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9" r:id="rId9"/>
    <p:sldId id="288" r:id="rId10"/>
    <p:sldId id="290" r:id="rId11"/>
    <p:sldId id="295" r:id="rId12"/>
    <p:sldId id="293" r:id="rId13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03" autoAdjust="0"/>
    <p:restoredTop sz="78686" autoAdjust="0"/>
  </p:normalViewPr>
  <p:slideViewPr>
    <p:cSldViewPr>
      <p:cViewPr varScale="1">
        <p:scale>
          <a:sx n="70" d="100"/>
          <a:sy n="70" d="100"/>
        </p:scale>
        <p:origin x="76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B5D3D-0F37-43F8-A0C7-18D4470F4D1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772A-ECA3-4DAC-916C-7F88280B0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4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캐글과</a:t>
            </a:r>
            <a:r>
              <a:rPr lang="ko-KR" altLang="en-US" dirty="0"/>
              <a:t> </a:t>
            </a:r>
            <a:r>
              <a:rPr lang="ko-KR" altLang="en-US" dirty="0" err="1"/>
              <a:t>데이콘은</a:t>
            </a:r>
            <a:r>
              <a:rPr lang="ko-KR" altLang="en-US" dirty="0"/>
              <a:t> 코딩문제 푸는 것과 같이 데이터분석</a:t>
            </a:r>
            <a:r>
              <a:rPr lang="en-US" altLang="ko-KR" dirty="0"/>
              <a:t>,</a:t>
            </a:r>
            <a:r>
              <a:rPr lang="ko-KR" altLang="en-US" dirty="0"/>
              <a:t>기계학습 기반의 문제를 해결하는 문제 풀이 사이트입니다</a:t>
            </a:r>
            <a:r>
              <a:rPr lang="en-US" altLang="ko-KR" dirty="0"/>
              <a:t>. </a:t>
            </a:r>
            <a:r>
              <a:rPr lang="ko-KR" altLang="en-US" dirty="0"/>
              <a:t>실제로 기업과 매칭되어 문제가 나오는 경우도 있어 상금이 걸리는 대회도 열리고 </a:t>
            </a:r>
            <a:r>
              <a:rPr lang="ko-KR" altLang="en-US" dirty="0" err="1"/>
              <a:t>캐글</a:t>
            </a:r>
            <a:r>
              <a:rPr lang="ko-KR" altLang="en-US" dirty="0"/>
              <a:t> 문제 풀이 능력 자체를 하나의 경력으로 추후 포트폴리오로써 </a:t>
            </a:r>
            <a:r>
              <a:rPr lang="ko-KR" altLang="en-US" dirty="0" err="1"/>
              <a:t>활용가능합니다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다양한 데이터셋과 문제가 존재하는 </a:t>
            </a:r>
            <a:r>
              <a:rPr lang="ko-KR" altLang="en-US" dirty="0" err="1"/>
              <a:t>캐글</a:t>
            </a:r>
            <a:r>
              <a:rPr lang="en-US" altLang="ko-KR" dirty="0"/>
              <a:t>/</a:t>
            </a:r>
            <a:r>
              <a:rPr lang="ko-KR" altLang="en-US" dirty="0"/>
              <a:t>데이터셋에 부딪혀보고 깨지면서 빠른 성장을 도모하고자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772A-ECA3-4DAC-916C-7F88280B09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09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다들 명확한 프로세스 및 방식이 확립되지 않은 상태라 해당 책을 가이드라인으로 각자의 인공지능 문제 해결 프로세스를 키우고 다양한 종류의 예제를 접하며 빠른 지식 습득을 목적으로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772A-ECA3-4DAC-916C-7F88280B09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28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내용은 뒤에서 다시 확인하실 수 있겠지만 저희는 이전 </a:t>
            </a:r>
            <a:r>
              <a:rPr lang="ko-KR" altLang="en-US" dirty="0" err="1"/>
              <a:t>피피티에서</a:t>
            </a:r>
            <a:r>
              <a:rPr lang="ko-KR" altLang="en-US" dirty="0"/>
              <a:t> 보여드린 책을 바탕으로 공부를 진행할 예정입니다</a:t>
            </a:r>
            <a:r>
              <a:rPr lang="en-US" altLang="ko-KR" dirty="0"/>
              <a:t>. </a:t>
            </a:r>
            <a:r>
              <a:rPr lang="ko-KR" altLang="en-US" dirty="0"/>
              <a:t>해당 책에는 문제 해결 프로세스 및 간단한 알고리즘 설명 그리고 바로 </a:t>
            </a:r>
            <a:r>
              <a:rPr lang="ko-KR" altLang="en-US" dirty="0" err="1"/>
              <a:t>캐글의</a:t>
            </a:r>
            <a:r>
              <a:rPr lang="ko-KR" altLang="en-US" dirty="0"/>
              <a:t> 문제들을 예제로 실습을 진행합니다</a:t>
            </a:r>
            <a:r>
              <a:rPr lang="en-US" altLang="ko-KR" dirty="0"/>
              <a:t>. </a:t>
            </a:r>
            <a:r>
              <a:rPr lang="ko-KR" altLang="en-US" dirty="0"/>
              <a:t>저희는 매주 해당 실습을 하나씩 진행할 예정이며 추가적으로 실습만 진행한다면 코드 </a:t>
            </a:r>
            <a:r>
              <a:rPr lang="ko-KR" altLang="en-US" dirty="0" err="1"/>
              <a:t>복붙과</a:t>
            </a:r>
            <a:r>
              <a:rPr lang="ko-KR" altLang="en-US" dirty="0"/>
              <a:t> 다를 바가 없기 때문에 서적 예제와 비슷한 예제를 찾아 해당 예제에 저희가 배운 내용들을 적용해보고 개선 작업 진행 후 스터디 시간에 해당 내용들을 논의할 생각입니다</a:t>
            </a:r>
            <a:r>
              <a:rPr lang="en-US" altLang="ko-KR" dirty="0"/>
              <a:t>.</a:t>
            </a:r>
            <a:r>
              <a:rPr lang="ko-KR" altLang="en-US" dirty="0"/>
              <a:t> 그리고 이후 중간고사가 지난다면 시기와 난이도에 따라 다르겠지만 공모전 입상</a:t>
            </a:r>
            <a:r>
              <a:rPr lang="en-US" altLang="ko-KR" dirty="0"/>
              <a:t>, </a:t>
            </a:r>
            <a:r>
              <a:rPr lang="ko-KR" altLang="en-US" dirty="0" err="1"/>
              <a:t>캐글</a:t>
            </a:r>
            <a:r>
              <a:rPr lang="ko-KR" altLang="en-US" dirty="0"/>
              <a:t> 메달을 수상하는 것이 최종 목표입니다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772A-ECA3-4DAC-916C-7F88280B09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7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Bike Sharing Demand, </a:t>
            </a:r>
            <a:r>
              <a:rPr lang="ko-KR" altLang="en-US" dirty="0" err="1"/>
              <a:t>따릉이처럼</a:t>
            </a:r>
            <a:r>
              <a:rPr lang="ko-KR" altLang="en-US" dirty="0"/>
              <a:t> 외국의 자전거 공유 서비스에서 어떤 시간과 조건 속에 </a:t>
            </a:r>
            <a:r>
              <a:rPr lang="ko-KR" altLang="en-US" dirty="0" err="1"/>
              <a:t>대여량이</a:t>
            </a:r>
            <a:r>
              <a:rPr lang="ko-KR" altLang="en-US" dirty="0"/>
              <a:t> 얼마나 될지를 예측하는 문제입니다</a:t>
            </a:r>
            <a:r>
              <a:rPr lang="en-US" altLang="ko-KR" dirty="0"/>
              <a:t>. </a:t>
            </a:r>
            <a:r>
              <a:rPr lang="ko-KR" altLang="en-US" dirty="0"/>
              <a:t>위의 그래프들은 왼쪽은 </a:t>
            </a:r>
            <a:r>
              <a:rPr lang="ko-KR" altLang="en-US" dirty="0" err="1"/>
              <a:t>산점도</a:t>
            </a:r>
            <a:r>
              <a:rPr lang="ko-KR" altLang="en-US" dirty="0"/>
              <a:t> 형식으로 </a:t>
            </a:r>
            <a:r>
              <a:rPr lang="en-US" altLang="ko-KR" dirty="0"/>
              <a:t>count</a:t>
            </a:r>
            <a:r>
              <a:rPr lang="ko-KR" altLang="en-US" dirty="0"/>
              <a:t>와 </a:t>
            </a:r>
            <a:r>
              <a:rPr lang="en-US" altLang="ko-KR" dirty="0"/>
              <a:t>feature</a:t>
            </a:r>
            <a:r>
              <a:rPr lang="ko-KR" altLang="en-US" dirty="0"/>
              <a:t>의 관계를 시각적으로 파악 오른쪽 사진은 </a:t>
            </a:r>
            <a:r>
              <a:rPr lang="en-US" altLang="ko-KR" dirty="0"/>
              <a:t>numeri</a:t>
            </a:r>
            <a:r>
              <a:rPr lang="ko-KR" altLang="en-US" dirty="0"/>
              <a:t>한 값들에 대한 </a:t>
            </a:r>
            <a:r>
              <a:rPr lang="en-US" altLang="ko-KR" dirty="0"/>
              <a:t>correlation</a:t>
            </a:r>
          </a:p>
          <a:p>
            <a:endParaRPr lang="en-US" altLang="ko-KR" dirty="0"/>
          </a:p>
          <a:p>
            <a:r>
              <a:rPr lang="ko-KR" altLang="en-US" dirty="0"/>
              <a:t>현재 해당 예제는 이미 상위 </a:t>
            </a:r>
            <a:r>
              <a:rPr lang="en-US" altLang="ko-KR" dirty="0"/>
              <a:t>10</a:t>
            </a:r>
            <a:r>
              <a:rPr lang="ko-KR" altLang="en-US" dirty="0" err="1"/>
              <a:t>퍼의</a:t>
            </a:r>
            <a:r>
              <a:rPr lang="ko-KR" altLang="en-US" dirty="0"/>
              <a:t> 점수를 구현해 놓은 것으로 개선은 사실상 불가</a:t>
            </a:r>
            <a:r>
              <a:rPr lang="en-US" altLang="ko-KR" dirty="0"/>
              <a:t>. </a:t>
            </a:r>
            <a:r>
              <a:rPr lang="ko-KR" altLang="en-US" dirty="0"/>
              <a:t>다른 노트북을 추가로 공부하며 이후 예제를 준비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772A-ECA3-4DAC-916C-7F88280B09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0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대신 이제 저희가 진행하면서 들었던 생각들을 검토해보고 실험한 내용을 잠시 언급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기존</a:t>
            </a:r>
            <a:r>
              <a:rPr lang="en-US" altLang="ko-KR" dirty="0"/>
              <a:t>, 2. </a:t>
            </a:r>
            <a:r>
              <a:rPr lang="ko-KR" altLang="en-US" dirty="0"/>
              <a:t>온도</a:t>
            </a:r>
            <a:r>
              <a:rPr lang="en-US" altLang="ko-KR" dirty="0"/>
              <a:t>+</a:t>
            </a:r>
            <a:r>
              <a:rPr lang="ko-KR" altLang="en-US" dirty="0"/>
              <a:t>체감온도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Feature scaling </a:t>
            </a:r>
            <a:r>
              <a:rPr lang="ko-KR" altLang="en-US" dirty="0"/>
              <a:t>하지 않음</a:t>
            </a:r>
            <a:r>
              <a:rPr lang="en-US" altLang="ko-KR" dirty="0"/>
              <a:t>. </a:t>
            </a:r>
            <a:r>
              <a:rPr lang="ko-KR" altLang="en-US" dirty="0"/>
              <a:t>어차피 값의 분포 자체가 그렇게 다이나믹 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772A-ECA3-4DAC-916C-7F88280B09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6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교육용으로 열린 </a:t>
            </a:r>
            <a:r>
              <a:rPr lang="ko-KR" altLang="en-US" dirty="0" err="1"/>
              <a:t>대여량</a:t>
            </a:r>
            <a:r>
              <a:rPr lang="ko-KR" altLang="en-US" dirty="0"/>
              <a:t> 예측대회로 크게 다르진 않다</a:t>
            </a:r>
            <a:r>
              <a:rPr lang="en-US" altLang="ko-KR" dirty="0"/>
              <a:t>.</a:t>
            </a:r>
            <a:r>
              <a:rPr lang="ko-KR" altLang="en-US" dirty="0"/>
              <a:t> 다음과 같이 약간의</a:t>
            </a:r>
            <a:r>
              <a:rPr lang="en-US" altLang="ko-KR" dirty="0"/>
              <a:t> feature</a:t>
            </a:r>
            <a:r>
              <a:rPr lang="ko-KR" altLang="en-US" dirty="0"/>
              <a:t>가 변동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772A-ECA3-4DAC-916C-7F88280B09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7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기본적인 데이터 전처리와 프로세스만 거쳐 선형 회귀</a:t>
            </a:r>
            <a:r>
              <a:rPr lang="en-US" altLang="ko-KR" dirty="0"/>
              <a:t>, </a:t>
            </a:r>
            <a:r>
              <a:rPr lang="en-US" altLang="ko-KR" dirty="0" err="1"/>
              <a:t>RandomForest</a:t>
            </a:r>
            <a:r>
              <a:rPr lang="en-US" altLang="ko-KR" dirty="0"/>
              <a:t> </a:t>
            </a:r>
            <a:r>
              <a:rPr lang="ko-KR" altLang="en-US" dirty="0" err="1"/>
              <a:t>회귀값에</a:t>
            </a:r>
            <a:r>
              <a:rPr lang="ko-KR" altLang="en-US" dirty="0"/>
              <a:t> 대한 예측 수렴도는 다음과 같이 시각화를 통해 확인할 수 있습니다</a:t>
            </a:r>
            <a:r>
              <a:rPr lang="en-US" altLang="ko-KR" dirty="0"/>
              <a:t>. </a:t>
            </a:r>
            <a:r>
              <a:rPr lang="ko-KR" altLang="en-US" dirty="0"/>
              <a:t>이번 주 스터디까지 개선 진행 예정</a:t>
            </a:r>
            <a:r>
              <a:rPr lang="en-US" altLang="ko-KR" dirty="0"/>
              <a:t>. RMSE </a:t>
            </a:r>
            <a:r>
              <a:rPr lang="ko-KR" altLang="en-US" dirty="0"/>
              <a:t>값을 전적으로 신뢰는 </a:t>
            </a:r>
            <a:r>
              <a:rPr lang="en-US" altLang="ko-KR" dirty="0"/>
              <a:t>X. </a:t>
            </a:r>
            <a:r>
              <a:rPr lang="ko-KR" altLang="en-US" dirty="0"/>
              <a:t>지속적으로 </a:t>
            </a:r>
            <a:r>
              <a:rPr lang="en-US" altLang="ko-KR" dirty="0"/>
              <a:t>robust</a:t>
            </a:r>
            <a:r>
              <a:rPr lang="ko-KR" altLang="en-US" dirty="0"/>
              <a:t>한 파이프라인을 생성하는 방식을 탐구할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772A-ECA3-4DAC-916C-7F88280B09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28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73450" y="678224"/>
            <a:ext cx="6197099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926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08737"/>
            <a:ext cx="1060037" cy="29347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685224" y="135475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926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08737"/>
            <a:ext cx="1060037" cy="29347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685224" y="135475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335699" y="335699"/>
                </a:moveTo>
                <a:lnTo>
                  <a:pt x="0" y="335699"/>
                </a:lnTo>
                <a:lnTo>
                  <a:pt x="0" y="0"/>
                </a:lnTo>
                <a:lnTo>
                  <a:pt x="335699" y="0"/>
                </a:lnTo>
                <a:lnTo>
                  <a:pt x="335699" y="335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85224" y="135475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685224" y="616374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685224" y="1097274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6899" y="0"/>
            <a:ext cx="0" cy="2152650"/>
          </a:xfrm>
          <a:custGeom>
            <a:avLst/>
            <a:gdLst/>
            <a:ahLst/>
            <a:cxnLst/>
            <a:rect l="l" t="t" r="r" b="b"/>
            <a:pathLst>
              <a:path h="2152650">
                <a:moveTo>
                  <a:pt x="0" y="2152499"/>
                </a:moveTo>
                <a:lnTo>
                  <a:pt x="0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60050" y="258449"/>
            <a:ext cx="7420609" cy="4719955"/>
          </a:xfrm>
          <a:custGeom>
            <a:avLst/>
            <a:gdLst/>
            <a:ahLst/>
            <a:cxnLst/>
            <a:rect l="l" t="t" r="r" b="b"/>
            <a:pathLst>
              <a:path w="7420609" h="4719955">
                <a:moveTo>
                  <a:pt x="7420499" y="4719899"/>
                </a:moveTo>
                <a:lnTo>
                  <a:pt x="0" y="4719899"/>
                </a:lnTo>
                <a:lnTo>
                  <a:pt x="0" y="0"/>
                </a:lnTo>
                <a:lnTo>
                  <a:pt x="7420499" y="0"/>
                </a:lnTo>
                <a:lnTo>
                  <a:pt x="7420499" y="4719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926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08737"/>
            <a:ext cx="1060037" cy="29347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685224" y="135475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335699" y="335699"/>
                </a:moveTo>
                <a:lnTo>
                  <a:pt x="0" y="335699"/>
                </a:lnTo>
                <a:lnTo>
                  <a:pt x="0" y="0"/>
                </a:lnTo>
                <a:lnTo>
                  <a:pt x="335699" y="0"/>
                </a:lnTo>
                <a:lnTo>
                  <a:pt x="335699" y="335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85224" y="135475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685224" y="616374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685224" y="1097274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6899" y="0"/>
            <a:ext cx="0" cy="2152650"/>
          </a:xfrm>
          <a:custGeom>
            <a:avLst/>
            <a:gdLst/>
            <a:ahLst/>
            <a:cxnLst/>
            <a:rect l="l" t="t" r="r" b="b"/>
            <a:pathLst>
              <a:path h="2152650">
                <a:moveTo>
                  <a:pt x="0" y="2152499"/>
                </a:moveTo>
                <a:lnTo>
                  <a:pt x="0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60050" y="211800"/>
            <a:ext cx="7420609" cy="4719955"/>
          </a:xfrm>
          <a:custGeom>
            <a:avLst/>
            <a:gdLst/>
            <a:ahLst/>
            <a:cxnLst/>
            <a:rect l="l" t="t" r="r" b="b"/>
            <a:pathLst>
              <a:path w="7420609" h="4719955">
                <a:moveTo>
                  <a:pt x="7420499" y="4719899"/>
                </a:moveTo>
                <a:lnTo>
                  <a:pt x="0" y="4719899"/>
                </a:lnTo>
                <a:lnTo>
                  <a:pt x="0" y="0"/>
                </a:lnTo>
                <a:lnTo>
                  <a:pt x="7420499" y="0"/>
                </a:lnTo>
                <a:lnTo>
                  <a:pt x="7420499" y="4719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81100" cy="5143500"/>
          </a:xfrm>
          <a:custGeom>
            <a:avLst/>
            <a:gdLst/>
            <a:ahLst/>
            <a:cxnLst/>
            <a:rect l="l" t="t" r="r" b="b"/>
            <a:pathLst>
              <a:path w="1181100" h="5143500">
                <a:moveTo>
                  <a:pt x="0" y="0"/>
                </a:moveTo>
                <a:lnTo>
                  <a:pt x="1181099" y="0"/>
                </a:lnTo>
                <a:lnTo>
                  <a:pt x="11810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1926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3824" y="0"/>
            <a:ext cx="38100" cy="2149475"/>
          </a:xfrm>
          <a:custGeom>
            <a:avLst/>
            <a:gdLst/>
            <a:ahLst/>
            <a:cxnLst/>
            <a:rect l="l" t="t" r="r" b="b"/>
            <a:pathLst>
              <a:path w="38100" h="2149475">
                <a:moveTo>
                  <a:pt x="38099" y="2149050"/>
                </a:moveTo>
                <a:lnTo>
                  <a:pt x="0" y="2149050"/>
                </a:lnTo>
                <a:lnTo>
                  <a:pt x="0" y="0"/>
                </a:lnTo>
                <a:lnTo>
                  <a:pt x="38099" y="0"/>
                </a:lnTo>
                <a:lnTo>
                  <a:pt x="38099" y="2149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42962"/>
            <a:ext cx="1181087" cy="30005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926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208737"/>
            <a:ext cx="1060037" cy="29347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9869" y="367200"/>
            <a:ext cx="7584260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0174" y="1889662"/>
            <a:ext cx="4685030" cy="2469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2774" y="2658342"/>
            <a:ext cx="3768825" cy="78996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500" b="1" spc="-5" dirty="0">
                <a:solidFill>
                  <a:srgbClr val="19264B"/>
                </a:solidFill>
                <a:latin typeface="Arial"/>
                <a:cs typeface="Arial"/>
              </a:rPr>
              <a:t>CUA</a:t>
            </a:r>
            <a:r>
              <a:rPr sz="2500" b="1" dirty="0">
                <a:solidFill>
                  <a:srgbClr val="19264B"/>
                </a:solidFill>
                <a:latin typeface="Arial"/>
                <a:cs typeface="Arial"/>
              </a:rPr>
              <a:t>I </a:t>
            </a:r>
            <a:r>
              <a:rPr lang="en-US" sz="2500" b="1" dirty="0">
                <a:solidFill>
                  <a:srgbClr val="19264B"/>
                </a:solidFill>
                <a:latin typeface="Arial"/>
                <a:cs typeface="Arial"/>
              </a:rPr>
              <a:t>Kaggle/</a:t>
            </a:r>
            <a:r>
              <a:rPr lang="en-US" sz="2500" b="1" dirty="0" err="1">
                <a:solidFill>
                  <a:srgbClr val="19264B"/>
                </a:solidFill>
                <a:latin typeface="Arial"/>
                <a:cs typeface="Arial"/>
              </a:rPr>
              <a:t>DACON</a:t>
            </a:r>
            <a:r>
              <a:rPr sz="2500" b="1" dirty="0" err="1">
                <a:solidFill>
                  <a:srgbClr val="19264B"/>
                </a:solidFill>
                <a:latin typeface="Malgun Gothic"/>
                <a:cs typeface="Malgun Gothic"/>
              </a:rPr>
              <a:t>팀</a:t>
            </a:r>
            <a:endParaRPr sz="25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400" spc="-5" dirty="0">
                <a:solidFill>
                  <a:srgbClr val="19264B"/>
                </a:solidFill>
                <a:latin typeface="Arial MT"/>
                <a:cs typeface="Arial MT"/>
              </a:rPr>
              <a:t>2022.03.</a:t>
            </a:r>
            <a:r>
              <a:rPr lang="en-US" sz="1400" spc="-5" dirty="0">
                <a:solidFill>
                  <a:srgbClr val="19264B"/>
                </a:solidFill>
                <a:latin typeface="Arial MT"/>
                <a:cs typeface="Arial MT"/>
              </a:rPr>
              <a:t>21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2775" y="3951728"/>
            <a:ext cx="989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 err="1">
                <a:solidFill>
                  <a:srgbClr val="19264B"/>
                </a:solidFill>
                <a:latin typeface="Malgun Gothic"/>
                <a:cs typeface="Malgun Gothic"/>
              </a:rPr>
              <a:t>발표자</a:t>
            </a:r>
            <a:r>
              <a:rPr sz="1100" spc="-60" dirty="0">
                <a:solidFill>
                  <a:srgbClr val="19264B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19264B"/>
                </a:solidFill>
                <a:latin typeface="Arial MT"/>
                <a:cs typeface="Arial MT"/>
              </a:rPr>
              <a:t>:</a:t>
            </a:r>
            <a:r>
              <a:rPr lang="ko-KR" altLang="en-US" sz="1100" dirty="0">
                <a:solidFill>
                  <a:srgbClr val="19264B"/>
                </a:solidFill>
                <a:latin typeface="Arial MT"/>
                <a:cs typeface="Arial MT"/>
              </a:rPr>
              <a:t>원동연</a:t>
            </a:r>
            <a:endParaRPr sz="11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0"/>
            <a:ext cx="1181100" cy="5143500"/>
            <a:chOff x="0" y="0"/>
            <a:chExt cx="1181100" cy="51435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181100" cy="5143500"/>
            </a:xfrm>
            <a:custGeom>
              <a:avLst/>
              <a:gdLst/>
              <a:ahLst/>
              <a:cxnLst/>
              <a:rect l="l" t="t" r="r" b="b"/>
              <a:pathLst>
                <a:path w="1181100" h="5143500">
                  <a:moveTo>
                    <a:pt x="0" y="0"/>
                  </a:moveTo>
                  <a:lnTo>
                    <a:pt x="1181099" y="0"/>
                  </a:lnTo>
                  <a:lnTo>
                    <a:pt x="1181099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824" y="0"/>
              <a:ext cx="38100" cy="2149475"/>
            </a:xfrm>
            <a:custGeom>
              <a:avLst/>
              <a:gdLst/>
              <a:ahLst/>
              <a:cxnLst/>
              <a:rect l="l" t="t" r="r" b="b"/>
              <a:pathLst>
                <a:path w="38100" h="2149475">
                  <a:moveTo>
                    <a:pt x="38099" y="2149050"/>
                  </a:moveTo>
                  <a:lnTo>
                    <a:pt x="0" y="2149050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14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42962"/>
              <a:ext cx="1181087" cy="3000537"/>
            </a:xfrm>
            <a:prstGeom prst="rect">
              <a:avLst/>
            </a:prstGeom>
          </p:spPr>
        </p:pic>
      </p:grpSp>
      <p:sp>
        <p:nvSpPr>
          <p:cNvPr id="13" name="object 2">
            <a:extLst>
              <a:ext uri="{FF2B5EF4-FFF2-40B4-BE49-F238E27FC236}">
                <a16:creationId xmlns:a16="http://schemas.microsoft.com/office/drawing/2014/main" id="{66A083F6-0F3F-4AEA-AE27-15E6AB8A8704}"/>
              </a:ext>
            </a:extLst>
          </p:cNvPr>
          <p:cNvSpPr txBox="1"/>
          <p:nvPr/>
        </p:nvSpPr>
        <p:spPr>
          <a:xfrm>
            <a:off x="1468553" y="308754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4</a:t>
            </a:r>
            <a:r>
              <a:rPr lang="en-US" altLang="ko-KR" sz="2500" b="1" baseline="30000" dirty="0">
                <a:solidFill>
                  <a:srgbClr val="19264B"/>
                </a:solidFill>
                <a:latin typeface="Arial"/>
                <a:cs typeface="Arial"/>
              </a:rPr>
              <a:t>th</a:t>
            </a: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 Week</a:t>
            </a:r>
            <a:endParaRPr lang="ko-KR" altLang="en-US" sz="2500" dirty="0">
              <a:latin typeface="Malgun Gothic"/>
              <a:cs typeface="Malgun Gothic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75E9598-D13F-4955-B7BD-B7117E400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352550"/>
            <a:ext cx="6248400" cy="31754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1B58D0E-EEA8-4C11-8BED-625C686D08EB}"/>
              </a:ext>
            </a:extLst>
          </p:cNvPr>
          <p:cNvSpPr txBox="1"/>
          <p:nvPr/>
        </p:nvSpPr>
        <p:spPr>
          <a:xfrm>
            <a:off x="1468553" y="308754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4</a:t>
            </a:r>
            <a:r>
              <a:rPr lang="en-US" altLang="ko-KR" sz="2500" b="1" baseline="30000" dirty="0">
                <a:solidFill>
                  <a:srgbClr val="19264B"/>
                </a:solidFill>
                <a:latin typeface="Arial"/>
                <a:cs typeface="Arial"/>
              </a:rPr>
              <a:t>th</a:t>
            </a: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 Week</a:t>
            </a:r>
            <a:endParaRPr lang="ko-KR" altLang="en-US" sz="2500" dirty="0">
              <a:latin typeface="Malgun Gothic"/>
              <a:cs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FA7D48-4E68-47D4-A068-5EE45A675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971550"/>
            <a:ext cx="4845393" cy="34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9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926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08737"/>
            <a:ext cx="1060037" cy="293476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46899" y="0"/>
            <a:ext cx="0" cy="2152650"/>
          </a:xfrm>
          <a:custGeom>
            <a:avLst/>
            <a:gdLst/>
            <a:ahLst/>
            <a:cxnLst/>
            <a:rect l="l" t="t" r="r" b="b"/>
            <a:pathLst>
              <a:path h="2152650">
                <a:moveTo>
                  <a:pt x="0" y="2152499"/>
                </a:moveTo>
                <a:lnTo>
                  <a:pt x="0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13125" y="2158691"/>
            <a:ext cx="1318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75" dirty="0">
                <a:solidFill>
                  <a:srgbClr val="FFFFFF"/>
                </a:solidFill>
                <a:latin typeface="Malgun Gothic"/>
                <a:cs typeface="Malgun Gothic"/>
              </a:rPr>
              <a:t>QnA</a:t>
            </a:r>
            <a:endParaRPr sz="48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85224" y="135475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85224" y="616374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85224" y="1097274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666174" y="1559124"/>
            <a:ext cx="374015" cy="374015"/>
            <a:chOff x="8666174" y="1559124"/>
            <a:chExt cx="374015" cy="374015"/>
          </a:xfrm>
        </p:grpSpPr>
        <p:sp>
          <p:nvSpPr>
            <p:cNvPr id="10" name="object 10"/>
            <p:cNvSpPr/>
            <p:nvPr/>
          </p:nvSpPr>
          <p:spPr>
            <a:xfrm>
              <a:off x="8685224" y="1578174"/>
              <a:ext cx="335915" cy="335915"/>
            </a:xfrm>
            <a:custGeom>
              <a:avLst/>
              <a:gdLst/>
              <a:ahLst/>
              <a:cxnLst/>
              <a:rect l="l" t="t" r="r" b="b"/>
              <a:pathLst>
                <a:path w="335915" h="335914">
                  <a:moveTo>
                    <a:pt x="0" y="0"/>
                  </a:moveTo>
                  <a:lnTo>
                    <a:pt x="335699" y="0"/>
                  </a:lnTo>
                  <a:lnTo>
                    <a:pt x="335699" y="335699"/>
                  </a:lnTo>
                  <a:lnTo>
                    <a:pt x="0" y="3356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85224" y="1578174"/>
              <a:ext cx="335915" cy="335915"/>
            </a:xfrm>
            <a:custGeom>
              <a:avLst/>
              <a:gdLst/>
              <a:ahLst/>
              <a:cxnLst/>
              <a:rect l="l" t="t" r="r" b="b"/>
              <a:pathLst>
                <a:path w="335915" h="335914">
                  <a:moveTo>
                    <a:pt x="335699" y="335699"/>
                  </a:moveTo>
                  <a:lnTo>
                    <a:pt x="0" y="335699"/>
                  </a:lnTo>
                  <a:lnTo>
                    <a:pt x="0" y="0"/>
                  </a:lnTo>
                  <a:lnTo>
                    <a:pt x="335699" y="0"/>
                  </a:lnTo>
                  <a:lnTo>
                    <a:pt x="335699" y="335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85224" y="1578174"/>
              <a:ext cx="335915" cy="335915"/>
            </a:xfrm>
            <a:custGeom>
              <a:avLst/>
              <a:gdLst/>
              <a:ahLst/>
              <a:cxnLst/>
              <a:rect l="l" t="t" r="r" b="b"/>
              <a:pathLst>
                <a:path w="335915" h="335914">
                  <a:moveTo>
                    <a:pt x="0" y="0"/>
                  </a:moveTo>
                  <a:lnTo>
                    <a:pt x="335699" y="0"/>
                  </a:lnTo>
                  <a:lnTo>
                    <a:pt x="335699" y="335699"/>
                  </a:lnTo>
                  <a:lnTo>
                    <a:pt x="0" y="3356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81100" cy="5143500"/>
            <a:chOff x="0" y="0"/>
            <a:chExt cx="11811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181100" cy="5143500"/>
            </a:xfrm>
            <a:custGeom>
              <a:avLst/>
              <a:gdLst/>
              <a:ahLst/>
              <a:cxnLst/>
              <a:rect l="l" t="t" r="r" b="b"/>
              <a:pathLst>
                <a:path w="1181100" h="5143500">
                  <a:moveTo>
                    <a:pt x="0" y="0"/>
                  </a:moveTo>
                  <a:lnTo>
                    <a:pt x="1181099" y="0"/>
                  </a:lnTo>
                  <a:lnTo>
                    <a:pt x="1181099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824" y="0"/>
              <a:ext cx="38100" cy="2149475"/>
            </a:xfrm>
            <a:custGeom>
              <a:avLst/>
              <a:gdLst/>
              <a:ahLst/>
              <a:cxnLst/>
              <a:rect l="l" t="t" r="r" b="b"/>
              <a:pathLst>
                <a:path w="38100" h="2149475">
                  <a:moveTo>
                    <a:pt x="38099" y="2149050"/>
                  </a:moveTo>
                  <a:lnTo>
                    <a:pt x="0" y="2149050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14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42962"/>
              <a:ext cx="1181087" cy="300053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2000" y="369739"/>
            <a:ext cx="2936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120" dirty="0">
                <a:solidFill>
                  <a:srgbClr val="19264B"/>
                </a:solidFill>
                <a:latin typeface="Malgun Gothic"/>
                <a:cs typeface="Malgun Gothic"/>
              </a:rPr>
              <a:t>스터디원</a:t>
            </a:r>
            <a:r>
              <a:rPr sz="2000" b="0" spc="-145" dirty="0">
                <a:solidFill>
                  <a:srgbClr val="19264B"/>
                </a:solidFill>
                <a:latin typeface="Malgun Gothic"/>
                <a:cs typeface="Malgun Gothic"/>
              </a:rPr>
              <a:t> </a:t>
            </a:r>
            <a:r>
              <a:rPr sz="2000" b="0" spc="-120" dirty="0">
                <a:solidFill>
                  <a:srgbClr val="19264B"/>
                </a:solidFill>
                <a:latin typeface="Malgun Gothic"/>
                <a:cs typeface="Malgun Gothic"/>
              </a:rPr>
              <a:t>소개</a:t>
            </a:r>
            <a:r>
              <a:rPr sz="2000" b="0" spc="-145" dirty="0">
                <a:solidFill>
                  <a:srgbClr val="19264B"/>
                </a:solidFill>
                <a:latin typeface="Malgun Gothic"/>
                <a:cs typeface="Malgun Gothic"/>
              </a:rPr>
              <a:t> </a:t>
            </a:r>
            <a:r>
              <a:rPr sz="2000" b="0" spc="-120" dirty="0">
                <a:solidFill>
                  <a:srgbClr val="19264B"/>
                </a:solidFill>
                <a:latin typeface="Malgun Gothic"/>
                <a:cs typeface="Malgun Gothic"/>
              </a:rPr>
              <a:t>및</a:t>
            </a:r>
            <a:r>
              <a:rPr sz="2000" b="0" spc="-145" dirty="0">
                <a:solidFill>
                  <a:srgbClr val="19264B"/>
                </a:solidFill>
                <a:latin typeface="Malgun Gothic"/>
                <a:cs typeface="Malgun Gothic"/>
              </a:rPr>
              <a:t> </a:t>
            </a:r>
            <a:r>
              <a:rPr sz="2000" b="0" spc="-120" dirty="0">
                <a:solidFill>
                  <a:srgbClr val="19264B"/>
                </a:solidFill>
                <a:latin typeface="Malgun Gothic"/>
                <a:cs typeface="Malgun Gothic"/>
              </a:rPr>
              <a:t>만남</a:t>
            </a:r>
            <a:r>
              <a:rPr sz="2000" b="0" spc="-145" dirty="0">
                <a:solidFill>
                  <a:srgbClr val="19264B"/>
                </a:solidFill>
                <a:latin typeface="Malgun Gothic"/>
                <a:cs typeface="Malgun Gothic"/>
              </a:rPr>
              <a:t> </a:t>
            </a:r>
            <a:r>
              <a:rPr sz="2000" b="0" spc="-120" dirty="0">
                <a:solidFill>
                  <a:srgbClr val="19264B"/>
                </a:solidFill>
                <a:latin typeface="Malgun Gothic"/>
                <a:cs typeface="Malgun Gothic"/>
              </a:rPr>
              <a:t>인증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0624" y="1886037"/>
            <a:ext cx="1463675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dirty="0">
                <a:solidFill>
                  <a:srgbClr val="002060"/>
                </a:solidFill>
                <a:latin typeface="+mn-ea"/>
                <a:cs typeface="Arial MT"/>
              </a:rPr>
              <a:t>물리학과 </a:t>
            </a:r>
            <a:endParaRPr lang="en-US" altLang="ko-KR" sz="1400" dirty="0">
              <a:solidFill>
                <a:srgbClr val="002060"/>
              </a:solidFill>
              <a:latin typeface="+mn-ea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dirty="0" err="1">
                <a:solidFill>
                  <a:srgbClr val="002060"/>
                </a:solidFill>
                <a:latin typeface="+mn-ea"/>
                <a:cs typeface="Arial MT"/>
              </a:rPr>
              <a:t>고지흔</a:t>
            </a:r>
            <a:endParaRPr sz="1400" dirty="0">
              <a:solidFill>
                <a:srgbClr val="002060"/>
              </a:solidFill>
              <a:latin typeface="+mn-ea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0624" y="2661439"/>
            <a:ext cx="14636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dirty="0">
                <a:solidFill>
                  <a:srgbClr val="002060"/>
                </a:solidFill>
                <a:latin typeface="Arial MT"/>
                <a:cs typeface="Arial MT"/>
              </a:rPr>
              <a:t>소프트웨어학부 김동우</a:t>
            </a:r>
            <a:endParaRPr sz="1400" dirty="0">
              <a:solidFill>
                <a:srgbClr val="002060"/>
              </a:solidFill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0624" y="3563015"/>
            <a:ext cx="1463675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dirty="0">
                <a:solidFill>
                  <a:srgbClr val="002060"/>
                </a:solidFill>
                <a:latin typeface="Arial MT"/>
                <a:cs typeface="Arial MT"/>
              </a:rPr>
              <a:t>소프트웨어학부</a:t>
            </a:r>
            <a:endParaRPr lang="en-US" altLang="ko-KR" sz="1400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dirty="0">
                <a:solidFill>
                  <a:srgbClr val="002060"/>
                </a:solidFill>
                <a:latin typeface="Arial MT"/>
                <a:cs typeface="Arial MT"/>
              </a:rPr>
              <a:t>원동연</a:t>
            </a:r>
            <a:endParaRPr sz="1400" dirty="0">
              <a:solidFill>
                <a:srgbClr val="002060"/>
              </a:solidFill>
              <a:latin typeface="Arial MT"/>
              <a:cs typeface="Arial M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A6845F-808A-4BF5-99E5-E8DA82AC5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504950"/>
            <a:ext cx="3976358" cy="29815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408421D-ECF5-4079-9C38-98DF5F96574B}"/>
              </a:ext>
            </a:extLst>
          </p:cNvPr>
          <p:cNvSpPr txBox="1"/>
          <p:nvPr/>
        </p:nvSpPr>
        <p:spPr>
          <a:xfrm>
            <a:off x="1905000" y="1200150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1. Study Content</a:t>
            </a:r>
            <a:endParaRPr lang="ko-KR" altLang="en-US" sz="2500" dirty="0">
              <a:latin typeface="Malgun Gothic"/>
              <a:cs typeface="Malgun Gothic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31D2BCB-4345-4392-A84F-0AB2005BF8EF}"/>
              </a:ext>
            </a:extLst>
          </p:cNvPr>
          <p:cNvSpPr txBox="1"/>
          <p:nvPr/>
        </p:nvSpPr>
        <p:spPr>
          <a:xfrm>
            <a:off x="1904998" y="2356449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Malgun Gothic"/>
                <a:cs typeface="Malgun Gothic"/>
              </a:rPr>
              <a:t>2. 3</a:t>
            </a:r>
            <a:r>
              <a:rPr lang="en-US" altLang="ko-KR" sz="2500" b="1" baseline="30000" dirty="0">
                <a:solidFill>
                  <a:srgbClr val="19264B"/>
                </a:solidFill>
                <a:latin typeface="Malgun Gothic"/>
                <a:cs typeface="Malgun Gothic"/>
              </a:rPr>
              <a:t>rd</a:t>
            </a:r>
            <a:r>
              <a:rPr lang="en-US" altLang="ko-KR" sz="2500" b="1" dirty="0">
                <a:solidFill>
                  <a:srgbClr val="19264B"/>
                </a:solidFill>
                <a:latin typeface="Malgun Gothic"/>
                <a:cs typeface="Malgun Gothic"/>
              </a:rPr>
              <a:t> Week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58E122D-002C-46F4-A9D9-C84C0281303E}"/>
              </a:ext>
            </a:extLst>
          </p:cNvPr>
          <p:cNvSpPr txBox="1"/>
          <p:nvPr/>
        </p:nvSpPr>
        <p:spPr>
          <a:xfrm>
            <a:off x="1904999" y="3512748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Malgun Gothic"/>
                <a:cs typeface="Malgun Gothic"/>
              </a:rPr>
              <a:t>3. 4</a:t>
            </a:r>
            <a:r>
              <a:rPr lang="en-US" altLang="ko-KR" sz="2500" b="1" baseline="30000" dirty="0">
                <a:solidFill>
                  <a:srgbClr val="19264B"/>
                </a:solidFill>
                <a:latin typeface="Malgun Gothic"/>
                <a:cs typeface="Malgun Gothic"/>
              </a:rPr>
              <a:t>th</a:t>
            </a:r>
            <a:r>
              <a:rPr lang="en-US" altLang="ko-KR" sz="2500" b="1" dirty="0">
                <a:solidFill>
                  <a:srgbClr val="19264B"/>
                </a:solidFill>
                <a:latin typeface="Malgun Gothic"/>
                <a:cs typeface="Malgun Gothic"/>
              </a:rPr>
              <a:t> Week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0835236-17F5-4513-B2E5-EF309EDE1AF9}"/>
              </a:ext>
            </a:extLst>
          </p:cNvPr>
          <p:cNvSpPr txBox="1"/>
          <p:nvPr/>
        </p:nvSpPr>
        <p:spPr>
          <a:xfrm>
            <a:off x="1468553" y="308754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Index</a:t>
            </a:r>
            <a:endParaRPr lang="ko-KR" altLang="en-US" sz="25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931689-835E-401A-9BC2-81E105CAFE57}"/>
              </a:ext>
            </a:extLst>
          </p:cNvPr>
          <p:cNvSpPr txBox="1"/>
          <p:nvPr/>
        </p:nvSpPr>
        <p:spPr>
          <a:xfrm>
            <a:off x="1468553" y="308754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Study Content</a:t>
            </a:r>
            <a:endParaRPr lang="ko-KR" altLang="en-US" sz="2500" dirty="0">
              <a:latin typeface="Malgun Gothic"/>
              <a:cs typeface="Malgun Gothic"/>
            </a:endParaRPr>
          </a:p>
        </p:txBody>
      </p:sp>
      <p:pic>
        <p:nvPicPr>
          <p:cNvPr id="1026" name="Picture 2" descr="캐글 1위와 풀어보는 머신러닝 입문 트레이닝 Global Expert. | 패스트캠퍼스">
            <a:extLst>
              <a:ext uri="{FF2B5EF4-FFF2-40B4-BE49-F238E27FC236}">
                <a16:creationId xmlns:a16="http://schemas.microsoft.com/office/drawing/2014/main" id="{B4789CAE-1551-4737-AE65-F197A1EEC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31" y="2266950"/>
            <a:ext cx="342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CON(데이콘) 기업, 채용, 투자, 뉴스">
            <a:extLst>
              <a:ext uri="{FF2B5EF4-FFF2-40B4-BE49-F238E27FC236}">
                <a16:creationId xmlns:a16="http://schemas.microsoft.com/office/drawing/2014/main" id="{D9F15206-322E-4A86-8834-0E6716868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764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0"/>
            <a:ext cx="1181100" cy="5143500"/>
            <a:chOff x="0" y="0"/>
            <a:chExt cx="1181100" cy="51435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181100" cy="5143500"/>
            </a:xfrm>
            <a:custGeom>
              <a:avLst/>
              <a:gdLst/>
              <a:ahLst/>
              <a:cxnLst/>
              <a:rect l="l" t="t" r="r" b="b"/>
              <a:pathLst>
                <a:path w="1181100" h="5143500">
                  <a:moveTo>
                    <a:pt x="0" y="0"/>
                  </a:moveTo>
                  <a:lnTo>
                    <a:pt x="1181099" y="0"/>
                  </a:lnTo>
                  <a:lnTo>
                    <a:pt x="1181099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824" y="0"/>
              <a:ext cx="38100" cy="2149475"/>
            </a:xfrm>
            <a:custGeom>
              <a:avLst/>
              <a:gdLst/>
              <a:ahLst/>
              <a:cxnLst/>
              <a:rect l="l" t="t" r="r" b="b"/>
              <a:pathLst>
                <a:path w="38100" h="2149475">
                  <a:moveTo>
                    <a:pt x="38099" y="2149050"/>
                  </a:moveTo>
                  <a:lnTo>
                    <a:pt x="0" y="2149050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14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42962"/>
              <a:ext cx="1181087" cy="3000537"/>
            </a:xfrm>
            <a:prstGeom prst="rect">
              <a:avLst/>
            </a:prstGeom>
          </p:spPr>
        </p:pic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DAA76471-807C-4560-A056-59267AA33C43}"/>
              </a:ext>
            </a:extLst>
          </p:cNvPr>
          <p:cNvSpPr txBox="1"/>
          <p:nvPr/>
        </p:nvSpPr>
        <p:spPr>
          <a:xfrm>
            <a:off x="1468553" y="308754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Study Content</a:t>
            </a:r>
            <a:endParaRPr lang="ko-KR" altLang="en-US" sz="2500" dirty="0">
              <a:latin typeface="Malgun Gothic"/>
              <a:cs typeface="Malgun Gothic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A9FAD4F-29AB-4038-83A0-8E5E571CD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276350"/>
            <a:ext cx="2431413" cy="3173413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76D4B793-688A-4F69-9C5A-E907B2AD51EC}"/>
              </a:ext>
            </a:extLst>
          </p:cNvPr>
          <p:cNvSpPr txBox="1"/>
          <p:nvPr/>
        </p:nvSpPr>
        <p:spPr>
          <a:xfrm>
            <a:off x="4953000" y="2114550"/>
            <a:ext cx="3768825" cy="1023357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ko-KR" altLang="en-US" sz="2500" b="1" dirty="0">
                <a:solidFill>
                  <a:srgbClr val="19264B"/>
                </a:solidFill>
                <a:latin typeface="Arial"/>
                <a:cs typeface="Arial"/>
              </a:rPr>
              <a:t>예제 </a:t>
            </a:r>
            <a:r>
              <a:rPr lang="ko-KR" altLang="en-US" sz="2500" b="1" dirty="0">
                <a:solidFill>
                  <a:srgbClr val="19264B"/>
                </a:solidFill>
                <a:latin typeface="Malgun Gothic"/>
                <a:cs typeface="Arial"/>
              </a:rPr>
              <a:t>위주의</a:t>
            </a:r>
            <a:endParaRPr lang="en-US" altLang="ko-KR" sz="2500" b="1" dirty="0">
              <a:solidFill>
                <a:srgbClr val="19264B"/>
              </a:solidFill>
              <a:latin typeface="Malgun Gothic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Malgun Gothic"/>
                <a:cs typeface="Arial"/>
              </a:rPr>
              <a:t>Broad</a:t>
            </a:r>
            <a:r>
              <a:rPr lang="ko-KR" altLang="en-US" sz="2500" b="1" dirty="0">
                <a:solidFill>
                  <a:srgbClr val="19264B"/>
                </a:solidFill>
                <a:latin typeface="Malgun Gothic"/>
                <a:cs typeface="Arial"/>
              </a:rPr>
              <a:t>한 문제 해결 능력</a:t>
            </a:r>
            <a:endParaRPr lang="en-US" altLang="ko-KR" sz="2500" b="1" dirty="0">
              <a:solidFill>
                <a:srgbClr val="19264B"/>
              </a:solidFill>
              <a:latin typeface="Malgun Gothic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81100" cy="5143500"/>
            <a:chOff x="0" y="0"/>
            <a:chExt cx="11811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181100" cy="5143500"/>
            </a:xfrm>
            <a:custGeom>
              <a:avLst/>
              <a:gdLst/>
              <a:ahLst/>
              <a:cxnLst/>
              <a:rect l="l" t="t" r="r" b="b"/>
              <a:pathLst>
                <a:path w="1181100" h="5143500">
                  <a:moveTo>
                    <a:pt x="0" y="0"/>
                  </a:moveTo>
                  <a:lnTo>
                    <a:pt x="1181099" y="0"/>
                  </a:lnTo>
                  <a:lnTo>
                    <a:pt x="1181099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824" y="0"/>
              <a:ext cx="38100" cy="2149475"/>
            </a:xfrm>
            <a:custGeom>
              <a:avLst/>
              <a:gdLst/>
              <a:ahLst/>
              <a:cxnLst/>
              <a:rect l="l" t="t" r="r" b="b"/>
              <a:pathLst>
                <a:path w="38100" h="2149475">
                  <a:moveTo>
                    <a:pt x="38099" y="2149050"/>
                  </a:moveTo>
                  <a:lnTo>
                    <a:pt x="0" y="2149050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14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42962"/>
              <a:ext cx="1181087" cy="3000537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BF25CE18-AD39-4194-AE93-C5B2199B7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037" y="1123950"/>
            <a:ext cx="3714898" cy="3381066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05AD85ED-9A18-4838-AB81-9392F91A272B}"/>
              </a:ext>
            </a:extLst>
          </p:cNvPr>
          <p:cNvSpPr txBox="1"/>
          <p:nvPr/>
        </p:nvSpPr>
        <p:spPr>
          <a:xfrm>
            <a:off x="1468553" y="308754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Study Content</a:t>
            </a:r>
            <a:endParaRPr lang="ko-KR" altLang="en-US" sz="2500" dirty="0">
              <a:latin typeface="Malgun Gothic"/>
              <a:cs typeface="Malgun Gothic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4A2E39-0AA6-4393-A62D-B33DFE3125D2}"/>
              </a:ext>
            </a:extLst>
          </p:cNvPr>
          <p:cNvSpPr/>
          <p:nvPr/>
        </p:nvSpPr>
        <p:spPr>
          <a:xfrm>
            <a:off x="1771682" y="1581150"/>
            <a:ext cx="376882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6540A1B6-9DE6-47CD-84AC-450FD1D437DB}"/>
              </a:ext>
            </a:extLst>
          </p:cNvPr>
          <p:cNvSpPr txBox="1"/>
          <p:nvPr/>
        </p:nvSpPr>
        <p:spPr>
          <a:xfrm>
            <a:off x="6127872" y="1468631"/>
            <a:ext cx="3768825" cy="341119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ko-KR" altLang="en-US" sz="1400" b="1" dirty="0">
                <a:solidFill>
                  <a:srgbClr val="FF0000"/>
                </a:solidFill>
                <a:latin typeface="Arial"/>
                <a:cs typeface="Arial"/>
              </a:rPr>
              <a:t>서적 예제</a:t>
            </a:r>
            <a:r>
              <a:rPr lang="en-US" altLang="ko-KR" sz="1400" b="1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lang="ko-KR" altLang="en-US" sz="1400" b="1" dirty="0">
                <a:solidFill>
                  <a:srgbClr val="FF0000"/>
                </a:solidFill>
                <a:latin typeface="Arial"/>
                <a:cs typeface="Arial"/>
              </a:rPr>
              <a:t>실제 예제</a:t>
            </a:r>
            <a:endParaRPr lang="en-US" altLang="ko-KR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93EBE9-B103-44C4-9CFA-3D1530A7636A}"/>
              </a:ext>
            </a:extLst>
          </p:cNvPr>
          <p:cNvSpPr/>
          <p:nvPr/>
        </p:nvSpPr>
        <p:spPr>
          <a:xfrm>
            <a:off x="1771682" y="2814483"/>
            <a:ext cx="3768825" cy="10526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AC6BFF4D-5604-461B-8359-4CAC0802AF3F}"/>
              </a:ext>
            </a:extLst>
          </p:cNvPr>
          <p:cNvSpPr txBox="1"/>
          <p:nvPr/>
        </p:nvSpPr>
        <p:spPr>
          <a:xfrm>
            <a:off x="6127871" y="3105150"/>
            <a:ext cx="3768825" cy="341119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ko-KR" altLang="en-US" sz="1400" b="1" dirty="0">
                <a:solidFill>
                  <a:srgbClr val="002060"/>
                </a:solidFill>
                <a:latin typeface="Arial"/>
                <a:cs typeface="Arial"/>
              </a:rPr>
              <a:t>예제 </a:t>
            </a:r>
            <a:r>
              <a:rPr lang="en-US" altLang="ko-KR" sz="1400" b="1" dirty="0">
                <a:solidFill>
                  <a:srgbClr val="002060"/>
                </a:solidFill>
                <a:latin typeface="Arial"/>
                <a:cs typeface="Arial"/>
              </a:rPr>
              <a:t>or </a:t>
            </a:r>
            <a:r>
              <a:rPr lang="ko-KR" altLang="en-US" sz="1400" b="1" dirty="0">
                <a:solidFill>
                  <a:srgbClr val="002060"/>
                </a:solidFill>
                <a:latin typeface="Arial"/>
                <a:cs typeface="Arial"/>
              </a:rPr>
              <a:t>공모전 진행</a:t>
            </a:r>
            <a:endParaRPr lang="en-US" altLang="ko-KR" sz="14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0"/>
            <a:ext cx="1181100" cy="5143500"/>
            <a:chOff x="0" y="0"/>
            <a:chExt cx="1181100" cy="51435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181100" cy="5143500"/>
            </a:xfrm>
            <a:custGeom>
              <a:avLst/>
              <a:gdLst/>
              <a:ahLst/>
              <a:cxnLst/>
              <a:rect l="l" t="t" r="r" b="b"/>
              <a:pathLst>
                <a:path w="1181100" h="5143500">
                  <a:moveTo>
                    <a:pt x="0" y="0"/>
                  </a:moveTo>
                  <a:lnTo>
                    <a:pt x="1181099" y="0"/>
                  </a:lnTo>
                  <a:lnTo>
                    <a:pt x="1181099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824" y="0"/>
              <a:ext cx="38100" cy="2149475"/>
            </a:xfrm>
            <a:custGeom>
              <a:avLst/>
              <a:gdLst/>
              <a:ahLst/>
              <a:cxnLst/>
              <a:rect l="l" t="t" r="r" b="b"/>
              <a:pathLst>
                <a:path w="38100" h="2149475">
                  <a:moveTo>
                    <a:pt x="38099" y="2149050"/>
                  </a:moveTo>
                  <a:lnTo>
                    <a:pt x="0" y="2149050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14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42962"/>
              <a:ext cx="1181087" cy="3000537"/>
            </a:xfrm>
            <a:prstGeom prst="rect">
              <a:avLst/>
            </a:prstGeom>
          </p:spPr>
        </p:pic>
      </p:grpSp>
      <p:sp>
        <p:nvSpPr>
          <p:cNvPr id="11" name="object 2">
            <a:extLst>
              <a:ext uri="{FF2B5EF4-FFF2-40B4-BE49-F238E27FC236}">
                <a16:creationId xmlns:a16="http://schemas.microsoft.com/office/drawing/2014/main" id="{7C50C080-44C7-400F-8B36-4618C04463E5}"/>
              </a:ext>
            </a:extLst>
          </p:cNvPr>
          <p:cNvSpPr txBox="1"/>
          <p:nvPr/>
        </p:nvSpPr>
        <p:spPr>
          <a:xfrm>
            <a:off x="1468553" y="308754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3</a:t>
            </a:r>
            <a:r>
              <a:rPr lang="en-US" altLang="ko-KR" sz="2500" b="1" baseline="30000" dirty="0">
                <a:solidFill>
                  <a:srgbClr val="19264B"/>
                </a:solidFill>
                <a:latin typeface="Arial"/>
                <a:cs typeface="Arial"/>
              </a:rPr>
              <a:t>rd</a:t>
            </a: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 Week</a:t>
            </a:r>
            <a:endParaRPr lang="ko-KR" altLang="en-US" sz="2500" dirty="0">
              <a:latin typeface="Malgun Gothic"/>
              <a:cs typeface="Malgun Gothic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C6C7FE5F-A405-4D9E-8A72-1BCF7680CD3C}"/>
              </a:ext>
            </a:extLst>
          </p:cNvPr>
          <p:cNvSpPr txBox="1"/>
          <p:nvPr/>
        </p:nvSpPr>
        <p:spPr>
          <a:xfrm>
            <a:off x="1755006" y="1265208"/>
            <a:ext cx="3768825" cy="402674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b="1" dirty="0">
                <a:solidFill>
                  <a:srgbClr val="19264B"/>
                </a:solidFill>
                <a:latin typeface="Arial"/>
                <a:cs typeface="Arial"/>
              </a:rPr>
              <a:t>Bike Sharing Demand</a:t>
            </a:r>
            <a:endParaRPr lang="ko-KR" altLang="en-US" dirty="0">
              <a:latin typeface="Malgun Gothic"/>
              <a:cs typeface="Malgun Gothic"/>
            </a:endParaRPr>
          </a:p>
        </p:txBody>
      </p:sp>
      <p:pic>
        <p:nvPicPr>
          <p:cNvPr id="13" name="Picture 2" descr="캐글 1위와 풀어보는 머신러닝 입문 트레이닝 Global Expert. | 패스트캠퍼스">
            <a:extLst>
              <a:ext uri="{FF2B5EF4-FFF2-40B4-BE49-F238E27FC236}">
                <a16:creationId xmlns:a16="http://schemas.microsoft.com/office/drawing/2014/main" id="{9110959E-53BE-4E5F-983E-1BDD93EAE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59" y="960408"/>
            <a:ext cx="1405469" cy="46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ikes">
            <a:extLst>
              <a:ext uri="{FF2B5EF4-FFF2-40B4-BE49-F238E27FC236}">
                <a16:creationId xmlns:a16="http://schemas.microsoft.com/office/drawing/2014/main" id="{C933D9D7-900E-4B40-BBB7-13FD7A75F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89" y="949583"/>
            <a:ext cx="2453411" cy="47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6F2ADD-B15C-4ABF-9460-AA4DBCAB8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7653" y="1876323"/>
            <a:ext cx="2976199" cy="23402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0298892-C6CF-4E95-BB36-76FB99EBF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1801856"/>
            <a:ext cx="2366552" cy="24147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E4609AF-3B17-4A80-9398-1D7CAC3E10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6428" y="4455565"/>
            <a:ext cx="4133996" cy="3791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0"/>
            <a:ext cx="1181100" cy="5143500"/>
            <a:chOff x="0" y="0"/>
            <a:chExt cx="1181100" cy="51435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181100" cy="5143500"/>
            </a:xfrm>
            <a:custGeom>
              <a:avLst/>
              <a:gdLst/>
              <a:ahLst/>
              <a:cxnLst/>
              <a:rect l="l" t="t" r="r" b="b"/>
              <a:pathLst>
                <a:path w="1181100" h="5143500">
                  <a:moveTo>
                    <a:pt x="0" y="0"/>
                  </a:moveTo>
                  <a:lnTo>
                    <a:pt x="1181099" y="0"/>
                  </a:lnTo>
                  <a:lnTo>
                    <a:pt x="1181099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824" y="0"/>
              <a:ext cx="38100" cy="2149475"/>
            </a:xfrm>
            <a:custGeom>
              <a:avLst/>
              <a:gdLst/>
              <a:ahLst/>
              <a:cxnLst/>
              <a:rect l="l" t="t" r="r" b="b"/>
              <a:pathLst>
                <a:path w="38100" h="2149475">
                  <a:moveTo>
                    <a:pt x="38099" y="2149050"/>
                  </a:moveTo>
                  <a:lnTo>
                    <a:pt x="0" y="2149050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14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42962"/>
              <a:ext cx="1181087" cy="3000537"/>
            </a:xfrm>
            <a:prstGeom prst="rect">
              <a:avLst/>
            </a:prstGeom>
          </p:spPr>
        </p:pic>
      </p:grpSp>
      <p:sp>
        <p:nvSpPr>
          <p:cNvPr id="11" name="object 2">
            <a:extLst>
              <a:ext uri="{FF2B5EF4-FFF2-40B4-BE49-F238E27FC236}">
                <a16:creationId xmlns:a16="http://schemas.microsoft.com/office/drawing/2014/main" id="{D459B742-442C-4D65-8E70-EB2333FAC77D}"/>
              </a:ext>
            </a:extLst>
          </p:cNvPr>
          <p:cNvSpPr txBox="1"/>
          <p:nvPr/>
        </p:nvSpPr>
        <p:spPr>
          <a:xfrm>
            <a:off x="1468553" y="308754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3</a:t>
            </a:r>
            <a:r>
              <a:rPr lang="en-US" altLang="ko-KR" sz="2500" b="1" baseline="30000" dirty="0">
                <a:solidFill>
                  <a:srgbClr val="19264B"/>
                </a:solidFill>
                <a:latin typeface="Arial"/>
                <a:cs typeface="Arial"/>
              </a:rPr>
              <a:t>rd</a:t>
            </a: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 Week</a:t>
            </a:r>
            <a:endParaRPr lang="ko-KR" altLang="en-US" sz="2500" dirty="0">
              <a:latin typeface="Malgun Gothic"/>
              <a:cs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F47882A-33F9-4A40-9025-21238A9A6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1774656"/>
            <a:ext cx="4707402" cy="736611"/>
          </a:xfrm>
          <a:prstGeom prst="rect">
            <a:avLst/>
          </a:prstGeom>
        </p:spPr>
      </p:pic>
      <p:sp>
        <p:nvSpPr>
          <p:cNvPr id="23" name="object 2">
            <a:extLst>
              <a:ext uri="{FF2B5EF4-FFF2-40B4-BE49-F238E27FC236}">
                <a16:creationId xmlns:a16="http://schemas.microsoft.com/office/drawing/2014/main" id="{A3672349-C481-43E9-8516-DA8642107609}"/>
              </a:ext>
            </a:extLst>
          </p:cNvPr>
          <p:cNvSpPr txBox="1"/>
          <p:nvPr/>
        </p:nvSpPr>
        <p:spPr>
          <a:xfrm>
            <a:off x="1981200" y="1200150"/>
            <a:ext cx="5791200" cy="402674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b="1" dirty="0">
                <a:solidFill>
                  <a:srgbClr val="19264B"/>
                </a:solidFill>
                <a:latin typeface="Arial"/>
                <a:cs typeface="Arial"/>
              </a:rPr>
              <a:t>1. </a:t>
            </a:r>
            <a:r>
              <a:rPr lang="ko-KR" altLang="en-US" b="1" dirty="0">
                <a:solidFill>
                  <a:srgbClr val="19264B"/>
                </a:solidFill>
                <a:latin typeface="Arial"/>
                <a:cs typeface="Arial"/>
              </a:rPr>
              <a:t>온도와 체감온도가 큰 의미가 있을까</a:t>
            </a:r>
            <a:r>
              <a:rPr lang="en-US" altLang="ko-KR" b="1" dirty="0">
                <a:solidFill>
                  <a:srgbClr val="19264B"/>
                </a:solidFill>
                <a:latin typeface="Arial"/>
                <a:cs typeface="Arial"/>
              </a:rPr>
              <a:t>?</a:t>
            </a:r>
            <a:endParaRPr lang="ko-KR" altLang="en-US" dirty="0">
              <a:latin typeface="Malgun Gothic"/>
              <a:cs typeface="Malgun Gothic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0604F362-D5FA-44E5-9C22-83CEE0B0A1E9}"/>
              </a:ext>
            </a:extLst>
          </p:cNvPr>
          <p:cNvSpPr txBox="1"/>
          <p:nvPr/>
        </p:nvSpPr>
        <p:spPr>
          <a:xfrm>
            <a:off x="1981200" y="2952750"/>
            <a:ext cx="5791200" cy="402674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b="1" dirty="0">
                <a:solidFill>
                  <a:srgbClr val="19264B"/>
                </a:solidFill>
                <a:latin typeface="Arial"/>
                <a:cs typeface="Arial"/>
              </a:rPr>
              <a:t>2. Feature Scaling? </a:t>
            </a:r>
            <a:endParaRPr lang="ko-KR" altLang="en-US" dirty="0">
              <a:latin typeface="Malgun Gothic"/>
              <a:cs typeface="Malgun Gothic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C41A7AA-2B79-4B0D-A3F6-0884125482B6}"/>
              </a:ext>
            </a:extLst>
          </p:cNvPr>
          <p:cNvSpPr txBox="1"/>
          <p:nvPr/>
        </p:nvSpPr>
        <p:spPr>
          <a:xfrm>
            <a:off x="3733800" y="3595570"/>
            <a:ext cx="3441192" cy="402674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dirty="0">
                <a:latin typeface="Malgun Gothic"/>
                <a:cs typeface="Malgun Gothic"/>
              </a:rPr>
              <a:t>1~100 VS</a:t>
            </a:r>
            <a:r>
              <a:rPr lang="ko-KR" altLang="en-US" dirty="0">
                <a:latin typeface="Malgun Gothic"/>
                <a:cs typeface="Malgun Gothic"/>
              </a:rPr>
              <a:t> </a:t>
            </a:r>
            <a:r>
              <a:rPr lang="en-US" altLang="ko-KR" dirty="0">
                <a:latin typeface="Malgun Gothic"/>
                <a:cs typeface="Malgun Gothic"/>
              </a:rPr>
              <a:t>10000~1000000</a:t>
            </a:r>
            <a:endParaRPr lang="ko-KR" altLang="en-US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0"/>
            <a:ext cx="1181100" cy="5143500"/>
            <a:chOff x="0" y="0"/>
            <a:chExt cx="1181100" cy="51435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181100" cy="5143500"/>
            </a:xfrm>
            <a:custGeom>
              <a:avLst/>
              <a:gdLst/>
              <a:ahLst/>
              <a:cxnLst/>
              <a:rect l="l" t="t" r="r" b="b"/>
              <a:pathLst>
                <a:path w="1181100" h="5143500">
                  <a:moveTo>
                    <a:pt x="0" y="0"/>
                  </a:moveTo>
                  <a:lnTo>
                    <a:pt x="1181099" y="0"/>
                  </a:lnTo>
                  <a:lnTo>
                    <a:pt x="1181099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824" y="0"/>
              <a:ext cx="38100" cy="2149475"/>
            </a:xfrm>
            <a:custGeom>
              <a:avLst/>
              <a:gdLst/>
              <a:ahLst/>
              <a:cxnLst/>
              <a:rect l="l" t="t" r="r" b="b"/>
              <a:pathLst>
                <a:path w="38100" h="2149475">
                  <a:moveTo>
                    <a:pt x="38099" y="2149050"/>
                  </a:moveTo>
                  <a:lnTo>
                    <a:pt x="0" y="2149050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14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42962"/>
              <a:ext cx="1181087" cy="3000537"/>
            </a:xfrm>
            <a:prstGeom prst="rect">
              <a:avLst/>
            </a:prstGeom>
          </p:spPr>
        </p:pic>
      </p:grpSp>
      <p:sp>
        <p:nvSpPr>
          <p:cNvPr id="11" name="object 2">
            <a:extLst>
              <a:ext uri="{FF2B5EF4-FFF2-40B4-BE49-F238E27FC236}">
                <a16:creationId xmlns:a16="http://schemas.microsoft.com/office/drawing/2014/main" id="{A05AA5C2-4212-4A08-A507-3909CAB7F7A6}"/>
              </a:ext>
            </a:extLst>
          </p:cNvPr>
          <p:cNvSpPr txBox="1"/>
          <p:nvPr/>
        </p:nvSpPr>
        <p:spPr>
          <a:xfrm>
            <a:off x="1468553" y="308754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4</a:t>
            </a:r>
            <a:r>
              <a:rPr lang="en-US" altLang="ko-KR" sz="2500" b="1" baseline="30000" dirty="0">
                <a:solidFill>
                  <a:srgbClr val="19264B"/>
                </a:solidFill>
                <a:latin typeface="Arial"/>
                <a:cs typeface="Arial"/>
              </a:rPr>
              <a:t>th</a:t>
            </a: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 Week</a:t>
            </a:r>
            <a:endParaRPr lang="ko-KR" altLang="en-US" sz="2500" dirty="0">
              <a:latin typeface="Malgun Gothic"/>
              <a:cs typeface="Malgun Gothic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596332C-1162-4857-A509-1C8D3A863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748" y="1158875"/>
            <a:ext cx="4380452" cy="1981200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E59FD4D7-64A6-425E-B072-D82D6572D4EB}"/>
              </a:ext>
            </a:extLst>
          </p:cNvPr>
          <p:cNvSpPr txBox="1"/>
          <p:nvPr/>
        </p:nvSpPr>
        <p:spPr>
          <a:xfrm>
            <a:off x="2667013" y="3911208"/>
            <a:ext cx="1295399" cy="371897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1600" b="1" dirty="0">
                <a:solidFill>
                  <a:srgbClr val="19264B"/>
                </a:solidFill>
                <a:latin typeface="Arial"/>
                <a:cs typeface="Arial"/>
              </a:rPr>
              <a:t>Feature Set</a:t>
            </a:r>
            <a:endParaRPr lang="ko-KR" altLang="en-US" sz="1600" dirty="0">
              <a:latin typeface="Malgun Gothic"/>
              <a:cs typeface="Malgun Gothic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14EB3B62-4514-4861-9D96-64B4EC763696}"/>
              </a:ext>
            </a:extLst>
          </p:cNvPr>
          <p:cNvSpPr txBox="1"/>
          <p:nvPr/>
        </p:nvSpPr>
        <p:spPr>
          <a:xfrm>
            <a:off x="5334013" y="4099371"/>
            <a:ext cx="2667000" cy="618118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1600" b="1" dirty="0">
                <a:solidFill>
                  <a:srgbClr val="19264B"/>
                </a:solidFill>
                <a:latin typeface="Arial"/>
                <a:cs typeface="Arial"/>
              </a:rPr>
              <a:t>+ Temperature, hour, precipitation, windspeed …</a:t>
            </a:r>
            <a:endParaRPr lang="ko-KR" altLang="en-US" sz="1600" dirty="0">
              <a:latin typeface="Malgun Gothic"/>
              <a:cs typeface="Malgun Gothic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76968EE-1FB9-4908-A729-8B49BB105194}"/>
              </a:ext>
            </a:extLst>
          </p:cNvPr>
          <p:cNvCxnSpPr/>
          <p:nvPr/>
        </p:nvCxnSpPr>
        <p:spPr>
          <a:xfrm>
            <a:off x="4246792" y="4206904"/>
            <a:ext cx="761999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2">
            <a:extLst>
              <a:ext uri="{FF2B5EF4-FFF2-40B4-BE49-F238E27FC236}">
                <a16:creationId xmlns:a16="http://schemas.microsoft.com/office/drawing/2014/main" id="{257C5726-8398-4AEA-AD87-24505551B03A}"/>
              </a:ext>
            </a:extLst>
          </p:cNvPr>
          <p:cNvSpPr txBox="1"/>
          <p:nvPr/>
        </p:nvSpPr>
        <p:spPr>
          <a:xfrm>
            <a:off x="5334000" y="3479038"/>
            <a:ext cx="2667000" cy="618118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1600" b="1" dirty="0">
                <a:solidFill>
                  <a:srgbClr val="FF0000"/>
                </a:solidFill>
                <a:latin typeface="Arial"/>
                <a:cs typeface="Arial"/>
              </a:rPr>
              <a:t>- day, </a:t>
            </a:r>
            <a:r>
              <a:rPr lang="en-US" altLang="ko-KR" sz="1600" b="1" dirty="0" err="1">
                <a:solidFill>
                  <a:srgbClr val="FF0000"/>
                </a:solidFill>
                <a:latin typeface="Arial"/>
                <a:cs typeface="Arial"/>
              </a:rPr>
              <a:t>workingday</a:t>
            </a:r>
            <a:r>
              <a:rPr lang="en-US" altLang="ko-KR" sz="1600" b="1" dirty="0">
                <a:solidFill>
                  <a:srgbClr val="FF0000"/>
                </a:solidFill>
                <a:latin typeface="Arial"/>
                <a:cs typeface="Arial"/>
              </a:rPr>
              <a:t>, casual, </a:t>
            </a:r>
            <a:r>
              <a:rPr lang="en-US" altLang="ko-KR" sz="1600" b="1" dirty="0" err="1">
                <a:solidFill>
                  <a:srgbClr val="FF0000"/>
                </a:solidFill>
                <a:latin typeface="Arial"/>
                <a:cs typeface="Arial"/>
              </a:rPr>
              <a:t>atemp</a:t>
            </a:r>
            <a:r>
              <a:rPr lang="en-US" altLang="ko-KR" sz="1600" b="1" dirty="0">
                <a:solidFill>
                  <a:srgbClr val="FF0000"/>
                </a:solidFill>
                <a:latin typeface="Arial"/>
                <a:cs typeface="Arial"/>
              </a:rPr>
              <a:t> …</a:t>
            </a:r>
            <a:endParaRPr lang="ko-KR" altLang="en-US" sz="1600" dirty="0">
              <a:solidFill>
                <a:srgbClr val="FF0000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435</Words>
  <Application>Microsoft Office PowerPoint</Application>
  <PresentationFormat>화면 슬라이드 쇼(16:9)</PresentationFormat>
  <Paragraphs>56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 MT</vt:lpstr>
      <vt:lpstr>Malgun Gothic</vt:lpstr>
      <vt:lpstr>Malgun Gothic</vt:lpstr>
      <vt:lpstr>Arial</vt:lpstr>
      <vt:lpstr>Calibri</vt:lpstr>
      <vt:lpstr>Palatino Linotype</vt:lpstr>
      <vt:lpstr>Office Theme</vt:lpstr>
      <vt:lpstr>PowerPoint 프레젠테이션</vt:lpstr>
      <vt:lpstr>스터디원 소개 및 만남 인증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0307의 사본</dc:title>
  <dc:creator>DONGYEON WON</dc:creator>
  <cp:lastModifiedBy>WON DONGYEON</cp:lastModifiedBy>
  <cp:revision>3</cp:revision>
  <dcterms:created xsi:type="dcterms:W3CDTF">2023-03-18T03:59:10Z</dcterms:created>
  <dcterms:modified xsi:type="dcterms:W3CDTF">2023-03-20T09:42:20Z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