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1" r:id="rId4"/>
    <p:sldId id="268" r:id="rId5"/>
    <p:sldId id="267" r:id="rId6"/>
    <p:sldId id="269" r:id="rId7"/>
    <p:sldId id="265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FF"/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9" autoAdjust="0"/>
  </p:normalViewPr>
  <p:slideViewPr>
    <p:cSldViewPr snapToGrid="0">
      <p:cViewPr varScale="1">
        <p:scale>
          <a:sx n="79" d="100"/>
          <a:sy n="79" d="100"/>
        </p:scale>
        <p:origin x="108" y="9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‘</a:t>
            </a:r>
            <a:r>
              <a:rPr lang="ko-KR" altLang="en-US" dirty="0"/>
              <a:t>확률</a:t>
            </a:r>
            <a:r>
              <a:rPr lang="en-US" altLang="ko-KR" dirty="0"/>
              <a:t>’</a:t>
            </a:r>
            <a:r>
              <a:rPr lang="ko-KR" altLang="en-US" dirty="0"/>
              <a:t>을 정의하기에 앞서 </a:t>
            </a:r>
            <a:r>
              <a:rPr lang="en-US" altLang="ko-KR" dirty="0"/>
              <a:t>‘</a:t>
            </a:r>
            <a:r>
              <a:rPr lang="ko-KR" altLang="en-US" dirty="0"/>
              <a:t>집합</a:t>
            </a:r>
            <a:r>
              <a:rPr lang="en-US" altLang="ko-KR" dirty="0"/>
              <a:t>’</a:t>
            </a:r>
            <a:r>
              <a:rPr lang="ko-KR" altLang="en-US" dirty="0"/>
              <a:t>에 대한 정의를 한다</a:t>
            </a:r>
            <a:r>
              <a:rPr lang="en-US" altLang="ko-KR" dirty="0"/>
              <a:t>. </a:t>
            </a:r>
            <a:r>
              <a:rPr lang="ko-KR" altLang="en-US" dirty="0"/>
              <a:t>집합을 정의하는 이유는 여러가지가 있을 텐데요</a:t>
            </a:r>
            <a:r>
              <a:rPr lang="en-US" altLang="ko-KR" dirty="0"/>
              <a:t>. </a:t>
            </a:r>
            <a:r>
              <a:rPr lang="ko-KR" altLang="en-US" dirty="0"/>
              <a:t>우선 집합의 정의 자체가 </a:t>
            </a:r>
            <a:r>
              <a:rPr lang="en-US" altLang="ko-KR" dirty="0"/>
              <a:t>‘</a:t>
            </a:r>
            <a:r>
              <a:rPr lang="ko-KR" altLang="en-US" dirty="0"/>
              <a:t>특정 조건에 맞는 원소들의 모임</a:t>
            </a:r>
            <a:r>
              <a:rPr lang="en-US" altLang="ko-KR" dirty="0"/>
              <a:t>＇</a:t>
            </a:r>
            <a:r>
              <a:rPr lang="ko-KR" altLang="en-US" dirty="0"/>
              <a:t>이니까</a:t>
            </a:r>
            <a:r>
              <a:rPr lang="en-US" altLang="ko-KR" dirty="0"/>
              <a:t>, </a:t>
            </a:r>
            <a:r>
              <a:rPr lang="ko-KR" altLang="en-US" dirty="0"/>
              <a:t>특정 조건을 공유한다는 점에서 다루기도 쉽고 또 그것을 공간으로 확장하기도 용이합니다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우리는 몇 개의 공간 즉</a:t>
            </a:r>
            <a:r>
              <a:rPr lang="en-US" altLang="ko-KR" dirty="0"/>
              <a:t>, </a:t>
            </a:r>
            <a:r>
              <a:rPr lang="ko-KR" altLang="en-US" dirty="0"/>
              <a:t>몇 개의 집합을 정의함으로써 </a:t>
            </a:r>
            <a:r>
              <a:rPr lang="en-US" altLang="ko-KR" dirty="0"/>
              <a:t>‘</a:t>
            </a:r>
            <a:r>
              <a:rPr lang="ko-KR" altLang="en-US" dirty="0"/>
              <a:t>확률 공간</a:t>
            </a:r>
            <a:r>
              <a:rPr lang="en-US" altLang="ko-KR" dirty="0"/>
              <a:t>‘ </a:t>
            </a:r>
            <a:r>
              <a:rPr lang="ko-KR" altLang="en-US" dirty="0"/>
              <a:t>또는 </a:t>
            </a:r>
            <a:r>
              <a:rPr lang="en-US" altLang="ko-KR" dirty="0"/>
              <a:t>‘</a:t>
            </a:r>
            <a:r>
              <a:rPr lang="ko-KR" altLang="en-US" dirty="0"/>
              <a:t>확률</a:t>
            </a:r>
            <a:r>
              <a:rPr lang="en-US" altLang="ko-KR" dirty="0"/>
              <a:t>’</a:t>
            </a:r>
            <a:r>
              <a:rPr lang="ko-KR" altLang="en-US" dirty="0"/>
              <a:t>을 다룰 수 있게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먼저 </a:t>
            </a:r>
            <a:r>
              <a:rPr lang="en-US" altLang="ko-KR" dirty="0"/>
              <a:t>Sample space</a:t>
            </a:r>
            <a:r>
              <a:rPr lang="ko-KR" altLang="en-US" dirty="0"/>
              <a:t>는 가능한 모든 결과의 집합을 말하고</a:t>
            </a:r>
            <a:r>
              <a:rPr lang="en-US" altLang="ko-KR" dirty="0"/>
              <a:t>, Event(</a:t>
            </a:r>
            <a:r>
              <a:rPr lang="ko-KR" altLang="en-US" dirty="0"/>
              <a:t>사건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Sample space</a:t>
            </a:r>
            <a:r>
              <a:rPr lang="ko-KR" altLang="en-US" dirty="0"/>
              <a:t>의 부분집합을 뜻합니다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/>
              <a:t>Event space</a:t>
            </a:r>
            <a:r>
              <a:rPr lang="ko-KR" altLang="en-US" dirty="0"/>
              <a:t>는 확률적인 실험이나 사건에서 우리가 고려하는 모든 사건들의 집합을 말합니다</a:t>
            </a:r>
            <a:r>
              <a:rPr lang="en-US" altLang="ko-KR" dirty="0"/>
              <a:t>. Discrete</a:t>
            </a:r>
            <a:r>
              <a:rPr lang="ko-KR" altLang="en-US" dirty="0"/>
              <a:t>한 경우에는 </a:t>
            </a:r>
            <a:r>
              <a:rPr lang="en-US" altLang="ko-KR" dirty="0"/>
              <a:t>Sample space</a:t>
            </a:r>
            <a:r>
              <a:rPr lang="ko-KR" altLang="en-US" dirty="0"/>
              <a:t>의 </a:t>
            </a:r>
            <a:r>
              <a:rPr lang="en-US" altLang="ko-KR" dirty="0"/>
              <a:t>power set</a:t>
            </a:r>
            <a:r>
              <a:rPr lang="ko-KR" altLang="en-US" dirty="0"/>
              <a:t>이 되겠죠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우리는 이 세가지 것들을 가지고 확률이란 것을 정의하게 되는데요</a:t>
            </a:r>
            <a:r>
              <a:rPr lang="en-US" altLang="ko-KR" dirty="0"/>
              <a:t>. </a:t>
            </a:r>
            <a:r>
              <a:rPr lang="ko-KR" altLang="en-US" dirty="0"/>
              <a:t>확률이란 </a:t>
            </a:r>
            <a:r>
              <a:rPr lang="en-US" altLang="ko-KR" dirty="0"/>
              <a:t>Event space</a:t>
            </a:r>
            <a:r>
              <a:rPr lang="ko-KR" altLang="en-US" dirty="0"/>
              <a:t>에 속한 하나의 </a:t>
            </a:r>
            <a:r>
              <a:rPr lang="en-US" altLang="ko-KR" dirty="0"/>
              <a:t>event</a:t>
            </a:r>
            <a:r>
              <a:rPr lang="ko-KR" altLang="en-US" dirty="0"/>
              <a:t>가 발생할 가능성 </a:t>
            </a:r>
            <a:r>
              <a:rPr lang="en-US" altLang="ko-KR" dirty="0"/>
              <a:t>or </a:t>
            </a:r>
            <a:r>
              <a:rPr lang="ko-KR" altLang="en-US" dirty="0"/>
              <a:t>믿음의 정도를 측정한 것을 말합니다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26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예시를 통해 살펴보시죠</a:t>
            </a:r>
            <a:r>
              <a:rPr lang="en-US" altLang="ko-KR" dirty="0"/>
              <a:t>. </a:t>
            </a:r>
            <a:r>
              <a:rPr lang="ko-KR" altLang="en-US" dirty="0"/>
              <a:t>정육면체의 주사위를 한번 던진다고 했을 때</a:t>
            </a:r>
            <a:r>
              <a:rPr lang="en-US" altLang="ko-KR" dirty="0"/>
              <a:t>, </a:t>
            </a:r>
            <a:r>
              <a:rPr lang="ko-KR" altLang="en-US" dirty="0"/>
              <a:t>일어날 수 있는 모든 사건의 집합 즉 </a:t>
            </a:r>
            <a:r>
              <a:rPr lang="en-US" altLang="ko-KR" dirty="0"/>
              <a:t>Sample Space</a:t>
            </a:r>
            <a:r>
              <a:rPr lang="ko-KR" altLang="en-US" dirty="0"/>
              <a:t>는 </a:t>
            </a:r>
            <a:r>
              <a:rPr lang="en-US" altLang="ko-KR" dirty="0"/>
              <a:t>{1, 2, 3, 4, 5, 6}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</a:t>
            </a:r>
            <a:r>
              <a:rPr lang="ko-KR" altLang="en-US" dirty="0"/>
              <a:t>는 어떤 사건을 </a:t>
            </a:r>
            <a:r>
              <a:rPr lang="ko-KR" altLang="en-US" dirty="0" err="1"/>
              <a:t>정의하냐에</a:t>
            </a:r>
            <a:r>
              <a:rPr lang="ko-KR" altLang="en-US" dirty="0"/>
              <a:t> 따라 달라질 수 있는데</a:t>
            </a:r>
            <a:r>
              <a:rPr lang="en-US" altLang="ko-KR" dirty="0"/>
              <a:t>, </a:t>
            </a:r>
            <a:r>
              <a:rPr lang="ko-KR" altLang="en-US" dirty="0"/>
              <a:t>우선 </a:t>
            </a:r>
            <a:r>
              <a:rPr lang="en-US" altLang="ko-KR" dirty="0"/>
              <a:t>Sample Space</a:t>
            </a:r>
            <a:r>
              <a:rPr lang="ko-KR" altLang="en-US" dirty="0"/>
              <a:t>의 부분집합이라는 것만 기억하시면 됩니다</a:t>
            </a:r>
            <a:r>
              <a:rPr lang="en-US" altLang="ko-KR" dirty="0"/>
              <a:t>. </a:t>
            </a:r>
            <a:r>
              <a:rPr lang="ko-KR" altLang="en-US" dirty="0"/>
              <a:t>여기서는 짝수가 나오는 사건에 대해 </a:t>
            </a:r>
            <a:r>
              <a:rPr lang="ko-KR" altLang="en-US" dirty="0" err="1"/>
              <a:t>다루어보자</a:t>
            </a:r>
            <a:r>
              <a:rPr lang="en-US" altLang="ko-KR" dirty="0"/>
              <a:t>~ </a:t>
            </a:r>
            <a:r>
              <a:rPr lang="ko-KR" altLang="en-US" dirty="0"/>
              <a:t>했으니 사건은 </a:t>
            </a:r>
            <a:r>
              <a:rPr lang="en-US" altLang="ko-KR" dirty="0"/>
              <a:t>{2, 4, 6}</a:t>
            </a:r>
            <a:r>
              <a:rPr lang="ko-KR" altLang="en-US" dirty="0"/>
              <a:t>이 되겠습니다</a:t>
            </a:r>
            <a:r>
              <a:rPr lang="en-US" altLang="ko-KR" dirty="0"/>
              <a:t>. Event Space</a:t>
            </a:r>
            <a:r>
              <a:rPr lang="ko-KR" altLang="en-US" dirty="0"/>
              <a:t>는 </a:t>
            </a:r>
            <a:r>
              <a:rPr lang="ko-KR" altLang="en-US" sz="1100" dirty="0"/>
              <a:t>확률적인 실험이나 사건에서 고려하는 모든 사건들의 집합입니다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여기서는 </a:t>
            </a:r>
            <a:r>
              <a:rPr lang="en-US" altLang="ko-KR" sz="1100" dirty="0"/>
              <a:t>{1}, {1, 2}, {1, 2, 3} </a:t>
            </a:r>
            <a:r>
              <a:rPr lang="ko-KR" altLang="en-US" sz="1100" dirty="0"/>
              <a:t>그 중에 하나의 원소가 우리가 관심을 가지는 </a:t>
            </a:r>
            <a:r>
              <a:rPr lang="en-US" altLang="ko-KR" sz="1100" dirty="0"/>
              <a:t>Event</a:t>
            </a:r>
            <a:r>
              <a:rPr lang="ko-KR" altLang="en-US" sz="1100" dirty="0"/>
              <a:t>가 되는 것입니다</a:t>
            </a:r>
            <a:r>
              <a:rPr lang="en-US" altLang="ko-KR" sz="11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31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Target space</a:t>
            </a:r>
            <a:r>
              <a:rPr lang="ko-KR" altLang="en-US" dirty="0"/>
              <a:t>는 또 다른 </a:t>
            </a:r>
            <a:r>
              <a:rPr lang="en-US" altLang="ko-KR" dirty="0"/>
              <a:t>Sample space</a:t>
            </a:r>
            <a:r>
              <a:rPr lang="ko-KR" altLang="en-US" dirty="0"/>
              <a:t>라고 생각하시면 되는데</a:t>
            </a:r>
            <a:r>
              <a:rPr lang="en-US" altLang="ko-KR" dirty="0"/>
              <a:t>, </a:t>
            </a:r>
            <a:r>
              <a:rPr lang="ko-KR" altLang="en-US" dirty="0"/>
              <a:t>무엇이 다르냐 하면</a:t>
            </a:r>
            <a:r>
              <a:rPr lang="en-US" altLang="ko-KR" dirty="0"/>
              <a:t>, ‘</a:t>
            </a:r>
            <a:r>
              <a:rPr lang="ko-KR" altLang="en-US" dirty="0"/>
              <a:t>우리가 관심 있는 </a:t>
            </a:r>
            <a:r>
              <a:rPr lang="en-US" altLang="ko-KR" dirty="0"/>
              <a:t>sample space’</a:t>
            </a:r>
            <a:r>
              <a:rPr lang="ko-KR" altLang="en-US" dirty="0"/>
              <a:t>라는 것이죠</a:t>
            </a:r>
            <a:r>
              <a:rPr lang="en-US" altLang="ko-KR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그래서 확률 변수</a:t>
            </a:r>
            <a:r>
              <a:rPr lang="en-US" altLang="ko-KR" dirty="0"/>
              <a:t>, Random Variable</a:t>
            </a:r>
            <a:r>
              <a:rPr lang="ko-KR" altLang="en-US" dirty="0"/>
              <a:t>이라는 것은 전체 일어나는 사건 </a:t>
            </a:r>
            <a:r>
              <a:rPr lang="en-US" altLang="ko-KR" dirty="0"/>
              <a:t>Sample Space</a:t>
            </a:r>
            <a:r>
              <a:rPr lang="ko-KR" altLang="en-US" dirty="0"/>
              <a:t>에서 우리가 관심있는 사건의 집합</a:t>
            </a:r>
            <a:r>
              <a:rPr lang="en-US" altLang="ko-KR" dirty="0"/>
              <a:t>(target space)</a:t>
            </a:r>
            <a:r>
              <a:rPr lang="ko-KR" altLang="en-US" dirty="0"/>
              <a:t>로 매핑하는 </a:t>
            </a:r>
            <a:r>
              <a:rPr lang="en-US" altLang="ko-KR" dirty="0"/>
              <a:t>real-valued </a:t>
            </a:r>
            <a:r>
              <a:rPr lang="ko-KR" altLang="en-US" dirty="0"/>
              <a:t>함수인 것입니다</a:t>
            </a:r>
            <a:r>
              <a:rPr lang="en-US" altLang="ko-KR" dirty="0"/>
              <a:t>. (</a:t>
            </a:r>
            <a:r>
              <a:rPr lang="ko-KR" altLang="en-US" dirty="0"/>
              <a:t>실수함수임</a:t>
            </a:r>
            <a:r>
              <a:rPr lang="en-US" altLang="ko-KR" dirty="0"/>
              <a:t>!)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74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예를 들어 동전을 </a:t>
            </a:r>
            <a:r>
              <a:rPr lang="ko-KR" altLang="en-US" dirty="0" err="1"/>
              <a:t>두번</a:t>
            </a:r>
            <a:r>
              <a:rPr lang="ko-KR" altLang="en-US" dirty="0"/>
              <a:t> 던지는 시행을 한다고 해보면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/>
              <a:t>Random Variable X</a:t>
            </a:r>
            <a:r>
              <a:rPr lang="ko-KR" altLang="en-US" dirty="0"/>
              <a:t>는 앞면의 개수라는 </a:t>
            </a:r>
            <a:r>
              <a:rPr lang="en-US" altLang="ko-KR" dirty="0"/>
              <a:t>function </a:t>
            </a:r>
            <a:r>
              <a:rPr lang="ko-KR" altLang="en-US" dirty="0"/>
              <a:t>이라고 합시다</a:t>
            </a:r>
            <a:r>
              <a:rPr lang="en-US" altLang="ko-KR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그렇다면 원래의 </a:t>
            </a:r>
            <a:r>
              <a:rPr lang="en-US" altLang="ko-KR" dirty="0"/>
              <a:t>Sample Space</a:t>
            </a:r>
            <a:r>
              <a:rPr lang="ko-KR" altLang="en-US" dirty="0"/>
              <a:t>로부터 우리가 관심있는 앞면의 개수에 대한 </a:t>
            </a:r>
            <a:r>
              <a:rPr lang="en-US" altLang="ko-KR" dirty="0"/>
              <a:t>space(set)</a:t>
            </a:r>
            <a:r>
              <a:rPr lang="ko-KR" altLang="en-US" dirty="0"/>
              <a:t>을 정의할 수 있을 것입니다</a:t>
            </a:r>
            <a:r>
              <a:rPr lang="en-US" altLang="ko-KR" dirty="0"/>
              <a:t>. {0, 1, 2}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그래서 </a:t>
            </a:r>
            <a:r>
              <a:rPr lang="en-US" altLang="ko-KR" dirty="0"/>
              <a:t>Random variable</a:t>
            </a:r>
            <a:r>
              <a:rPr lang="ko-KR" altLang="en-US" dirty="0"/>
              <a:t>은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9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Optuna</a:t>
            </a:r>
            <a:r>
              <a:rPr lang="en-US" altLang="ko-KR" dirty="0"/>
              <a:t>: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최적화를 위한 파이썬 기반의 오픈소스 프레임워크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Return</a:t>
            </a:r>
            <a:r>
              <a:rPr lang="ko-KR" altLang="en-US" dirty="0"/>
              <a:t>되는 값을 설정해서</a:t>
            </a:r>
            <a:r>
              <a:rPr lang="en-US" altLang="ko-KR" dirty="0"/>
              <a:t>, </a:t>
            </a:r>
            <a:r>
              <a:rPr lang="ko-KR" altLang="en-US" dirty="0"/>
              <a:t>최소화 또는 최대화 할 </a:t>
            </a:r>
            <a:r>
              <a:rPr lang="en-US" altLang="ko-KR" dirty="0"/>
              <a:t>objective function</a:t>
            </a:r>
            <a:r>
              <a:rPr lang="ko-KR" altLang="en-US" dirty="0"/>
              <a:t>을 설정할 수 있습니다</a:t>
            </a:r>
            <a:r>
              <a:rPr lang="en-US" altLang="ko-KR" dirty="0"/>
              <a:t>. NLL</a:t>
            </a:r>
            <a:r>
              <a:rPr lang="ko-KR" altLang="en-US" dirty="0"/>
              <a:t>이라던가</a:t>
            </a:r>
            <a:r>
              <a:rPr lang="en-US" altLang="ko-KR" dirty="0"/>
              <a:t>, f1 score</a:t>
            </a:r>
            <a:r>
              <a:rPr lang="ko-KR" altLang="en-US" dirty="0"/>
              <a:t>라던가 등등 설정 가능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Optuna</a:t>
            </a:r>
            <a:r>
              <a:rPr lang="ko-KR" altLang="en-US" dirty="0"/>
              <a:t>는 여러분들이 설정한 </a:t>
            </a:r>
            <a:r>
              <a:rPr lang="en-US" altLang="ko-KR" dirty="0"/>
              <a:t>objective function</a:t>
            </a:r>
            <a:r>
              <a:rPr lang="ko-KR" altLang="en-US" dirty="0"/>
              <a:t>을 가지고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공간을 탐색해서 최적의 조합을 찾아냅니다</a:t>
            </a:r>
            <a:r>
              <a:rPr lang="en-US" altLang="ko-KR" dirty="0"/>
              <a:t>. </a:t>
            </a:r>
            <a:r>
              <a:rPr lang="ko-KR" altLang="en-US" dirty="0"/>
              <a:t>사실 몇 년 전부터 </a:t>
            </a:r>
            <a:r>
              <a:rPr lang="en-US" altLang="ko-KR" dirty="0"/>
              <a:t>Kaggle</a:t>
            </a:r>
            <a:r>
              <a:rPr lang="ko-KR" altLang="en-US" dirty="0"/>
              <a:t>에서 많이 쓰이던 프레임워크라고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보시는 것처럼 다양한 시각화 툴을 제공하고요</a:t>
            </a:r>
            <a:r>
              <a:rPr lang="en-US" altLang="ko-KR" dirty="0"/>
              <a:t>. </a:t>
            </a:r>
            <a:r>
              <a:rPr lang="ko-KR" altLang="en-US" dirty="0"/>
              <a:t>그림에 보이는 것은 여러 </a:t>
            </a:r>
            <a:r>
              <a:rPr lang="ko-KR" altLang="en-US" dirty="0" err="1"/>
              <a:t>하이퍼파라미터들의</a:t>
            </a:r>
            <a:r>
              <a:rPr lang="ko-KR" altLang="en-US" dirty="0"/>
              <a:t> 관계를 시각화 한 것입니다</a:t>
            </a:r>
            <a:r>
              <a:rPr lang="en-US" altLang="ko-KR" dirty="0"/>
              <a:t>. </a:t>
            </a:r>
            <a:r>
              <a:rPr lang="ko-KR" altLang="en-US" dirty="0"/>
              <a:t>이뿐만 아니라 특정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</a:t>
            </a:r>
            <a:r>
              <a:rPr lang="en-US" altLang="ko-KR" dirty="0"/>
              <a:t>objective function</a:t>
            </a:r>
            <a:r>
              <a:rPr lang="ko-KR" altLang="en-US" dirty="0"/>
              <a:t>의 변화량 그리고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중요도를 시각화 할 수도 있습니다</a:t>
            </a:r>
            <a:r>
              <a:rPr lang="en-US" altLang="ko-KR" dirty="0"/>
              <a:t>. </a:t>
            </a:r>
            <a:r>
              <a:rPr lang="ko-KR" altLang="en-US" dirty="0"/>
              <a:t>아마 구글에 검색하시면 다양한 사용법이 나올 </a:t>
            </a:r>
            <a:r>
              <a:rPr lang="ko-KR" altLang="en-US" dirty="0" err="1"/>
              <a:t>겁니다ㅎ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373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5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con.io/codeshare/2704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MML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김민기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 공유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79FDF-D555-7D8D-C9E0-2229DB80B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16543"/>
              </p:ext>
            </p:extLst>
          </p:nvPr>
        </p:nvGraphicFramePr>
        <p:xfrm>
          <a:off x="3595077" y="902970"/>
          <a:ext cx="5306646" cy="37084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2522311198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8147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26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스터디 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2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3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3/18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2. Linear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algebra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595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3/25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3. Analytic Geometry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82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4/1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4. Matrix Decomposition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709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4/8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5. Vector Calculus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33719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📆 중간고사 기간 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8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5/6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6. Probability and Distribution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1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5/13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7. Continuous Optimization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5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5/20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8. When models meet data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5/27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9. Linear Regression </a:t>
                      </a:r>
                      <a:r>
                        <a:rPr lang="ko-KR" altLang="en-US" sz="1200" dirty="0"/>
                        <a:t>까지 공부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내용 </a:t>
                      </a:r>
                      <a:r>
                        <a:rPr lang="en-US" altLang="ko-KR" sz="1200" dirty="0"/>
                        <a:t>review + </a:t>
                      </a:r>
                      <a:r>
                        <a:rPr lang="ko-KR" altLang="en-US" sz="1200" dirty="0"/>
                        <a:t>질의 응답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903082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A72E3E7-0886-33FA-AFDA-98F8437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289531"/>
            <a:ext cx="2037622" cy="29352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B396CA-2E62-67D9-65F0-F2D8C9BD02BF}"/>
              </a:ext>
            </a:extLst>
          </p:cNvPr>
          <p:cNvSpPr/>
          <p:nvPr/>
        </p:nvSpPr>
        <p:spPr>
          <a:xfrm>
            <a:off x="3595077" y="3139888"/>
            <a:ext cx="5306646" cy="1471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Probability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4CAF8-17BE-37E4-9354-534051D734FD}"/>
              </a:ext>
            </a:extLst>
          </p:cNvPr>
          <p:cNvSpPr txBox="1"/>
          <p:nvPr/>
        </p:nvSpPr>
        <p:spPr>
          <a:xfrm>
            <a:off x="1408976" y="1055550"/>
            <a:ext cx="2317898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Set Theory(</a:t>
            </a:r>
            <a:r>
              <a:rPr lang="ko-KR" altLang="en-US" sz="1600" dirty="0"/>
              <a:t>집합론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5A637-4DED-A963-8886-CA9E51F53899}"/>
              </a:ext>
            </a:extLst>
          </p:cNvPr>
          <p:cNvSpPr txBox="1"/>
          <p:nvPr/>
        </p:nvSpPr>
        <p:spPr>
          <a:xfrm>
            <a:off x="3535648" y="1055550"/>
            <a:ext cx="3852703" cy="41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(Probability</a:t>
            </a:r>
            <a:r>
              <a:rPr lang="ko-KR" altLang="en-US" sz="1600" dirty="0"/>
              <a:t> </a:t>
            </a:r>
            <a:r>
              <a:rPr lang="en-US" altLang="ko-KR" sz="1600" dirty="0"/>
              <a:t>Space)</a:t>
            </a:r>
            <a:r>
              <a:rPr lang="en-US" altLang="ko-KR" sz="1600" dirty="0">
                <a:sym typeface="Wingdings" panose="05000000000000000000" pitchFamily="2" charset="2"/>
              </a:rPr>
              <a:t>Probability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E35FAE-A77F-A171-C6C5-4B3B0D8570F2}"/>
                  </a:ext>
                </a:extLst>
              </p:cNvPr>
              <p:cNvSpPr txBox="1"/>
              <p:nvPr/>
            </p:nvSpPr>
            <p:spPr>
              <a:xfrm>
                <a:off x="1545198" y="1515683"/>
                <a:ext cx="5489586" cy="527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Sample Space (</a:t>
                </a:r>
                <a14:m>
                  <m:oMath xmlns:m="http://schemas.openxmlformats.org/officeDocument/2006/math">
                    <m:r>
                      <a:rPr lang="el-GR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ko-KR" sz="1600" dirty="0"/>
                  <a:t>) : </a:t>
                </a:r>
                <a:r>
                  <a:rPr lang="ko-KR" altLang="en-US" sz="1600" dirty="0"/>
                  <a:t>가능한 모든 결과의 집합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E35FAE-A77F-A171-C6C5-4B3B0D857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98" y="1515683"/>
                <a:ext cx="5489586" cy="527132"/>
              </a:xfrm>
              <a:prstGeom prst="rect">
                <a:avLst/>
              </a:prstGeom>
              <a:blipFill>
                <a:blip r:embed="rId4"/>
                <a:stretch>
                  <a:fillRect l="-44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DEF74B-A8FA-7E19-0610-5C432D211AC7}"/>
                  </a:ext>
                </a:extLst>
              </p:cNvPr>
              <p:cNvSpPr txBox="1"/>
              <p:nvPr/>
            </p:nvSpPr>
            <p:spPr>
              <a:xfrm>
                <a:off x="1545186" y="1991807"/>
                <a:ext cx="6611262" cy="56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Event (E) : Sample Space</a:t>
                </a:r>
                <a:r>
                  <a:rPr lang="ko-KR" altLang="en-US" sz="1600" dirty="0"/>
                  <a:t>의 부분집합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l-GR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ko-KR" sz="1600" dirty="0"/>
                  <a:t>)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DEF74B-A8FA-7E19-0610-5C432D211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86" y="1991807"/>
                <a:ext cx="6611262" cy="566630"/>
              </a:xfrm>
              <a:prstGeom prst="rect">
                <a:avLst/>
              </a:prstGeom>
              <a:blipFill>
                <a:blip r:embed="rId5"/>
                <a:stretch>
                  <a:fillRect l="-369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83D3B50-24CF-63EB-7A1B-04EF2692602C}"/>
              </a:ext>
            </a:extLst>
          </p:cNvPr>
          <p:cNvSpPr txBox="1"/>
          <p:nvPr/>
        </p:nvSpPr>
        <p:spPr>
          <a:xfrm>
            <a:off x="1545198" y="3180212"/>
            <a:ext cx="3852497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4AF9CB-FCA9-E63C-6876-3490973CCB6E}"/>
                  </a:ext>
                </a:extLst>
              </p:cNvPr>
              <p:cNvSpPr txBox="1"/>
              <p:nvPr/>
            </p:nvSpPr>
            <p:spPr>
              <a:xfrm>
                <a:off x="1545186" y="2638542"/>
                <a:ext cx="7476894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Event Space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확률적인 실험이나 사건에서 고려하는 모든 사건들의 집합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4AF9CB-FCA9-E63C-6876-3490973CC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86" y="2638542"/>
                <a:ext cx="7476894" cy="415627"/>
              </a:xfrm>
              <a:prstGeom prst="rect">
                <a:avLst/>
              </a:prstGeom>
              <a:blipFill>
                <a:blip r:embed="rId6"/>
                <a:stretch>
                  <a:fillRect l="-326" b="-19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009797-3436-ADAD-4C9F-CBBA9B5EF6DD}"/>
              </a:ext>
            </a:extLst>
          </p:cNvPr>
          <p:cNvSpPr txBox="1"/>
          <p:nvPr/>
        </p:nvSpPr>
        <p:spPr>
          <a:xfrm>
            <a:off x="2045212" y="3671939"/>
            <a:ext cx="5660132" cy="78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/>
              <a:t>Event space</a:t>
            </a:r>
            <a:r>
              <a:rPr lang="ko-KR" altLang="en-US" sz="1600" dirty="0"/>
              <a:t>에 속한 하나의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발생할 가능성 </a:t>
            </a:r>
            <a:r>
              <a:rPr lang="en-US" altLang="ko-KR" sz="1600" dirty="0"/>
              <a:t>or </a:t>
            </a:r>
            <a:r>
              <a:rPr lang="ko-KR" altLang="en-US" sz="1600" dirty="0"/>
              <a:t>믿음의 정도를 측정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0917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Probability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 Ex.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주사위 던지기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E35FAE-A77F-A171-C6C5-4B3B0D8570F2}"/>
                  </a:ext>
                </a:extLst>
              </p:cNvPr>
              <p:cNvSpPr txBox="1"/>
              <p:nvPr/>
            </p:nvSpPr>
            <p:spPr>
              <a:xfrm>
                <a:off x="1436274" y="845454"/>
                <a:ext cx="6135685" cy="527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Sample Space (</a:t>
                </a:r>
                <a14:m>
                  <m:oMath xmlns:m="http://schemas.openxmlformats.org/officeDocument/2006/math">
                    <m:r>
                      <a:rPr lang="el-GR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ko-KR" sz="1600" dirty="0"/>
                  <a:t>) : {1, 2, 3, 4, 5, 6}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E35FAE-A77F-A171-C6C5-4B3B0D857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74" y="845454"/>
                <a:ext cx="6135685" cy="527132"/>
              </a:xfrm>
              <a:prstGeom prst="rect">
                <a:avLst/>
              </a:prstGeom>
              <a:blipFill>
                <a:blip r:embed="rId4"/>
                <a:stretch>
                  <a:fillRect l="-398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5DEF74B-A8FA-7E19-0610-5C432D211AC7}"/>
              </a:ext>
            </a:extLst>
          </p:cNvPr>
          <p:cNvSpPr txBox="1"/>
          <p:nvPr/>
        </p:nvSpPr>
        <p:spPr>
          <a:xfrm>
            <a:off x="1436263" y="1448239"/>
            <a:ext cx="6611262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Event (E) : </a:t>
            </a:r>
            <a:r>
              <a:rPr lang="ko-KR" altLang="en-US" sz="1600" dirty="0"/>
              <a:t>짝수가 나오는 사건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D3B50-24CF-63EB-7A1B-04EF2692602C}"/>
              </a:ext>
            </a:extLst>
          </p:cNvPr>
          <p:cNvSpPr txBox="1"/>
          <p:nvPr/>
        </p:nvSpPr>
        <p:spPr>
          <a:xfrm>
            <a:off x="1408975" y="2924392"/>
            <a:ext cx="3852497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4AF9CB-FCA9-E63C-6876-3490973CCB6E}"/>
                  </a:ext>
                </a:extLst>
              </p:cNvPr>
              <p:cNvSpPr txBox="1"/>
              <p:nvPr/>
            </p:nvSpPr>
            <p:spPr>
              <a:xfrm>
                <a:off x="1408974" y="2209371"/>
                <a:ext cx="7649681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Event Space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: {</a:t>
                </a:r>
                <a:r>
                  <a:rPr lang="ko-KR" altLang="en-US" sz="1600" dirty="0"/>
                  <a:t>짝수가 나오는 사건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홀수가 나오는 사건</a:t>
                </a:r>
                <a:r>
                  <a:rPr lang="en-US" altLang="ko-KR" sz="1600" dirty="0"/>
                  <a:t>, …} == {{2, 4, 6}, …}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4AF9CB-FCA9-E63C-6876-3490973CC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4" y="2209371"/>
                <a:ext cx="7649681" cy="415627"/>
              </a:xfrm>
              <a:prstGeom prst="rect">
                <a:avLst/>
              </a:prstGeom>
              <a:blipFill>
                <a:blip r:embed="rId5"/>
                <a:stretch>
                  <a:fillRect l="-319" r="-1434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009797-3436-ADAD-4C9F-CBBA9B5EF6DD}"/>
              </a:ext>
            </a:extLst>
          </p:cNvPr>
          <p:cNvSpPr txBox="1"/>
          <p:nvPr/>
        </p:nvSpPr>
        <p:spPr>
          <a:xfrm>
            <a:off x="1911828" y="3461783"/>
            <a:ext cx="5660132" cy="78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/>
              <a:t>Event space</a:t>
            </a:r>
            <a:r>
              <a:rPr lang="ko-KR" altLang="en-US" sz="1600" dirty="0"/>
              <a:t>에 속한 하나의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발생할 가능성 </a:t>
            </a:r>
            <a:r>
              <a:rPr lang="en-US" altLang="ko-KR" sz="1600" dirty="0"/>
              <a:t>or </a:t>
            </a:r>
            <a:r>
              <a:rPr lang="ko-KR" altLang="en-US" sz="1600" dirty="0"/>
              <a:t>믿음의 정도를 측정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42F41-588F-15AC-9DC5-2BA0B9D306FA}"/>
              </a:ext>
            </a:extLst>
          </p:cNvPr>
          <p:cNvSpPr txBox="1"/>
          <p:nvPr/>
        </p:nvSpPr>
        <p:spPr>
          <a:xfrm>
            <a:off x="1911828" y="1789144"/>
            <a:ext cx="6611262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/>
              <a:t>Event (E) : {2, 4, 6} </a:t>
            </a:r>
          </a:p>
        </p:txBody>
      </p:sp>
    </p:spTree>
    <p:extLst>
      <p:ext uri="{BB962C8B-B14F-4D97-AF65-F5344CB8AC3E}">
        <p14:creationId xmlns:p14="http://schemas.microsoft.com/office/powerpoint/2010/main" val="39553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Random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Variable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D3B50-24CF-63EB-7A1B-04EF2692602C}"/>
              </a:ext>
            </a:extLst>
          </p:cNvPr>
          <p:cNvSpPr txBox="1"/>
          <p:nvPr/>
        </p:nvSpPr>
        <p:spPr>
          <a:xfrm>
            <a:off x="1408975" y="845454"/>
            <a:ext cx="3852497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/>
              <a:t>Random Variable</a:t>
            </a:r>
            <a:r>
              <a:rPr lang="ko-KR" altLang="en-US" sz="2200" dirty="0"/>
              <a:t>은 함수다</a:t>
            </a:r>
            <a:r>
              <a:rPr lang="en-US" altLang="ko-KR" sz="2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B4B8FB-D692-6444-0B1A-626B730FA1E1}"/>
                  </a:ext>
                </a:extLst>
              </p:cNvPr>
              <p:cNvSpPr txBox="1"/>
              <p:nvPr/>
            </p:nvSpPr>
            <p:spPr>
              <a:xfrm>
                <a:off x="1436263" y="1448239"/>
                <a:ext cx="6611262" cy="421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Random Variable X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real-valued function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B4B8FB-D692-6444-0B1A-626B730F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63" y="1448239"/>
                <a:ext cx="6611262" cy="421141"/>
              </a:xfrm>
              <a:prstGeom prst="rect">
                <a:avLst/>
              </a:prstGeom>
              <a:blipFill>
                <a:blip r:embed="rId4"/>
                <a:stretch>
                  <a:fillRect l="-36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90FCE-7AEF-342C-4F43-461CCF831584}"/>
                  </a:ext>
                </a:extLst>
              </p:cNvPr>
              <p:cNvSpPr txBox="1"/>
              <p:nvPr/>
            </p:nvSpPr>
            <p:spPr>
              <a:xfrm>
                <a:off x="1686199" y="1869380"/>
                <a:ext cx="6611262" cy="421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sz="1600" dirty="0"/>
                  <a:t> : Sample Space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90FCE-7AEF-342C-4F43-461CCF83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199" y="1869380"/>
                <a:ext cx="6611262" cy="421141"/>
              </a:xfrm>
              <a:prstGeom prst="rect">
                <a:avLst/>
              </a:prstGeom>
              <a:blipFill>
                <a:blip r:embed="rId5"/>
                <a:stretch>
                  <a:fillRect l="-36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6E132F-1E23-BB01-0BB0-6896D428C336}"/>
                  </a:ext>
                </a:extLst>
              </p:cNvPr>
              <p:cNvSpPr txBox="1"/>
              <p:nvPr/>
            </p:nvSpPr>
            <p:spPr>
              <a:xfrm>
                <a:off x="1686199" y="2203160"/>
                <a:ext cx="6611262" cy="421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ko-KR" sz="1600" dirty="0"/>
                  <a:t>: Target Space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6E132F-1E23-BB01-0BB0-6896D428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199" y="2203160"/>
                <a:ext cx="6611262" cy="421141"/>
              </a:xfrm>
              <a:prstGeom prst="rect">
                <a:avLst/>
              </a:prstGeom>
              <a:blipFill>
                <a:blip r:embed="rId6"/>
                <a:stretch>
                  <a:fillRect l="-36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86DACA78-A1CB-73B7-6998-14AF555212A5}"/>
              </a:ext>
            </a:extLst>
          </p:cNvPr>
          <p:cNvSpPr/>
          <p:nvPr/>
        </p:nvSpPr>
        <p:spPr>
          <a:xfrm>
            <a:off x="2490685" y="2958081"/>
            <a:ext cx="975360" cy="165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4DEF-0086-4A1E-58C8-2D0D754B05BC}"/>
              </a:ext>
            </a:extLst>
          </p:cNvPr>
          <p:cNvSpPr/>
          <p:nvPr/>
        </p:nvSpPr>
        <p:spPr>
          <a:xfrm>
            <a:off x="5261472" y="2958081"/>
            <a:ext cx="975360" cy="165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72EB83-03DF-A25D-2384-E25F3303B4AE}"/>
                  </a:ext>
                </a:extLst>
              </p:cNvPr>
              <p:cNvSpPr txBox="1"/>
              <p:nvPr/>
            </p:nvSpPr>
            <p:spPr>
              <a:xfrm>
                <a:off x="2751838" y="2402475"/>
                <a:ext cx="532994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sz="2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72EB83-03DF-A25D-2384-E25F3303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38" y="2402475"/>
                <a:ext cx="532994" cy="6183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B3E92A-906D-7204-9312-595C35EB2A94}"/>
                  </a:ext>
                </a:extLst>
              </p:cNvPr>
              <p:cNvSpPr txBox="1"/>
              <p:nvPr/>
            </p:nvSpPr>
            <p:spPr>
              <a:xfrm>
                <a:off x="5606427" y="2413730"/>
                <a:ext cx="419830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US" altLang="ko-KR" sz="2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B3E92A-906D-7204-9312-595C35EB2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27" y="2413730"/>
                <a:ext cx="419830" cy="6924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B9439CB-3714-BB3F-A098-7E72AC92B85E}"/>
              </a:ext>
            </a:extLst>
          </p:cNvPr>
          <p:cNvCxnSpPr>
            <a:cxnSpLocks/>
          </p:cNvCxnSpPr>
          <p:nvPr/>
        </p:nvCxnSpPr>
        <p:spPr>
          <a:xfrm>
            <a:off x="3000961" y="3415623"/>
            <a:ext cx="274819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7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Random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Variable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 Ex.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동전던지기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D3B50-24CF-63EB-7A1B-04EF2692602C}"/>
              </a:ext>
            </a:extLst>
          </p:cNvPr>
          <p:cNvSpPr txBox="1"/>
          <p:nvPr/>
        </p:nvSpPr>
        <p:spPr>
          <a:xfrm>
            <a:off x="1408975" y="845454"/>
            <a:ext cx="3852497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/>
              <a:t>Random Variable</a:t>
            </a:r>
            <a:r>
              <a:rPr lang="ko-KR" altLang="en-US" sz="2200" dirty="0"/>
              <a:t>은 함수다</a:t>
            </a:r>
            <a:r>
              <a:rPr lang="en-US" altLang="ko-KR" sz="2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B4B8FB-D692-6444-0B1A-626B730FA1E1}"/>
                  </a:ext>
                </a:extLst>
              </p:cNvPr>
              <p:cNvSpPr txBox="1"/>
              <p:nvPr/>
            </p:nvSpPr>
            <p:spPr>
              <a:xfrm>
                <a:off x="1436263" y="1448239"/>
                <a:ext cx="6611262" cy="421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Random Variable X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real-valued function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B4B8FB-D692-6444-0B1A-626B730F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63" y="1448239"/>
                <a:ext cx="6611262" cy="421141"/>
              </a:xfrm>
              <a:prstGeom prst="rect">
                <a:avLst/>
              </a:prstGeom>
              <a:blipFill>
                <a:blip r:embed="rId4"/>
                <a:stretch>
                  <a:fillRect l="-36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C90FCE-7AEF-342C-4F43-461CCF831584}"/>
              </a:ext>
            </a:extLst>
          </p:cNvPr>
          <p:cNvSpPr txBox="1"/>
          <p:nvPr/>
        </p:nvSpPr>
        <p:spPr>
          <a:xfrm>
            <a:off x="1783735" y="1843013"/>
            <a:ext cx="6611262" cy="421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/>
              <a:t>X : </a:t>
            </a:r>
            <a:r>
              <a:rPr lang="ko-KR" altLang="en-US" sz="1600" dirty="0"/>
              <a:t>앞면의 개수</a:t>
            </a:r>
            <a:endParaRPr lang="en-US" altLang="ko-KR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DACA78-A1CB-73B7-6998-14AF555212A5}"/>
              </a:ext>
            </a:extLst>
          </p:cNvPr>
          <p:cNvSpPr/>
          <p:nvPr/>
        </p:nvSpPr>
        <p:spPr>
          <a:xfrm>
            <a:off x="2642228" y="3127356"/>
            <a:ext cx="975360" cy="165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4DEF-0086-4A1E-58C8-2D0D754B05BC}"/>
              </a:ext>
            </a:extLst>
          </p:cNvPr>
          <p:cNvSpPr/>
          <p:nvPr/>
        </p:nvSpPr>
        <p:spPr>
          <a:xfrm>
            <a:off x="5413015" y="3127356"/>
            <a:ext cx="975360" cy="165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72EB83-03DF-A25D-2384-E25F3303B4AE}"/>
                  </a:ext>
                </a:extLst>
              </p:cNvPr>
              <p:cNvSpPr txBox="1"/>
              <p:nvPr/>
            </p:nvSpPr>
            <p:spPr>
              <a:xfrm>
                <a:off x="2903381" y="2571750"/>
                <a:ext cx="532994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sz="2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72EB83-03DF-A25D-2384-E25F3303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81" y="2571750"/>
                <a:ext cx="532994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B3E92A-906D-7204-9312-595C35EB2A94}"/>
                  </a:ext>
                </a:extLst>
              </p:cNvPr>
              <p:cNvSpPr txBox="1"/>
              <p:nvPr/>
            </p:nvSpPr>
            <p:spPr>
              <a:xfrm>
                <a:off x="5757970" y="2583005"/>
                <a:ext cx="419830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US" altLang="ko-KR" sz="2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B3E92A-906D-7204-9312-595C35EB2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970" y="2583005"/>
                <a:ext cx="419830" cy="692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A2B6AB-58BA-8EF2-7B8F-5450149EC1AC}"/>
                  </a:ext>
                </a:extLst>
              </p:cNvPr>
              <p:cNvSpPr txBox="1"/>
              <p:nvPr/>
            </p:nvSpPr>
            <p:spPr>
              <a:xfrm>
                <a:off x="1783723" y="2195605"/>
                <a:ext cx="6611262" cy="421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: {{</a:t>
                </a:r>
                <a:r>
                  <a:rPr lang="ko-KR" altLang="en-US" sz="1600" dirty="0"/>
                  <a:t>앞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앞</a:t>
                </a:r>
                <a:r>
                  <a:rPr lang="en-US" altLang="ko-KR" sz="1600" dirty="0"/>
                  <a:t>}, {</a:t>
                </a:r>
                <a:r>
                  <a:rPr lang="ko-KR" altLang="en-US" sz="1600" dirty="0"/>
                  <a:t>앞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뒤</a:t>
                </a:r>
                <a:r>
                  <a:rPr lang="en-US" altLang="ko-KR" sz="1600" dirty="0"/>
                  <a:t>}, {</a:t>
                </a:r>
                <a:r>
                  <a:rPr lang="ko-KR" altLang="en-US" sz="1600" dirty="0"/>
                  <a:t>뒤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앞</a:t>
                </a:r>
                <a:r>
                  <a:rPr lang="en-US" altLang="ko-KR" sz="1600" dirty="0"/>
                  <a:t>}, {</a:t>
                </a:r>
                <a:r>
                  <a:rPr lang="ko-KR" altLang="en-US" sz="1600" dirty="0"/>
                  <a:t>뒤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뒤</a:t>
                </a:r>
                <a:r>
                  <a:rPr lang="en-US" altLang="ko-KR" sz="1600" dirty="0"/>
                  <a:t>}}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A2B6AB-58BA-8EF2-7B8F-5450149E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23" y="2195605"/>
                <a:ext cx="6611262" cy="421141"/>
              </a:xfrm>
              <a:prstGeom prst="rect">
                <a:avLst/>
              </a:prstGeom>
              <a:blipFill>
                <a:blip r:embed="rId7"/>
                <a:stretch>
                  <a:fillRect l="-36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910BF-B4ED-04D5-79D7-5B9B581BFBE7}"/>
              </a:ext>
            </a:extLst>
          </p:cNvPr>
          <p:cNvSpPr txBox="1"/>
          <p:nvPr/>
        </p:nvSpPr>
        <p:spPr>
          <a:xfrm>
            <a:off x="5757970" y="3275220"/>
            <a:ext cx="310418" cy="421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2D396-11A9-50F6-465C-1DE94B450E6E}"/>
              </a:ext>
            </a:extLst>
          </p:cNvPr>
          <p:cNvSpPr txBox="1"/>
          <p:nvPr/>
        </p:nvSpPr>
        <p:spPr>
          <a:xfrm>
            <a:off x="5741966" y="3740103"/>
            <a:ext cx="2708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37876-C973-164F-0D09-D893A09550C6}"/>
              </a:ext>
            </a:extLst>
          </p:cNvPr>
          <p:cNvSpPr txBox="1"/>
          <p:nvPr/>
        </p:nvSpPr>
        <p:spPr>
          <a:xfrm>
            <a:off x="5747135" y="4168144"/>
            <a:ext cx="310418" cy="421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18EAA-22A0-7D68-D458-C73B6983A354}"/>
              </a:ext>
            </a:extLst>
          </p:cNvPr>
          <p:cNvSpPr txBox="1"/>
          <p:nvPr/>
        </p:nvSpPr>
        <p:spPr>
          <a:xfrm>
            <a:off x="2711958" y="3236566"/>
            <a:ext cx="828827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{</a:t>
            </a:r>
            <a:r>
              <a:rPr lang="ko-KR" altLang="en-US" sz="1600" dirty="0"/>
              <a:t>앞</a:t>
            </a:r>
            <a:r>
              <a:rPr lang="en-US" altLang="ko-KR" sz="1600" dirty="0"/>
              <a:t>, </a:t>
            </a:r>
            <a:r>
              <a:rPr lang="ko-KR" altLang="en-US" sz="1600" dirty="0"/>
              <a:t>앞</a:t>
            </a:r>
            <a:r>
              <a:rPr lang="en-US" altLang="ko-KR" sz="16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457DB-C7DC-5608-2783-DED99A947BE5}"/>
              </a:ext>
            </a:extLst>
          </p:cNvPr>
          <p:cNvSpPr txBox="1"/>
          <p:nvPr/>
        </p:nvSpPr>
        <p:spPr>
          <a:xfrm>
            <a:off x="2718054" y="3498694"/>
            <a:ext cx="828827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{</a:t>
            </a:r>
            <a:r>
              <a:rPr lang="ko-KR" altLang="en-US" sz="1600" dirty="0"/>
              <a:t>앞</a:t>
            </a:r>
            <a:r>
              <a:rPr lang="en-US" altLang="ko-KR" sz="1600" dirty="0"/>
              <a:t>, </a:t>
            </a:r>
            <a:r>
              <a:rPr lang="ko-KR" altLang="en-US" sz="1600" dirty="0"/>
              <a:t>뒤</a:t>
            </a:r>
            <a:r>
              <a:rPr lang="en-US" altLang="ko-KR" sz="16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2795C-A152-839C-D774-305D20FB881F}"/>
              </a:ext>
            </a:extLst>
          </p:cNvPr>
          <p:cNvSpPr txBox="1"/>
          <p:nvPr/>
        </p:nvSpPr>
        <p:spPr>
          <a:xfrm>
            <a:off x="2711958" y="3773014"/>
            <a:ext cx="828827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/>
              <a:t>{</a:t>
            </a:r>
            <a:r>
              <a:rPr lang="ko-KR" altLang="en-US" sz="1600" dirty="0"/>
              <a:t>뒤</a:t>
            </a:r>
            <a:r>
              <a:rPr lang="en-US" altLang="ko-KR" sz="1600" dirty="0"/>
              <a:t>, </a:t>
            </a:r>
            <a:r>
              <a:rPr lang="ko-KR" altLang="en-US" sz="1600" dirty="0"/>
              <a:t>앞</a:t>
            </a:r>
            <a:r>
              <a:rPr lang="en-US" altLang="ko-KR" sz="1600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38337-16B0-8C2E-2D85-2CD3396B41AD}"/>
              </a:ext>
            </a:extLst>
          </p:cNvPr>
          <p:cNvSpPr txBox="1"/>
          <p:nvPr/>
        </p:nvSpPr>
        <p:spPr>
          <a:xfrm>
            <a:off x="2730246" y="4022950"/>
            <a:ext cx="828827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/>
              <a:t>{</a:t>
            </a:r>
            <a:r>
              <a:rPr lang="ko-KR" altLang="en-US" sz="1600" dirty="0"/>
              <a:t>뒤</a:t>
            </a:r>
            <a:r>
              <a:rPr lang="en-US" altLang="ko-KR" sz="1600" dirty="0"/>
              <a:t>, </a:t>
            </a:r>
            <a:r>
              <a:rPr lang="ko-KR" altLang="en-US" sz="1600" dirty="0"/>
              <a:t>뒤</a:t>
            </a:r>
            <a:r>
              <a:rPr lang="en-US" altLang="ko-KR" sz="1600" dirty="0"/>
              <a:t>}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3FB0A1-5A8D-FC72-2F97-49B8A1051CD4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3540785" y="3444380"/>
            <a:ext cx="2206350" cy="93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689CCC-5030-4C0F-0928-6C8778BDC149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3546881" y="3706508"/>
            <a:ext cx="2195085" cy="24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3092FE-D6D9-942B-9C13-335A245D25D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29950" y="3948109"/>
            <a:ext cx="2212016" cy="7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98A811-CFDE-223E-927F-984D8BDF7F8D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3559073" y="3485791"/>
            <a:ext cx="2198897" cy="74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6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3" y="-75888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88" y="-75888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687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88" y="26893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Optuna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하이퍼파라미터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최적화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3ED92843-196A-7CAE-CA71-D5C917B8E0AA}"/>
              </a:ext>
            </a:extLst>
          </p:cNvPr>
          <p:cNvSpPr txBox="1"/>
          <p:nvPr/>
        </p:nvSpPr>
        <p:spPr>
          <a:xfrm>
            <a:off x="1408988" y="783717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하이퍼파라미터</a:t>
            </a:r>
            <a:r>
              <a:rPr lang="ko-KR" altLang="en-US" sz="1600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최적화를 도와주는 프레임워크</a:t>
            </a:r>
            <a:endParaRPr sz="1600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3A981F1B-1F7B-248C-301F-9E133141A976}"/>
              </a:ext>
            </a:extLst>
          </p:cNvPr>
          <p:cNvSpPr txBox="1"/>
          <p:nvPr/>
        </p:nvSpPr>
        <p:spPr>
          <a:xfrm>
            <a:off x="1408988" y="2636123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다양한 시각화 툴 제공</a:t>
            </a:r>
            <a:endParaRPr sz="1600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60CD2B-C16E-9E45-CEC4-F9BB05F02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32" t="61393" r="29201" b="19407"/>
          <a:stretch/>
        </p:blipFill>
        <p:spPr>
          <a:xfrm>
            <a:off x="1814598" y="1157401"/>
            <a:ext cx="4556107" cy="139966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473A004-24CA-2803-2A23-8B425246C57F}"/>
              </a:ext>
            </a:extLst>
          </p:cNvPr>
          <p:cNvCxnSpPr>
            <a:cxnSpLocks/>
          </p:cNvCxnSpPr>
          <p:nvPr/>
        </p:nvCxnSpPr>
        <p:spPr>
          <a:xfrm>
            <a:off x="2290192" y="1857233"/>
            <a:ext cx="466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D9DAA63-A77B-8B24-EFE1-9105A785BC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79" t="45183" r="20834" b="5965"/>
          <a:stretch/>
        </p:blipFill>
        <p:spPr>
          <a:xfrm>
            <a:off x="1814598" y="3016990"/>
            <a:ext cx="4163291" cy="18887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Google Shape;83;p16">
            <a:extLst>
              <a:ext uri="{FF2B5EF4-FFF2-40B4-BE49-F238E27FC236}">
                <a16:creationId xmlns:a16="http://schemas.microsoft.com/office/drawing/2014/main" id="{7954C12D-3A19-295F-9F3C-0464EF48EE9C}"/>
              </a:ext>
            </a:extLst>
          </p:cNvPr>
          <p:cNvSpPr txBox="1"/>
          <p:nvPr/>
        </p:nvSpPr>
        <p:spPr>
          <a:xfrm>
            <a:off x="2863066" y="4852681"/>
            <a:ext cx="3246789" cy="29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출처</a:t>
            </a:r>
            <a:r>
              <a:rPr lang="en-US" altLang="ko-KR" sz="600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en-US" altLang="ko-KR" sz="600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  <a:hlinkClick r:id="rId6"/>
              </a:rPr>
              <a:t>https://dacon.io/codeshare/2704</a:t>
            </a:r>
            <a:r>
              <a:rPr lang="en-US" altLang="ko-KR" sz="600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(</a:t>
            </a:r>
            <a:r>
              <a:rPr lang="ko-KR" altLang="en-US" sz="600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하이퍼파라미터</a:t>
            </a:r>
            <a:r>
              <a:rPr lang="ko-KR" altLang="en-US" sz="600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튜닝을 쉽고 빠르게 하는 방법</a:t>
            </a:r>
            <a:r>
              <a:rPr lang="en-US" altLang="ko-KR" sz="600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600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8188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781379" y="2125489"/>
            <a:ext cx="3581241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 사 합 </a:t>
            </a:r>
            <a:r>
              <a:rPr lang="ko-KR" altLang="en-US" sz="4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니</a:t>
            </a: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다</a:t>
            </a: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  <a:endParaRPr sz="4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257468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888</Words>
  <Application>Microsoft Office PowerPoint</Application>
  <PresentationFormat>화면 슬라이드 쇼(16:9)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 ExtraBold</vt:lpstr>
      <vt:lpstr>Arial</vt:lpstr>
      <vt:lpstr>Cambria Math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이강민</dc:creator>
  <cp:lastModifiedBy>김민기</cp:lastModifiedBy>
  <cp:revision>30</cp:revision>
  <dcterms:modified xsi:type="dcterms:W3CDTF">2023-05-22T15:59:40Z</dcterms:modified>
</cp:coreProperties>
</file>