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84" r:id="rId6"/>
    <p:sldId id="285" r:id="rId7"/>
    <p:sldId id="276" r:id="rId8"/>
    <p:sldId id="286" r:id="rId9"/>
    <p:sldId id="287" r:id="rId10"/>
    <p:sldId id="277" r:id="rId11"/>
    <p:sldId id="278" r:id="rId12"/>
    <p:sldId id="280" r:id="rId13"/>
    <p:sldId id="288" r:id="rId14"/>
    <p:sldId id="289" r:id="rId15"/>
    <p:sldId id="279" r:id="rId16"/>
    <p:sldId id="290" r:id="rId17"/>
    <p:sldId id="293" r:id="rId18"/>
    <p:sldId id="281" r:id="rId19"/>
    <p:sldId id="295" r:id="rId20"/>
    <p:sldId id="296" r:id="rId21"/>
    <p:sldId id="298" r:id="rId22"/>
    <p:sldId id="300" r:id="rId23"/>
    <p:sldId id="302" r:id="rId24"/>
    <p:sldId id="291" r:id="rId25"/>
    <p:sldId id="283" r:id="rId26"/>
  </p:sldIdLst>
  <p:sldSz cx="9144000" cy="5143500" type="screen16x9"/>
  <p:notesSz cx="6858000" cy="9144000"/>
  <p:embeddedFontLst>
    <p:embeddedFont>
      <p:font typeface="나눔스퀘어_ac ExtraBold" panose="020B0600000101010101" pitchFamily="50" charset="-1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62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6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38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53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192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005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33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60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42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9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645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010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69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8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466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1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97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61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28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6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31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MML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오창준</a:t>
            </a:r>
            <a:endParaRPr sz="11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– </a:t>
            </a:r>
            <a:r>
              <a:rPr lang="en-US" altLang="ko-KR" sz="2000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6DC02C-A00B-F324-8C08-B3FC76862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933" y="1424870"/>
            <a:ext cx="571179" cy="1301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8F3BCF-82FB-0912-3713-7A12EC11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982" y="1375085"/>
            <a:ext cx="1361115" cy="1203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E01188-1BFB-E304-4DFF-6105C8620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061" y="1753418"/>
            <a:ext cx="481972" cy="5282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208AC-A304-6001-EC77-D4A77B4FC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228" y="2842273"/>
            <a:ext cx="764511" cy="294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AEDCF0-83E3-906B-75E5-AA4996B14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560530" y="2875788"/>
            <a:ext cx="207299" cy="227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237626-9964-1FAD-1984-3878CE4D4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8061" y="2872345"/>
            <a:ext cx="248645" cy="2340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256762-9911-B33B-3366-79305A23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296" y="1537571"/>
            <a:ext cx="2058248" cy="899540"/>
          </a:xfrm>
          <a:prstGeom prst="rect">
            <a:avLst/>
          </a:prstGeom>
        </p:spPr>
      </p:pic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EE8A25C1-580D-78E5-9F87-6A01CFF81481}"/>
              </a:ext>
            </a:extLst>
          </p:cNvPr>
          <p:cNvSpPr txBox="1"/>
          <p:nvPr/>
        </p:nvSpPr>
        <p:spPr>
          <a:xfrm>
            <a:off x="5978289" y="2503319"/>
            <a:ext cx="294649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등의 벡터들이 포함된 집합</a:t>
            </a:r>
            <a:endParaRPr sz="16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22FE091E-9844-850E-0EB8-759DBA368A17}"/>
              </a:ext>
            </a:extLst>
          </p:cNvPr>
          <p:cNvSpPr txBox="1"/>
          <p:nvPr/>
        </p:nvSpPr>
        <p:spPr>
          <a:xfrm>
            <a:off x="2473739" y="3630161"/>
            <a:ext cx="6735525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R^3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공간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은 벡터공간이다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앞선 벡터 공간의 조건을 모두 만족하는 것을 직관적으로 확인할 수 있다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굉장히 직관적이고 기본적인 벡터 공간이므로 이름을 따로 붙여줬다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  <a:endParaRPr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428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– </a:t>
            </a:r>
            <a:r>
              <a:rPr lang="en-US" altLang="ko-KR" sz="2000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아닌 경우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7B661-69C7-BF7C-939B-B14CC4B0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45" y="1554051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20BDB5-841E-381D-9067-7545AE99D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47" y="1662953"/>
            <a:ext cx="522767" cy="1396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8469B-2DCB-2059-4409-CA741D9F3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887" y="3294174"/>
            <a:ext cx="499520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DF8E74-8D90-C4B1-7180-91EF3F47A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266115" y="3321286"/>
            <a:ext cx="207299" cy="227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13DFA3-D59C-11BF-57FD-7B3CF078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511" y="3324775"/>
            <a:ext cx="248645" cy="234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AD364-6C35-A7DD-3A38-07647FEDC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021" y="2096973"/>
            <a:ext cx="481972" cy="528209"/>
          </a:xfrm>
          <a:prstGeom prst="rect">
            <a:avLst/>
          </a:prstGeom>
        </p:spPr>
      </p:pic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9BC7EA07-144E-A051-B8B6-86591050E89B}"/>
              </a:ext>
            </a:extLst>
          </p:cNvPr>
          <p:cNvSpPr txBox="1"/>
          <p:nvPr/>
        </p:nvSpPr>
        <p:spPr>
          <a:xfrm>
            <a:off x="3727456" y="1590015"/>
            <a:ext cx="49794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?</a:t>
            </a:r>
            <a:endParaRPr sz="66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76A8F5C7-D230-6C8C-693F-DBEA1289C866}"/>
              </a:ext>
            </a:extLst>
          </p:cNvPr>
          <p:cNvSpPr txBox="1"/>
          <p:nvPr/>
        </p:nvSpPr>
        <p:spPr>
          <a:xfrm>
            <a:off x="1627094" y="3746172"/>
            <a:ext cx="7286009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아닌 벡터 공간은 무수히 많기 때문에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en-US" altLang="ko-KR" b="1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처럼 벡터 공간 하나하나에 이름을 붙일 수는 없다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또한 위 벡터의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3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번째 요소처럼 뭔가 불필요해 보이는 표기도 확인할 수 있다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-&gt;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2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가지 문제를 해결하는 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효율적으로 벡터 공간을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unique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하게 표현할 수 있는 방법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있을까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…?</a:t>
            </a:r>
            <a:endParaRPr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3718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214C2-99FF-D4E1-A0D7-FA1EC721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055550"/>
            <a:ext cx="6359338" cy="87546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4AA87C1-7C30-9BDE-C1D7-AA497BB6F04B}"/>
              </a:ext>
            </a:extLst>
          </p:cNvPr>
          <p:cNvSpPr txBox="1"/>
          <p:nvPr/>
        </p:nvSpPr>
        <p:spPr>
          <a:xfrm>
            <a:off x="1640541" y="2029251"/>
            <a:ext cx="7286009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있는 모든 벡터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으로 표현된다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즉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Span(A)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로 표현할 수 있다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-&gt; V = Span(A) = Span({x1, x2, … , </a:t>
            </a:r>
            <a:r>
              <a:rPr lang="en-US" altLang="ko-KR" b="1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xk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})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여러 벡터가 주어졌을 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각 벡터들에 실수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어떤 실수라도 가능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배를 해주고 모두 더해서 새로운 벡터를 얻는 것</a:t>
            </a: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인수로 들어온 집합에 각 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모든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결과를 요소로 갖는 집합을 반환한다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316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214C2-99FF-D4E1-A0D7-FA1EC721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055550"/>
            <a:ext cx="6359338" cy="87546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4AA87C1-7C30-9BDE-C1D7-AA497BB6F04B}"/>
              </a:ext>
            </a:extLst>
          </p:cNvPr>
          <p:cNvSpPr txBox="1"/>
          <p:nvPr/>
        </p:nvSpPr>
        <p:spPr>
          <a:xfrm>
            <a:off x="1640541" y="2029251"/>
            <a:ext cx="7286009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있는 모든 벡터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으로 표현된다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즉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Span(A)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로 표현할 수 있다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-&gt; V = Span(A) = Span({x1, x2, … , </a:t>
            </a:r>
            <a:r>
              <a:rPr lang="en-US" altLang="ko-KR" b="1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xk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})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여러 벡터가 주어졌을 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각 벡터들에 실수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어떤 실수라도 가능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배를 해주고 모두 더해서 새로운 벡터를 얻는 것</a:t>
            </a: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인수로 들어온 집합에 각 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모든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결과를 요소로 갖는 집합을 반환한다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D6A5B-5980-AA31-F283-6114C7D0D6BF}"/>
              </a:ext>
            </a:extLst>
          </p:cNvPr>
          <p:cNvSpPr/>
          <p:nvPr/>
        </p:nvSpPr>
        <p:spPr>
          <a:xfrm>
            <a:off x="1573306" y="1568824"/>
            <a:ext cx="7122459" cy="203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Generating Set</a:t>
            </a:r>
            <a:r>
              <a:rPr lang="ko-KR" altLang="en-US" sz="32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이용해서</a:t>
            </a:r>
            <a:r>
              <a:rPr lang="en-US" altLang="ko-KR" sz="32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32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벡터 공간을 간단하게 표기할 수 있게 되었다</a:t>
            </a:r>
            <a:r>
              <a:rPr lang="en-US" altLang="ko-KR" sz="3200" dirty="0">
                <a:solidFill>
                  <a:srgbClr val="0070C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3200" dirty="0">
              <a:solidFill>
                <a:srgbClr val="0070C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95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214C2-99FF-D4E1-A0D7-FA1EC721F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0" y="1055550"/>
            <a:ext cx="6359338" cy="875460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4AA87C1-7C30-9BDE-C1D7-AA497BB6F04B}"/>
              </a:ext>
            </a:extLst>
          </p:cNvPr>
          <p:cNvSpPr txBox="1"/>
          <p:nvPr/>
        </p:nvSpPr>
        <p:spPr>
          <a:xfrm>
            <a:off x="1640541" y="2029251"/>
            <a:ext cx="7286009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있는 모든 벡터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으로 표현된다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즉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Span(A)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로 표현할 수 있다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-&gt; V = Span(A) = Span({x1, x2, … , </a:t>
            </a:r>
            <a:r>
              <a:rPr lang="en-US" altLang="ko-KR" b="1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xk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})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여러 벡터가 주어졌을 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각 벡터들에 실수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어떤 실수라도 가능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배를 해주고 모두 더해서 새로운 벡터를 얻는 것</a:t>
            </a: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Span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인수로 들어온 집합에 각 요소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모든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결과를 요소로 갖는 집합을 반환한다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7D6A5B-5980-AA31-F283-6114C7D0D6BF}"/>
              </a:ext>
            </a:extLst>
          </p:cNvPr>
          <p:cNvSpPr/>
          <p:nvPr/>
        </p:nvSpPr>
        <p:spPr>
          <a:xfrm>
            <a:off x="1573306" y="1568824"/>
            <a:ext cx="7122459" cy="203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하지만 효율적이고 </a:t>
            </a:r>
            <a:r>
              <a:rPr lang="en-US" altLang="ko-KR" sz="3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unique</a:t>
            </a:r>
            <a:r>
              <a:rPr lang="ko-KR" altLang="en-US" sz="3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 표현이 아닐 수 있다는 문제가 여전히 존재한다</a:t>
            </a:r>
            <a:r>
              <a:rPr lang="en-US" altLang="ko-KR" sz="32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69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5B31F-5206-EC01-A3B6-F3637984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42" y="937114"/>
            <a:ext cx="6845394" cy="1205848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C57CB72-F8AD-1F02-500D-8A06C2DB5726}"/>
              </a:ext>
            </a:extLst>
          </p:cNvPr>
          <p:cNvSpPr txBox="1"/>
          <p:nvPr/>
        </p:nvSpPr>
        <p:spPr>
          <a:xfrm>
            <a:off x="1622612" y="2320784"/>
            <a:ext cx="7286009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한 벡터 공간에는 여러 가지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있는데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그 중 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집합의 크기가 가장 작은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Set(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라고 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그렇다면 집합의 크기가 가장 작은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은 어떻게 찾을까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34655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5B31F-5206-EC01-A3B6-F3637984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042" y="937114"/>
            <a:ext cx="6845394" cy="1205848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C57CB72-F8AD-1F02-500D-8A06C2DB5726}"/>
              </a:ext>
            </a:extLst>
          </p:cNvPr>
          <p:cNvSpPr txBox="1"/>
          <p:nvPr/>
        </p:nvSpPr>
        <p:spPr>
          <a:xfrm>
            <a:off x="1622612" y="2320784"/>
            <a:ext cx="7286009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한 벡터 공간에는 여러 가지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있는데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그 중 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집합의 크기가 가장 작은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Set(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라고 한다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그렇다면 집합의 크기가 가장 작은 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Generating Set</a:t>
            </a:r>
            <a:r>
              <a:rPr lang="ko-KR" altLang="en-US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은 어떻게 찾을까</a:t>
            </a: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…?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-&gt;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Independence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이용한다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! (gaussian elimination</a:t>
            </a:r>
            <a:r>
              <a:rPr lang="ko-KR" altLang="en-US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이용하면 쉽게 구할 수 있다</a:t>
            </a:r>
            <a:r>
              <a:rPr lang="en-US" altLang="ko-KR" b="1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59927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-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7B661-69C7-BF7C-939B-B14CC4B0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34" y="1025134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20BDB5-841E-381D-9067-7545AE99D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836" y="1134036"/>
            <a:ext cx="522767" cy="1396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8469B-2DCB-2059-4409-CA741D9F3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076" y="2765257"/>
            <a:ext cx="499520" cy="295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DF8E74-8D90-C4B1-7180-91EF3F47A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2472304" y="2792369"/>
            <a:ext cx="207299" cy="227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13DFA3-D59C-11BF-57FD-7B3CF078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6700" y="2795858"/>
            <a:ext cx="248645" cy="2340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AD364-6C35-A7DD-3A38-07647FEDC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210" y="1568056"/>
            <a:ext cx="481972" cy="528209"/>
          </a:xfrm>
          <a:prstGeom prst="rect">
            <a:avLst/>
          </a:prstGeom>
        </p:spPr>
      </p:pic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9BC7EA07-144E-A051-B8B6-86591050E89B}"/>
              </a:ext>
            </a:extLst>
          </p:cNvPr>
          <p:cNvSpPr txBox="1"/>
          <p:nvPr/>
        </p:nvSpPr>
        <p:spPr>
          <a:xfrm>
            <a:off x="3898675" y="1119582"/>
            <a:ext cx="49794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?</a:t>
            </a:r>
            <a:endParaRPr sz="66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76B31-BBBA-ECF4-0B6B-A4FFAF26A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9041" y="3281635"/>
            <a:ext cx="1168993" cy="1184462"/>
          </a:xfrm>
          <a:prstGeom prst="rect">
            <a:avLst/>
          </a:prstGeom>
        </p:spPr>
      </p:pic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59B29624-967C-B34D-2D09-CA92E49A8B75}"/>
              </a:ext>
            </a:extLst>
          </p:cNvPr>
          <p:cNvSpPr txBox="1"/>
          <p:nvPr/>
        </p:nvSpPr>
        <p:spPr>
          <a:xfrm>
            <a:off x="1720409" y="3604577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위 벡터 공간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 =  {                     }</a:t>
            </a:r>
            <a:endParaRPr lang="ko-KR" altLang="en-US"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1025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공간과 공간의 표현 정리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DA95-4769-B81D-0916-D136776C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11" y="1370275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7718394D-9D3D-E677-78D1-423CD86CABFC}"/>
              </a:ext>
            </a:extLst>
          </p:cNvPr>
          <p:cNvSpPr txBox="1"/>
          <p:nvPr/>
        </p:nvSpPr>
        <p:spPr>
          <a:xfrm>
            <a:off x="1763429" y="3405673"/>
            <a:ext cx="164764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endParaRPr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0670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공간과 공간의 표현 정리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DA95-4769-B81D-0916-D136776C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11" y="1370275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7718394D-9D3D-E677-78D1-423CD86CABFC}"/>
              </a:ext>
            </a:extLst>
          </p:cNvPr>
          <p:cNvSpPr txBox="1"/>
          <p:nvPr/>
        </p:nvSpPr>
        <p:spPr>
          <a:xfrm>
            <a:off x="1763429" y="3405673"/>
            <a:ext cx="164764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endParaRPr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A60B8-BE08-CCBA-9FD2-257F979D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71" y="2171776"/>
            <a:ext cx="598869" cy="606794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AE2F961-86C6-205C-381A-3879CDCEC487}"/>
              </a:ext>
            </a:extLst>
          </p:cNvPr>
          <p:cNvSpPr txBox="1"/>
          <p:nvPr/>
        </p:nvSpPr>
        <p:spPr>
          <a:xfrm>
            <a:off x="3843875" y="2258975"/>
            <a:ext cx="540425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-&gt;  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 =  {                }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6346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59916" y="1562624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800" b="1" i="0" dirty="0" err="1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스터디원</a:t>
            </a:r>
            <a:r>
              <a:rPr lang="ko-KR" altLang="en-US" sz="2800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👪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24292F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김민기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경영학과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김예원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(AI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학과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김태윤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소프트웨어학부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오창준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(AI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학과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이강민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산업보안학과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pic>
        <p:nvPicPr>
          <p:cNvPr id="3" name="그림 2" descr="사람, 실내, 그룹, 사람들이(가) 표시된 사진&#10;&#10;자동 생성된 설명">
            <a:extLst>
              <a:ext uri="{FF2B5EF4-FFF2-40B4-BE49-F238E27FC236}">
                <a16:creationId xmlns:a16="http://schemas.microsoft.com/office/drawing/2014/main" id="{EB0D91AE-BC87-8125-56A6-C40295529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572" y="1167319"/>
            <a:ext cx="2209766" cy="1660187"/>
          </a:xfrm>
          <a:prstGeom prst="rect">
            <a:avLst/>
          </a:prstGeom>
        </p:spPr>
      </p:pic>
      <p:pic>
        <p:nvPicPr>
          <p:cNvPr id="5" name="그림 4" descr="사람, 벽, 실내, 그룹이(가) 표시된 사진&#10;&#10;자동 생성된 설명">
            <a:extLst>
              <a:ext uri="{FF2B5EF4-FFF2-40B4-BE49-F238E27FC236}">
                <a16:creationId xmlns:a16="http://schemas.microsoft.com/office/drawing/2014/main" id="{1B4BDB62-C355-2EDA-771B-BE61363D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503" y="2905328"/>
            <a:ext cx="2671864" cy="20038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공간과 공간의 표현 정리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DA95-4769-B81D-0916-D136776C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11" y="1370275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7718394D-9D3D-E677-78D1-423CD86CABFC}"/>
              </a:ext>
            </a:extLst>
          </p:cNvPr>
          <p:cNvSpPr txBox="1"/>
          <p:nvPr/>
        </p:nvSpPr>
        <p:spPr>
          <a:xfrm>
            <a:off x="1763429" y="3405673"/>
            <a:ext cx="164764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endParaRPr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A60B8-BE08-CCBA-9FD2-257F979D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71" y="2171776"/>
            <a:ext cx="598869" cy="606794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AE2F961-86C6-205C-381A-3879CDCEC487}"/>
              </a:ext>
            </a:extLst>
          </p:cNvPr>
          <p:cNvSpPr txBox="1"/>
          <p:nvPr/>
        </p:nvSpPr>
        <p:spPr>
          <a:xfrm>
            <a:off x="3843875" y="2258975"/>
            <a:ext cx="540425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-&gt;  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 =  {                }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55DC22-7470-6BF4-6224-5BAD8B460954}"/>
              </a:ext>
            </a:extLst>
          </p:cNvPr>
          <p:cNvSpPr/>
          <p:nvPr/>
        </p:nvSpPr>
        <p:spPr>
          <a:xfrm>
            <a:off x="3737907" y="3293463"/>
            <a:ext cx="4900977" cy="108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그렇다면 벡터 공간 안에 있는 특정 벡터는 어떻게 표현하는 것이 좋을까</a:t>
            </a:r>
            <a:r>
              <a:rPr lang="en-US" altLang="ko-KR" sz="20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0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22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공간과 공간의 표현 정리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DA95-4769-B81D-0916-D136776C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11" y="1370275"/>
            <a:ext cx="2297585" cy="20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7718394D-9D3D-E677-78D1-423CD86CABFC}"/>
              </a:ext>
            </a:extLst>
          </p:cNvPr>
          <p:cNvSpPr txBox="1"/>
          <p:nvPr/>
        </p:nvSpPr>
        <p:spPr>
          <a:xfrm>
            <a:off x="1763429" y="3405673"/>
            <a:ext cx="164764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endParaRPr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5A60B8-BE08-CCBA-9FD2-257F979D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71" y="2171776"/>
            <a:ext cx="598869" cy="606794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AE2F961-86C6-205C-381A-3879CDCEC487}"/>
              </a:ext>
            </a:extLst>
          </p:cNvPr>
          <p:cNvSpPr txBox="1"/>
          <p:nvPr/>
        </p:nvSpPr>
        <p:spPr>
          <a:xfrm>
            <a:off x="3843875" y="2258975"/>
            <a:ext cx="540425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-&gt;  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 =  {                }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55DC22-7470-6BF4-6224-5BAD8B460954}"/>
              </a:ext>
            </a:extLst>
          </p:cNvPr>
          <p:cNvSpPr/>
          <p:nvPr/>
        </p:nvSpPr>
        <p:spPr>
          <a:xfrm>
            <a:off x="3737907" y="3293463"/>
            <a:ext cx="4900977" cy="108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Coordinate</a:t>
            </a:r>
            <a:r>
              <a:rPr lang="ko-KR" altLang="en-US" sz="20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이용하여 특정 벡터를 표현한다</a:t>
            </a:r>
            <a:r>
              <a:rPr lang="en-US" altLang="ko-KR" sz="2000" dirty="0">
                <a:solidFill>
                  <a:srgbClr val="0020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2000" dirty="0">
              <a:solidFill>
                <a:srgbClr val="0020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19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 </a:t>
            </a: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AE2F961-86C6-205C-381A-3879CDCEC487}"/>
              </a:ext>
            </a:extLst>
          </p:cNvPr>
          <p:cNvSpPr txBox="1"/>
          <p:nvPr/>
        </p:nvSpPr>
        <p:spPr>
          <a:xfrm>
            <a:off x="2387110" y="1055550"/>
            <a:ext cx="5404252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(Recall)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공간의 표현</a:t>
            </a: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우리는 특정 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이용해서 표현한다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속하는 모든 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은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으로 표현될 수 있다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12E7E-4B82-FF6A-4C21-5DD5940C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18" y="2960615"/>
            <a:ext cx="2638425" cy="600075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C350A8DE-B804-04AA-8381-05CF1D8416B3}"/>
              </a:ext>
            </a:extLst>
          </p:cNvPr>
          <p:cNvSpPr txBox="1"/>
          <p:nvPr/>
        </p:nvSpPr>
        <p:spPr>
          <a:xfrm>
            <a:off x="2387110" y="3362162"/>
            <a:ext cx="540425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안의 한 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 하고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{x1, x2 … </a:t>
            </a:r>
            <a:r>
              <a:rPr lang="en-US" altLang="ko-KR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xk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}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B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라고 하면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 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 on Basis B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는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FC6474-0DB4-8DBB-13A4-3C5ACEE9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592" y="4042318"/>
            <a:ext cx="334774" cy="921124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5904CD15-FD5F-CDCA-4449-EAA7CC8EAFD8}"/>
              </a:ext>
            </a:extLst>
          </p:cNvPr>
          <p:cNvSpPr txBox="1"/>
          <p:nvPr/>
        </p:nvSpPr>
        <p:spPr>
          <a:xfrm>
            <a:off x="4848012" y="4245338"/>
            <a:ext cx="540425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이고 이는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unique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증명 생략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65461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12E7E-4B82-FF6A-4C21-5DD5940C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218" y="914218"/>
            <a:ext cx="2638425" cy="600075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C350A8DE-B804-04AA-8381-05CF1D8416B3}"/>
              </a:ext>
            </a:extLst>
          </p:cNvPr>
          <p:cNvSpPr txBox="1"/>
          <p:nvPr/>
        </p:nvSpPr>
        <p:spPr>
          <a:xfrm>
            <a:off x="2377966" y="1294699"/>
            <a:ext cx="5404252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안의 한 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 하고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{x1, x2 … </a:t>
            </a:r>
            <a:r>
              <a:rPr lang="en-US" altLang="ko-KR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xk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}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 B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라고 하면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 v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 on Basis B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는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FC6474-0DB4-8DBB-13A4-3C5ACEE9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448" y="1974855"/>
            <a:ext cx="334774" cy="921124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5904CD15-FD5F-CDCA-4449-EAA7CC8EAFD8}"/>
              </a:ext>
            </a:extLst>
          </p:cNvPr>
          <p:cNvSpPr txBox="1"/>
          <p:nvPr/>
        </p:nvSpPr>
        <p:spPr>
          <a:xfrm>
            <a:off x="4783222" y="2219219"/>
            <a:ext cx="540425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이고 이는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unique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증명 생략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B2E8C60-3BA9-9DF4-5B5C-78A0B8728ACC}"/>
              </a:ext>
            </a:extLst>
          </p:cNvPr>
          <p:cNvSpPr txBox="1"/>
          <p:nvPr/>
        </p:nvSpPr>
        <p:spPr>
          <a:xfrm>
            <a:off x="2310910" y="2895979"/>
            <a:ext cx="5404252" cy="191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는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combination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했을 경우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각 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곱해지는 상수를 모아둔 벡터이다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</a:t>
            </a:r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</a:t>
            </a:r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는 특정 벡터 공간에 속하는 한 벡터를 </a:t>
            </a:r>
            <a:r>
              <a:rPr lang="en-US" altLang="ko-KR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unique</a:t>
            </a:r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하고 가장 효율적으로 표현하는 수단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5423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20323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정리 및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Tip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CD1BBE5-3672-2538-370D-2DDD0F4C2316}"/>
              </a:ext>
            </a:extLst>
          </p:cNvPr>
          <p:cNvSpPr txBox="1"/>
          <p:nvPr/>
        </p:nvSpPr>
        <p:spPr>
          <a:xfrm>
            <a:off x="2915848" y="355666"/>
            <a:ext cx="5404252" cy="464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Col space, Null space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등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Linear Algebra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에서는 언제나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다룬다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팁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 Vector 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생각할 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너무 기하학적으로 생각하면 직관적으로 생각하기 어렵다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항상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벡터들을 요소로 갖는 집합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로 생각하면 편하다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그 자체와 그 안에 속하는 특정 벡터를 표현하기 위해서는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 필요하다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팁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 Vector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 있다면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언제나 그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Basis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 어떤 것인지 찾는 것이 매우 중요하다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Space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에 있는 한 벡터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집합의 한 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표현하기 위해서는 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쓴다는 것을 생각하자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팁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절대적인 좌표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R^n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공간의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standard basis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coordinate)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를 혼동하지 않는 것이 매우 중요하다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!</a:t>
            </a:r>
            <a:endParaRPr lang="ko-KR" alt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01517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375404" y="2373240"/>
            <a:ext cx="26289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~~!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2007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65513" y="1870937"/>
            <a:ext cx="6778487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책의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2, 3, 4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단원은 선형대수학을 다룸</a:t>
            </a:r>
            <a:endParaRPr lang="en-US" altLang="ko-KR"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	-&gt; 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가장 중요한 벡터에 대해 더 깊은 설명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4A38DC2-02B3-4340-E8DB-A05E95FD3265}"/>
              </a:ext>
            </a:extLst>
          </p:cNvPr>
          <p:cNvSpPr txBox="1"/>
          <p:nvPr/>
        </p:nvSpPr>
        <p:spPr>
          <a:xfrm>
            <a:off x="1408975" y="1393554"/>
            <a:ext cx="756215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벡터의 일반적인 정의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object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끼리 더하면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무조건 같은 종류의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object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가 결과로 나옴</a:t>
            </a: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	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object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와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scalar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을 곱하면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,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무조건 같은 종류의 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 object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이 결과로 나옴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6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-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예시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B1610-CF1A-6DB6-334F-5B9C0742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91" y="1505698"/>
            <a:ext cx="3358391" cy="1960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D99A2C-220B-3DFA-C96E-42E5A1DB7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08" y="1505698"/>
            <a:ext cx="2894126" cy="1653786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4AD0BECA-2FE6-677D-F4DB-CBCDC4B0926C}"/>
              </a:ext>
            </a:extLst>
          </p:cNvPr>
          <p:cNvSpPr txBox="1"/>
          <p:nvPr/>
        </p:nvSpPr>
        <p:spPr>
          <a:xfrm>
            <a:off x="2082300" y="3303029"/>
            <a:ext cx="259903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Polynomial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is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endParaRPr sz="18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62A70F8D-4AD4-E0B3-89C4-16F9BB75EAB2}"/>
              </a:ext>
            </a:extLst>
          </p:cNvPr>
          <p:cNvSpPr txBox="1"/>
          <p:nvPr/>
        </p:nvSpPr>
        <p:spPr>
          <a:xfrm>
            <a:off x="5582530" y="3303029"/>
            <a:ext cx="259903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Tuples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of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n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real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numbers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are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endParaRPr sz="18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899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</a:t>
            </a:r>
            <a:r>
              <a:rPr lang="en-US" altLang="ko-KR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-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예시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4B1610-CF1A-6DB6-334F-5B9C0742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991" y="1505698"/>
            <a:ext cx="3358391" cy="1960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D99A2C-220B-3DFA-C96E-42E5A1DB7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108" y="1505698"/>
            <a:ext cx="2894126" cy="1653786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4AD0BECA-2FE6-677D-F4DB-CBCDC4B0926C}"/>
              </a:ext>
            </a:extLst>
          </p:cNvPr>
          <p:cNvSpPr txBox="1"/>
          <p:nvPr/>
        </p:nvSpPr>
        <p:spPr>
          <a:xfrm>
            <a:off x="2082300" y="3303029"/>
            <a:ext cx="259903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Polynomial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is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endParaRPr sz="18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62A70F8D-4AD4-E0B3-89C4-16F9BB75EAB2}"/>
              </a:ext>
            </a:extLst>
          </p:cNvPr>
          <p:cNvSpPr txBox="1"/>
          <p:nvPr/>
        </p:nvSpPr>
        <p:spPr>
          <a:xfrm>
            <a:off x="5582530" y="3303029"/>
            <a:ext cx="259903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Tuples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of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n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real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numbers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are</a:t>
            </a:r>
            <a:r>
              <a:rPr lang="ko-KR" altLang="en-US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vector</a:t>
            </a:r>
            <a:endParaRPr sz="18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3431F-18E3-2AA0-3E0B-D3E45DD5D616}"/>
              </a:ext>
            </a:extLst>
          </p:cNvPr>
          <p:cNvSpPr/>
          <p:nvPr/>
        </p:nvSpPr>
        <p:spPr>
          <a:xfrm>
            <a:off x="4941794" y="1250576"/>
            <a:ext cx="3358391" cy="3059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60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Group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1E4FEF-44D5-CF5D-65DF-B5755593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564" y="1280949"/>
            <a:ext cx="5638800" cy="172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F24482-7D83-7D1A-0349-4395BA83D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399" y="3081501"/>
            <a:ext cx="5762625" cy="781050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9054C404-2433-91BF-89E4-283F231B7DB9}"/>
              </a:ext>
            </a:extLst>
          </p:cNvPr>
          <p:cNvSpPr txBox="1"/>
          <p:nvPr/>
        </p:nvSpPr>
        <p:spPr>
          <a:xfrm>
            <a:off x="3571710" y="4085680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G: </a:t>
            </a:r>
            <a:r>
              <a:rPr lang="ko-KR" alt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특정 </a:t>
            </a:r>
            <a:r>
              <a:rPr lang="en-US" altLang="ko-KR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object</a:t>
            </a:r>
            <a:r>
              <a:rPr lang="ko-KR" alt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들이 모인 집합</a:t>
            </a:r>
            <a:endParaRPr lang="en-US" altLang="ko-KR" sz="16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X: </a:t>
            </a:r>
            <a:r>
              <a:rPr lang="ko-KR" alt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정의된 </a:t>
            </a:r>
            <a:r>
              <a:rPr 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object</a:t>
            </a:r>
            <a:r>
              <a:rPr lang="ko-KR" altLang="en-US" sz="1600" dirty="0" err="1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끼리의</a:t>
            </a:r>
            <a:r>
              <a:rPr lang="ko-KR" altLang="en-US" sz="16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 연산 기호</a:t>
            </a:r>
            <a:endParaRPr sz="16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5168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Group - </a:t>
            </a: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예시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681AC-11AA-4603-A06F-72D8F9FD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74" y="1498785"/>
            <a:ext cx="2625103" cy="330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6E37BE-199E-A960-19D4-1DF6B814E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38" y="2482129"/>
            <a:ext cx="2616139" cy="1401017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9B7C4F4C-4B41-1319-18C6-8574E2D8A7BC}"/>
              </a:ext>
            </a:extLst>
          </p:cNvPr>
          <p:cNvSpPr txBox="1"/>
          <p:nvPr/>
        </p:nvSpPr>
        <p:spPr>
          <a:xfrm>
            <a:off x="4479115" y="1828798"/>
            <a:ext cx="4431802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1. </a:t>
            </a:r>
            <a:r>
              <a:rPr 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Closure ex</a:t>
            </a: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5 + (-100) = -95(set Z</a:t>
            </a:r>
            <a:r>
              <a:rPr lang="ko-KR" alt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의 요소</a:t>
            </a:r>
            <a:r>
              <a:rPr lang="en-US" altLang="ko-KR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2. </a:t>
            </a:r>
            <a:r>
              <a:rPr 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Associativity ex</a:t>
            </a: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(1+2)+3 = 1+(2+3)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3. </a:t>
            </a:r>
            <a:r>
              <a:rPr 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Neutral element ex</a:t>
            </a: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5+0 = 5, 0+5 =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4. </a:t>
            </a:r>
            <a:r>
              <a:rPr 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Inverse element ex</a:t>
            </a: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5 + (-5) = 0(neutral element)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5. </a:t>
            </a:r>
            <a:r>
              <a:rPr lang="en-US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Commutativity ex</a:t>
            </a: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: 10+20 = 20+10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	-&gt; (Z; +) is an (Abelian) Group!</a:t>
            </a:r>
            <a:endParaRPr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7917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anumGothic ExtraBold"/>
                <a:sym typeface="NanumGothic ExtraBold"/>
              </a:rPr>
              <a:t>벡터 공간</a:t>
            </a:r>
            <a:endParaRPr sz="2000" dirty="0">
              <a:solidFill>
                <a:srgbClr val="19264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72EB8-CF7E-E83D-8777-EEA948ED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10038"/>
            <a:ext cx="7630121" cy="30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9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1195</Words>
  <Application>Microsoft Office PowerPoint</Application>
  <PresentationFormat>화면 슬라이드 쇼(16:9)</PresentationFormat>
  <Paragraphs>135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Arial</vt:lpstr>
      <vt:lpstr>나눔스퀘어_ac 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오창준</cp:lastModifiedBy>
  <cp:revision>86</cp:revision>
  <dcterms:modified xsi:type="dcterms:W3CDTF">2023-03-28T06:41:05Z</dcterms:modified>
</cp:coreProperties>
</file>