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5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5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6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9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MML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이강민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781379" y="2125489"/>
            <a:ext cx="358124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 사 합 </a:t>
            </a:r>
            <a:r>
              <a:rPr lang="ko-KR" altLang="en-US" sz="4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니</a:t>
            </a: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257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3081A-9DD6-9AA8-676B-A315DEA0C6DD}"/>
              </a:ext>
            </a:extLst>
          </p:cNvPr>
          <p:cNvSpPr txBox="1"/>
          <p:nvPr/>
        </p:nvSpPr>
        <p:spPr>
          <a:xfrm>
            <a:off x="1408975" y="860627"/>
            <a:ext cx="6955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NanumGothic ExtraBold"/>
              </a:rPr>
              <a:t>스터디원</a:t>
            </a:r>
            <a:r>
              <a:rPr lang="ko-KR" altLang="en-US" sz="1800" dirty="0">
                <a:latin typeface="NanumGothic ExtraBold"/>
              </a:rPr>
              <a:t> 소개 및 만남 인증</a:t>
            </a: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Gothic ExtraBold"/>
              </a:rPr>
              <a:t>스터디 계획 공유</a:t>
            </a: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Gothic ExtraBold"/>
              </a:rPr>
              <a:t>스터디 내용 소개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895925" y="1262100"/>
            <a:ext cx="4287600" cy="241262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F6736-2603-AE23-551A-2DD73B527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913" y="1262100"/>
            <a:ext cx="4287600" cy="2412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F2B1C-A649-9E6B-1DB3-528565309277}"/>
              </a:ext>
            </a:extLst>
          </p:cNvPr>
          <p:cNvSpPr txBox="1"/>
          <p:nvPr/>
        </p:nvSpPr>
        <p:spPr>
          <a:xfrm>
            <a:off x="5769293" y="3802297"/>
            <a:ext cx="101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김민기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경영학과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C3D8-FF97-9280-EDBB-83F6D830556E}"/>
              </a:ext>
            </a:extLst>
          </p:cNvPr>
          <p:cNvSpPr txBox="1"/>
          <p:nvPr/>
        </p:nvSpPr>
        <p:spPr>
          <a:xfrm>
            <a:off x="3586432" y="3802297"/>
            <a:ext cx="1539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김태윤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소프트웨어학부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A0C5-C3C8-623F-7979-C88DB44B948B}"/>
              </a:ext>
            </a:extLst>
          </p:cNvPr>
          <p:cNvSpPr txBox="1"/>
          <p:nvPr/>
        </p:nvSpPr>
        <p:spPr>
          <a:xfrm>
            <a:off x="1887689" y="1881352"/>
            <a:ext cx="85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오창준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(AI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BFB70-D067-B50D-0ED7-20A07EED6E85}"/>
              </a:ext>
            </a:extLst>
          </p:cNvPr>
          <p:cNvSpPr txBox="1"/>
          <p:nvPr/>
        </p:nvSpPr>
        <p:spPr>
          <a:xfrm>
            <a:off x="7337587" y="1881352"/>
            <a:ext cx="1348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이강민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산업보안학과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 공유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79FDF-D555-7D8D-C9E0-2229DB80B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16543"/>
              </p:ext>
            </p:extLst>
          </p:nvPr>
        </p:nvGraphicFramePr>
        <p:xfrm>
          <a:off x="3595077" y="902970"/>
          <a:ext cx="5306646" cy="3708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252231119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8147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스터디 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3/18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2. Linear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algebra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595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3/25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3. Analytic Geometry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8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4. Matrix Decomposition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709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5. Vector Calculus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33719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📆 중간고사 기간 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5/6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6. Probability and Distribution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1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5/13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7. Continuous Optimization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5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5/20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8. When models meet data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5/27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9. Linear Regression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90308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A72E3E7-0886-33FA-AFDA-98F8437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89531"/>
            <a:ext cx="2037622" cy="2935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E2DED-A968-8DF2-FA8B-63D30F31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876" y="1149350"/>
            <a:ext cx="4548247" cy="2844800"/>
          </a:xfrm>
          <a:prstGeom prst="rect">
            <a:avLst/>
          </a:prstGeom>
        </p:spPr>
      </p:pic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BCF33CB9-EAF5-1FC8-E680-053518755EB5}"/>
              </a:ext>
            </a:extLst>
          </p:cNvPr>
          <p:cNvSpPr/>
          <p:nvPr/>
        </p:nvSpPr>
        <p:spPr>
          <a:xfrm>
            <a:off x="6846123" y="3539464"/>
            <a:ext cx="117385" cy="37513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CA72933-6EAF-6210-ECF4-37AD860587A0}"/>
              </a:ext>
            </a:extLst>
          </p:cNvPr>
          <p:cNvSpPr/>
          <p:nvPr/>
        </p:nvSpPr>
        <p:spPr>
          <a:xfrm>
            <a:off x="6846123" y="2086365"/>
            <a:ext cx="117385" cy="133677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0ABC-9E82-DEFD-DE25-18C977EB4140}"/>
              </a:ext>
            </a:extLst>
          </p:cNvPr>
          <p:cNvSpPr txBox="1"/>
          <p:nvPr/>
        </p:nvSpPr>
        <p:spPr>
          <a:xfrm>
            <a:off x="7198625" y="3577510"/>
            <a:ext cx="13318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Part 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Mathematical Foundations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7CB1D-1B5A-48D1-C441-407AAC873950}"/>
              </a:ext>
            </a:extLst>
          </p:cNvPr>
          <p:cNvSpPr txBox="1"/>
          <p:nvPr/>
        </p:nvSpPr>
        <p:spPr>
          <a:xfrm>
            <a:off x="7038410" y="2436048"/>
            <a:ext cx="16522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Part 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Application to Machine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7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벡터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(Vector)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15F5-A16A-6BD1-0C56-DA4C5F975C40}"/>
              </a:ext>
            </a:extLst>
          </p:cNvPr>
          <p:cNvSpPr txBox="1"/>
          <p:nvPr/>
        </p:nvSpPr>
        <p:spPr>
          <a:xfrm>
            <a:off x="1408975" y="807770"/>
            <a:ext cx="6750287" cy="1067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벡터의 조건</a:t>
            </a:r>
            <a:r>
              <a:rPr lang="en-US" altLang="ko-KR" sz="1600" dirty="0"/>
              <a:t>(</a:t>
            </a:r>
            <a:r>
              <a:rPr lang="en-US" altLang="ko-KR" sz="1600" dirty="0">
                <a:highlight>
                  <a:srgbClr val="FFFF00"/>
                </a:highlight>
              </a:rPr>
              <a:t>2</a:t>
            </a:r>
            <a:r>
              <a:rPr lang="ko-KR" altLang="en-US" sz="1600" dirty="0">
                <a:highlight>
                  <a:srgbClr val="FFFF00"/>
                </a:highlight>
              </a:rPr>
              <a:t>가지</a:t>
            </a:r>
            <a:r>
              <a:rPr lang="en-US" altLang="ko-KR" sz="1600" dirty="0"/>
              <a:t>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서로 덧셈이 가능</a:t>
            </a:r>
            <a:endParaRPr lang="en-US" altLang="ko-KR"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스칼라</a:t>
            </a:r>
            <a:r>
              <a:rPr lang="en-US" altLang="ko-KR" dirty="0"/>
              <a:t>(scalar)</a:t>
            </a:r>
            <a:r>
              <a:rPr lang="ko-KR" altLang="en-US" dirty="0"/>
              <a:t>를 곱했을 때 같은 종류의 다른 </a:t>
            </a:r>
            <a:r>
              <a:rPr lang="en-US" altLang="ko-KR" dirty="0"/>
              <a:t>object</a:t>
            </a:r>
            <a:r>
              <a:rPr lang="ko-KR" altLang="en-US" dirty="0"/>
              <a:t> 생성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04A0A-576D-433C-134D-33ED6FA3E388}"/>
                  </a:ext>
                </a:extLst>
              </p:cNvPr>
              <p:cNvSpPr txBox="1"/>
              <p:nvPr/>
            </p:nvSpPr>
            <p:spPr>
              <a:xfrm>
                <a:off x="1408975" y="2037886"/>
                <a:ext cx="4077425" cy="1772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600" dirty="0"/>
                  <a:t>벡터의 종류</a:t>
                </a:r>
                <a:r>
                  <a:rPr lang="en-US" altLang="ko-KR" sz="1600" dirty="0"/>
                  <a:t>(</a:t>
                </a:r>
                <a:r>
                  <a:rPr lang="en-US" altLang="ko-KR" sz="1600" dirty="0">
                    <a:highlight>
                      <a:srgbClr val="FFFF00"/>
                    </a:highlight>
                  </a:rPr>
                  <a:t>4</a:t>
                </a:r>
                <a:r>
                  <a:rPr lang="ko-KR" altLang="en-US" sz="1600" dirty="0">
                    <a:highlight>
                      <a:srgbClr val="FFFF00"/>
                    </a:highlight>
                  </a:rPr>
                  <a:t>가지</a:t>
                </a:r>
                <a:r>
                  <a:rPr lang="en-US" altLang="ko-KR" sz="1600" dirty="0"/>
                  <a:t>)</a:t>
                </a:r>
              </a:p>
              <a:p>
                <a:pPr marL="342900" lvl="0" indent="-3429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ko-KR" altLang="en-US" dirty="0"/>
                  <a:t>수학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물리에서의 벡터</a:t>
                </a:r>
                <a:r>
                  <a:rPr lang="en-US" altLang="ko-KR" dirty="0"/>
                  <a:t>(Geometric vectors)</a:t>
                </a:r>
              </a:p>
              <a:p>
                <a:pPr marL="342900" lvl="0" indent="-3429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ko-KR" altLang="en-US" dirty="0"/>
                  <a:t>다항식</a:t>
                </a:r>
                <a:r>
                  <a:rPr lang="en-US" altLang="ko-KR" dirty="0"/>
                  <a:t>(Polynomials) </a:t>
                </a:r>
              </a:p>
              <a:p>
                <a:pPr marL="342900" lvl="0" indent="-3429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ko-KR" altLang="en-US" dirty="0"/>
                  <a:t>오디오 신호</a:t>
                </a:r>
                <a:r>
                  <a:rPr lang="en-US" altLang="ko-KR" dirty="0"/>
                  <a:t>(Audio signals)</a:t>
                </a:r>
              </a:p>
              <a:p>
                <a:pPr marL="342900" lvl="0" indent="-3429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실수로 이루어진 </a:t>
                </a:r>
                <a:r>
                  <a:rPr lang="ko-KR" altLang="en-US" dirty="0" err="1"/>
                  <a:t>튜플</a:t>
                </a:r>
                <a:r>
                  <a:rPr lang="en-US" altLang="ko-KR" dirty="0"/>
                  <a:t>(Elements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04A0A-576D-433C-134D-33ED6FA3E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2037886"/>
                <a:ext cx="4077425" cy="1772793"/>
              </a:xfrm>
              <a:prstGeom prst="rect">
                <a:avLst/>
              </a:prstGeom>
              <a:blipFill>
                <a:blip r:embed="rId4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D6193C5-C3AA-103F-C967-C91B51A8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275" y="2037886"/>
            <a:ext cx="1014504" cy="1433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6748E9-9925-770B-4029-DAA43F2CF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654" y="2037886"/>
            <a:ext cx="1818803" cy="1433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085F80-7D6B-A49E-7FA2-85BE6B1E4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147" y="3613443"/>
            <a:ext cx="1472507" cy="14351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A2ECED-FDCD-F76A-3D05-994A276AC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949" y="3888367"/>
            <a:ext cx="1472508" cy="8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(Matrix)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460D3-33C7-AE79-9FDF-7D4C7FDF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84954"/>
            <a:ext cx="3467825" cy="936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BD1934-72A2-A8C7-C6B9-BE7A177F0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971" y="2996466"/>
            <a:ext cx="2266950" cy="1076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125E32-E5A4-417C-C32E-DB74E8595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797" y="2996466"/>
            <a:ext cx="3228975" cy="107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985B5-6309-7E9F-A61E-E2E1985245E8}"/>
              </a:ext>
            </a:extLst>
          </p:cNvPr>
          <p:cNvSpPr txBox="1"/>
          <p:nvPr/>
        </p:nvSpPr>
        <p:spPr>
          <a:xfrm>
            <a:off x="5394797" y="845454"/>
            <a:ext cx="2826963" cy="152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알고 있어야 할 개념</a:t>
            </a:r>
            <a:endParaRPr lang="en-US" altLang="ko-KR" sz="16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항등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)</a:t>
            </a:r>
            <a:r>
              <a:rPr lang="ko-KR" altLang="en-US" sz="1600" dirty="0"/>
              <a:t>행렬</a:t>
            </a:r>
            <a:r>
              <a:rPr lang="en-US" altLang="ko-KR" sz="1600" dirty="0"/>
              <a:t>(Identity)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역행렬</a:t>
            </a:r>
            <a:r>
              <a:rPr lang="en-US" altLang="ko-KR" sz="1600" dirty="0"/>
              <a:t>(Inverse)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전치행렬</a:t>
            </a:r>
            <a:r>
              <a:rPr lang="en-US" altLang="ko-KR" sz="1600" dirty="0"/>
              <a:t>(Transpose)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D4882E-F8D1-7CE3-DC37-CFFA7E84EBEA}"/>
              </a:ext>
            </a:extLst>
          </p:cNvPr>
          <p:cNvSpPr/>
          <p:nvPr/>
        </p:nvSpPr>
        <p:spPr>
          <a:xfrm>
            <a:off x="4572000" y="3399725"/>
            <a:ext cx="508000" cy="2735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19264B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선형 독립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(Linear Independence)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324C3-5E5B-5664-8958-51706537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845454"/>
            <a:ext cx="3829052" cy="2079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087A0-D589-164E-6316-35F563E16455}"/>
              </a:ext>
            </a:extLst>
          </p:cNvPr>
          <p:cNvSpPr txBox="1"/>
          <p:nvPr/>
        </p:nvSpPr>
        <p:spPr>
          <a:xfrm>
            <a:off x="5465878" y="845454"/>
            <a:ext cx="3253579" cy="199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C66FF"/>
                </a:solidFill>
              </a:rPr>
              <a:t>374km</a:t>
            </a:r>
            <a:r>
              <a:rPr lang="ko-KR" altLang="en-US" dirty="0">
                <a:solidFill>
                  <a:srgbClr val="CC66FF"/>
                </a:solidFill>
              </a:rPr>
              <a:t> 벡터</a:t>
            </a:r>
            <a:r>
              <a:rPr lang="ko-KR" altLang="en-US" dirty="0"/>
              <a:t>는 서로를 표현할 수 없음 </a:t>
            </a:r>
            <a:endParaRPr lang="en-US" altLang="ko-KR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ko-KR" altLang="en-US" b="1" dirty="0"/>
              <a:t>선형 독립</a:t>
            </a:r>
            <a:endParaRPr lang="en-US" altLang="ko-KR" b="1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751km</a:t>
            </a:r>
            <a:r>
              <a:rPr lang="ko-KR" altLang="en-US" dirty="0"/>
              <a:t> 벡터는 </a:t>
            </a: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CC66FF"/>
                </a:solidFill>
              </a:rPr>
              <a:t>374km </a:t>
            </a:r>
            <a:r>
              <a:rPr lang="ko-KR" altLang="en-US" dirty="0">
                <a:solidFill>
                  <a:srgbClr val="CC66FF"/>
                </a:solidFill>
              </a:rPr>
              <a:t>벡터</a:t>
            </a:r>
            <a:r>
              <a:rPr lang="ko-KR" altLang="en-US" dirty="0"/>
              <a:t>의 결합으로 표현 가능</a:t>
            </a:r>
            <a:endParaRPr lang="en-US" altLang="ko-KR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ko-KR" altLang="en-US" b="1" dirty="0"/>
              <a:t>선형 결합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86205-1EF3-A1FA-9237-C1295285B406}"/>
              </a:ext>
            </a:extLst>
          </p:cNvPr>
          <p:cNvSpPr txBox="1"/>
          <p:nvPr/>
        </p:nvSpPr>
        <p:spPr>
          <a:xfrm>
            <a:off x="1710808" y="3662200"/>
            <a:ext cx="7008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머신러닝에서는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PCA(</a:t>
            </a:r>
            <a:r>
              <a:rPr lang="ko-KR" altLang="en-US" sz="1600" dirty="0"/>
              <a:t>주성분 분석</a:t>
            </a:r>
            <a:r>
              <a:rPr lang="en-US" altLang="ko-KR" sz="1600" dirty="0"/>
              <a:t>) </a:t>
            </a:r>
            <a:r>
              <a:rPr lang="ko-KR" altLang="en-US" sz="1600" dirty="0"/>
              <a:t>등을 이용하여 </a:t>
            </a:r>
            <a:r>
              <a:rPr lang="ko-KR" altLang="en-US" sz="1600" dirty="0">
                <a:highlight>
                  <a:srgbClr val="FFFF00"/>
                </a:highlight>
              </a:rPr>
              <a:t>차원을 줄이거나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학습 시 </a:t>
            </a:r>
            <a:r>
              <a:rPr lang="ko-KR" altLang="en-US" sz="1600" dirty="0">
                <a:highlight>
                  <a:srgbClr val="FFFF00"/>
                </a:highlight>
              </a:rPr>
              <a:t>계산 과정을 줄이는 데</a:t>
            </a:r>
            <a:r>
              <a:rPr lang="ko-KR" altLang="en-US" sz="1600" dirty="0"/>
              <a:t> 이런 </a:t>
            </a:r>
            <a:r>
              <a:rPr lang="ko-KR" altLang="en-US" sz="1600" b="1" dirty="0"/>
              <a:t>선형 독립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선형 결합</a:t>
            </a:r>
            <a:r>
              <a:rPr lang="ko-KR" altLang="en-US" sz="1600" dirty="0"/>
              <a:t>의 개념이 사용됨</a:t>
            </a:r>
            <a:r>
              <a:rPr lang="en-US" altLang="ko-KR" sz="1600" dirty="0"/>
              <a:t>!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기본기의 중요성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C1B0F-75CB-39B3-F536-642B39B5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97" y="930296"/>
            <a:ext cx="5558873" cy="328290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203C94B-9ECA-8DFF-0C8B-176506D8D36A}"/>
              </a:ext>
            </a:extLst>
          </p:cNvPr>
          <p:cNvSpPr/>
          <p:nvPr/>
        </p:nvSpPr>
        <p:spPr>
          <a:xfrm>
            <a:off x="4827181" y="845454"/>
            <a:ext cx="474921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8BEF3A9-264F-864B-4C8E-92AEE27CCE1B}"/>
              </a:ext>
            </a:extLst>
          </p:cNvPr>
          <p:cNvSpPr/>
          <p:nvPr/>
        </p:nvSpPr>
        <p:spPr>
          <a:xfrm>
            <a:off x="3955311" y="1596822"/>
            <a:ext cx="474921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CDCFBF-16BF-B60F-29EE-9E3A17D656C2}"/>
              </a:ext>
            </a:extLst>
          </p:cNvPr>
          <p:cNvSpPr/>
          <p:nvPr/>
        </p:nvSpPr>
        <p:spPr>
          <a:xfrm>
            <a:off x="7145078" y="1596822"/>
            <a:ext cx="800987" cy="800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345</Words>
  <Application>Microsoft Office PowerPoint</Application>
  <PresentationFormat>화면 슬라이드 쇼(16:9)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이 강민</cp:lastModifiedBy>
  <cp:revision>5</cp:revision>
  <dcterms:modified xsi:type="dcterms:W3CDTF">2023-03-13T12:32:45Z</dcterms:modified>
</cp:coreProperties>
</file>