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9264B"/>
    <a:srgbClr val="00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3"/>
    <p:restoredTop sz="76505"/>
  </p:normalViewPr>
  <p:slideViewPr>
    <p:cSldViewPr snapToGrid="0">
      <p:cViewPr varScale="1">
        <p:scale>
          <a:sx n="96" d="100"/>
          <a:sy n="96" d="100"/>
        </p:scale>
        <p:origin x="168" y="1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164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8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30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1100" dirty="0">
                <a:solidFill>
                  <a:srgbClr val="333333"/>
                </a:solidFill>
                <a:latin typeface="+mn-ea"/>
                <a:ea typeface="+mn-ea"/>
              </a:rPr>
              <a:t>n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x n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정방행렬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에 대해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Av = </a:t>
            </a:r>
            <a:r>
              <a:rPr lang="el-GR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λ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만족하는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아닌 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열벡터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때의 람다 값을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eigenvalue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라고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정의</a:t>
            </a:r>
            <a:endParaRPr lang="en-US" sz="110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48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1100" dirty="0">
                <a:solidFill>
                  <a:srgbClr val="333333"/>
                </a:solidFill>
                <a:latin typeface="+mn-ea"/>
                <a:ea typeface="+mn-ea"/>
              </a:rPr>
              <a:t>n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x n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정방행렬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에 대해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Av = </a:t>
            </a:r>
            <a:r>
              <a:rPr lang="el-GR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λ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만족하는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아닌 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열벡터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때의 람다 값을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eigenvalue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라고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정의</a:t>
            </a:r>
            <a:endParaRPr lang="en-US" sz="110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44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1100" dirty="0">
                <a:solidFill>
                  <a:srgbClr val="333333"/>
                </a:solidFill>
                <a:latin typeface="+mn-ea"/>
                <a:ea typeface="+mn-ea"/>
              </a:rPr>
              <a:t>n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x n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정방행렬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에 대해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Av = </a:t>
            </a:r>
            <a:r>
              <a:rPr lang="el-GR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λ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만족하는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아닌 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열벡터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때의 람다 값을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eigenvalue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라고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정의</a:t>
            </a:r>
            <a:endParaRPr lang="en-US" sz="110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532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1100" dirty="0">
                <a:solidFill>
                  <a:srgbClr val="333333"/>
                </a:solidFill>
                <a:latin typeface="+mn-ea"/>
                <a:ea typeface="+mn-ea"/>
              </a:rPr>
              <a:t>n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x n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정방행렬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에 대해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Av = </a:t>
            </a:r>
            <a:r>
              <a:rPr lang="el-GR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λ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만족하는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아닌 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열벡터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때의 람다 값을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eigenvalue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라고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정의</a:t>
            </a:r>
            <a:endParaRPr lang="en-US" sz="110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99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1100" dirty="0">
                <a:solidFill>
                  <a:srgbClr val="333333"/>
                </a:solidFill>
                <a:latin typeface="+mn-ea"/>
                <a:ea typeface="+mn-ea"/>
              </a:rPr>
              <a:t>n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x n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정방행렬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에 대해 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Av = </a:t>
            </a:r>
            <a:r>
              <a:rPr lang="el-GR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λ</a:t>
            </a:r>
            <a:r>
              <a:rPr lang="en" altLang="ko-Kore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만족하는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아닌 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열벡터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v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이 때의 람다 값을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eigenvalue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라고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 정의</a:t>
            </a:r>
            <a:endParaRPr lang="en-US" sz="110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653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45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MML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16</a:t>
            </a:r>
            <a:r>
              <a:rPr lang="en-US" altLang="ko-KR" dirty="0">
                <a:solidFill>
                  <a:srgbClr val="19264B"/>
                </a:solidFill>
              </a:rPr>
              <a:t>.</a:t>
            </a:r>
            <a:r>
              <a:rPr lang="ko-KR" altLang="en-US" dirty="0">
                <a:solidFill>
                  <a:srgbClr val="19264B"/>
                </a:solidFill>
              </a:rPr>
              <a:t>화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서희재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ADDE0-F874-CC8A-0F7E-B8F36DB0070F}"/>
              </a:ext>
            </a:extLst>
          </p:cNvPr>
          <p:cNvSpPr txBox="1"/>
          <p:nvPr/>
        </p:nvSpPr>
        <p:spPr>
          <a:xfrm>
            <a:off x="1596325" y="1224366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서희재</a:t>
            </a:r>
            <a:r>
              <a:rPr kumimoji="1" lang="en-US" altLang="x-none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컴퓨터공학과</a:t>
            </a:r>
            <a:r>
              <a:rPr kumimoji="1" lang="en-US" altLang="x-none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endParaRPr kumimoji="1" lang="en-US" altLang="x-none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최강규</a:t>
            </a:r>
            <a:r>
              <a:rPr kumimoji="1" lang="en-US" altLang="x-none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산업보안학과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en-US" altLang="x-none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 descr="C:\Users\c0206\Desktop\KakaoTalk_20230404_1648453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93039" y="1080851"/>
            <a:ext cx="4328021" cy="34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0810" y="306875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스터디</a:t>
            </a:r>
            <a:r>
              <a:rPr lang="ko-KR" altLang="en-US" b="1" dirty="0"/>
              <a:t> 했던 장소를</a:t>
            </a:r>
            <a:r>
              <a:rPr lang="en-US" altLang="ko-KR" b="1" dirty="0"/>
              <a:t>….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796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59989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igenvalue,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igenvector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고유벡터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고유값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그림 9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954F95E2-C04B-02DA-04DC-F32671B58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456669"/>
            <a:ext cx="7220826" cy="22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1A97B3-F9C2-2608-2A36-D789FACB063B}"/>
              </a:ext>
            </a:extLst>
          </p:cNvPr>
          <p:cNvSpPr txBox="1"/>
          <p:nvPr/>
        </p:nvSpPr>
        <p:spPr>
          <a:xfrm>
            <a:off x="6645818" y="1239095"/>
            <a:ext cx="159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800" b="1" dirty="0">
                <a:solidFill>
                  <a:srgbClr val="333333"/>
                </a:solidFill>
                <a:latin typeface="+mn-ea"/>
                <a:ea typeface="+mn-ea"/>
              </a:rPr>
              <a:t>Eigenvector</a:t>
            </a:r>
          </a:p>
        </p:txBody>
      </p:sp>
      <p:pic>
        <p:nvPicPr>
          <p:cNvPr id="3" name="그림 2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3F7745B8-136F-F645-F56A-32823F0E5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050" y="1651000"/>
            <a:ext cx="3517900" cy="1841500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D04C32B-18C5-8375-4EC9-6B43B6868677}"/>
              </a:ext>
            </a:extLst>
          </p:cNvPr>
          <p:cNvSpPr/>
          <p:nvPr/>
        </p:nvSpPr>
        <p:spPr>
          <a:xfrm>
            <a:off x="5044699" y="2386740"/>
            <a:ext cx="550190" cy="8601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092591C-A686-5F17-60BF-AFB50D5F6696}"/>
              </a:ext>
            </a:extLst>
          </p:cNvPr>
          <p:cNvSpPr/>
          <p:nvPr/>
        </p:nvSpPr>
        <p:spPr>
          <a:xfrm>
            <a:off x="4212956" y="2391907"/>
            <a:ext cx="550190" cy="8601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3179BC3-8E41-898A-C6EC-EA9C1C7C0FB0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flipV="1">
            <a:off x="4488051" y="1423761"/>
            <a:ext cx="2157767" cy="9681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0644A9-06ED-B64E-4329-58FB6AB6EB33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flipV="1">
            <a:off x="5319794" y="1423761"/>
            <a:ext cx="1326024" cy="9629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501851-02A9-0D6A-2FE2-4FE086AF9DDD}"/>
              </a:ext>
            </a:extLst>
          </p:cNvPr>
          <p:cNvSpPr txBox="1"/>
          <p:nvPr/>
        </p:nvSpPr>
        <p:spPr>
          <a:xfrm>
            <a:off x="3995608" y="3797970"/>
            <a:ext cx="159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800" b="1" dirty="0">
                <a:solidFill>
                  <a:srgbClr val="333333"/>
                </a:solidFill>
                <a:latin typeface="+mn-ea"/>
                <a:ea typeface="+mn-ea"/>
              </a:rPr>
              <a:t>Eigenvalue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0061690-5A6E-8FAD-E4FC-14C4ADD6EC4D}"/>
              </a:ext>
            </a:extLst>
          </p:cNvPr>
          <p:cNvSpPr/>
          <p:nvPr/>
        </p:nvSpPr>
        <p:spPr>
          <a:xfrm>
            <a:off x="4889715" y="2634735"/>
            <a:ext cx="154984" cy="330312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3FD731-F498-CA66-B164-027D8B128FB6}"/>
              </a:ext>
            </a:extLst>
          </p:cNvPr>
          <p:cNvCxnSpPr>
            <a:endCxn id="15" idx="0"/>
          </p:cNvCxnSpPr>
          <p:nvPr/>
        </p:nvCxnSpPr>
        <p:spPr>
          <a:xfrm flipH="1">
            <a:off x="4795249" y="2970214"/>
            <a:ext cx="171958" cy="827756"/>
          </a:xfrm>
          <a:prstGeom prst="straightConnector1">
            <a:avLst/>
          </a:prstGeom>
          <a:ln w="127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3;p16">
            <a:extLst>
              <a:ext uri="{FF2B5EF4-FFF2-40B4-BE49-F238E27FC236}">
                <a16:creationId xmlns:a16="http://schemas.microsoft.com/office/drawing/2014/main" id="{52A193C1-3258-E1FF-32AB-AE4FBB64E615}"/>
              </a:ext>
            </a:extLst>
          </p:cNvPr>
          <p:cNvSpPr txBox="1"/>
          <p:nvPr/>
        </p:nvSpPr>
        <p:spPr>
          <a:xfrm>
            <a:off x="1408975" y="306875"/>
            <a:ext cx="59989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igenvalue,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igenvector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고유벡터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고유값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7771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83;p16">
            <a:extLst>
              <a:ext uri="{FF2B5EF4-FFF2-40B4-BE49-F238E27FC236}">
                <a16:creationId xmlns:a16="http://schemas.microsoft.com/office/drawing/2014/main" id="{52A193C1-3258-E1FF-32AB-AE4FBB64E615}"/>
              </a:ext>
            </a:extLst>
          </p:cNvPr>
          <p:cNvSpPr txBox="1"/>
          <p:nvPr/>
        </p:nvSpPr>
        <p:spPr>
          <a:xfrm>
            <a:off x="1408975" y="306875"/>
            <a:ext cx="59989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igenvalue,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igenvector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고유벡터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고유값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66DC3C0D-A1BD-64F2-8F0E-0E96790A3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29634"/>
            <a:ext cx="6667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83;p16">
            <a:extLst>
              <a:ext uri="{FF2B5EF4-FFF2-40B4-BE49-F238E27FC236}">
                <a16:creationId xmlns:a16="http://schemas.microsoft.com/office/drawing/2014/main" id="{52A193C1-3258-E1FF-32AB-AE4FBB64E615}"/>
              </a:ext>
            </a:extLst>
          </p:cNvPr>
          <p:cNvSpPr txBox="1"/>
          <p:nvPr/>
        </p:nvSpPr>
        <p:spPr>
          <a:xfrm>
            <a:off x="1408975" y="306875"/>
            <a:ext cx="59989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Eigen Decomposition (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고유값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7F39D-D09B-00FF-5CF8-09491235C4F6}"/>
              </a:ext>
            </a:extLst>
          </p:cNvPr>
          <p:cNvSpPr txBox="1"/>
          <p:nvPr/>
        </p:nvSpPr>
        <p:spPr>
          <a:xfrm>
            <a:off x="1485138" y="1157680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고유값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고유벡터는 정방행렬의 대각화와 밀접하게 관련</a:t>
            </a:r>
            <a:endParaRPr kumimoji="1" lang="ko-Kore-KR" altLang="en-US" sz="1800" dirty="0">
              <a:latin typeface="+mn-ea"/>
              <a:ea typeface="+mn-ea"/>
            </a:endParaRPr>
          </a:p>
        </p:txBody>
      </p:sp>
      <p:pic>
        <p:nvPicPr>
          <p:cNvPr id="7" name="그림 6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BAFDB803-D6B3-3288-72FB-145085056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088" y="2227100"/>
            <a:ext cx="1155700" cy="1435100"/>
          </a:xfrm>
          <a:prstGeom prst="rect">
            <a:avLst/>
          </a:prstGeom>
        </p:spPr>
      </p:pic>
      <p:pic>
        <p:nvPicPr>
          <p:cNvPr id="9" name="그림 8" descr="텍스트, 폰트, 도표, 친필이(가) 표시된 사진&#10;&#10;자동 생성된 설명">
            <a:extLst>
              <a:ext uri="{FF2B5EF4-FFF2-40B4-BE49-F238E27FC236}">
                <a16:creationId xmlns:a16="http://schemas.microsoft.com/office/drawing/2014/main" id="{C16D61FE-8126-BBFB-8819-BFB96FEE0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2142962"/>
            <a:ext cx="3886200" cy="1739900"/>
          </a:xfrm>
          <a:prstGeom prst="rect">
            <a:avLst/>
          </a:prstGeom>
        </p:spPr>
      </p:pic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F0805BD4-5367-ADEF-FF53-A328A3CFB90F}"/>
              </a:ext>
            </a:extLst>
          </p:cNvPr>
          <p:cNvSpPr/>
          <p:nvPr/>
        </p:nvSpPr>
        <p:spPr>
          <a:xfrm>
            <a:off x="3419054" y="2851551"/>
            <a:ext cx="896179" cy="32272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14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83;p16">
            <a:extLst>
              <a:ext uri="{FF2B5EF4-FFF2-40B4-BE49-F238E27FC236}">
                <a16:creationId xmlns:a16="http://schemas.microsoft.com/office/drawing/2014/main" id="{52A193C1-3258-E1FF-32AB-AE4FBB64E615}"/>
              </a:ext>
            </a:extLst>
          </p:cNvPr>
          <p:cNvSpPr txBox="1"/>
          <p:nvPr/>
        </p:nvSpPr>
        <p:spPr>
          <a:xfrm>
            <a:off x="1408975" y="306875"/>
            <a:ext cx="59989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Eigen Decomposition (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고유값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7F39D-D09B-00FF-5CF8-09491235C4F6}"/>
              </a:ext>
            </a:extLst>
          </p:cNvPr>
          <p:cNvSpPr txBox="1"/>
          <p:nvPr/>
        </p:nvSpPr>
        <p:spPr>
          <a:xfrm>
            <a:off x="1485138" y="1157680"/>
            <a:ext cx="493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P: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행렬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A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의 고유벡터들을 열벡터로 하는 행렬</a:t>
            </a:r>
            <a:endParaRPr lang="en-US" altLang="ko-KR" sz="18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r>
              <a:rPr kumimoji="1" lang="en-US" altLang="ko-Kore-KR" sz="1800" dirty="0">
                <a:solidFill>
                  <a:srgbClr val="333333"/>
                </a:solidFill>
                <a:latin typeface="+mn-ea"/>
                <a:ea typeface="+mn-ea"/>
              </a:rPr>
              <a:t>D: </a:t>
            </a:r>
            <a:r>
              <a:rPr kumimoji="1" lang="ko-KR" altLang="en-US" sz="1800" dirty="0" err="1">
                <a:solidFill>
                  <a:srgbClr val="333333"/>
                </a:solidFill>
                <a:latin typeface="+mn-ea"/>
                <a:ea typeface="+mn-ea"/>
              </a:rPr>
              <a:t>고유값들을</a:t>
            </a:r>
            <a:r>
              <a:rPr kumimoji="1" lang="ko-KR" altLang="en-US" sz="1800" dirty="0">
                <a:solidFill>
                  <a:srgbClr val="333333"/>
                </a:solidFill>
                <a:latin typeface="+mn-ea"/>
                <a:ea typeface="+mn-ea"/>
              </a:rPr>
              <a:t> 대각원소로 하는 대각 행렬</a:t>
            </a:r>
            <a:endParaRPr kumimoji="1" lang="ko-Kore-KR" altLang="en-US" sz="1800" dirty="0">
              <a:latin typeface="+mn-ea"/>
              <a:ea typeface="+mn-ea"/>
            </a:endParaRPr>
          </a:p>
        </p:txBody>
      </p:sp>
      <p:pic>
        <p:nvPicPr>
          <p:cNvPr id="9" name="그림 8" descr="텍스트, 폰트, 도표, 친필이(가) 표시된 사진&#10;&#10;자동 생성된 설명">
            <a:extLst>
              <a:ext uri="{FF2B5EF4-FFF2-40B4-BE49-F238E27FC236}">
                <a16:creationId xmlns:a16="http://schemas.microsoft.com/office/drawing/2014/main" id="{C16D61FE-8126-BBFB-8819-BFB96FEE0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38" y="2116237"/>
            <a:ext cx="3886200" cy="1739900"/>
          </a:xfrm>
          <a:prstGeom prst="rect">
            <a:avLst/>
          </a:prstGeom>
        </p:spPr>
      </p:pic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F0805BD4-5367-ADEF-FF53-A328A3CFB90F}"/>
              </a:ext>
            </a:extLst>
          </p:cNvPr>
          <p:cNvSpPr/>
          <p:nvPr/>
        </p:nvSpPr>
        <p:spPr>
          <a:xfrm>
            <a:off x="5523323" y="2824826"/>
            <a:ext cx="896179" cy="32272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AA334-C04F-EE4D-7A00-CAB42E35CB51}"/>
                  </a:ext>
                </a:extLst>
              </p:cNvPr>
              <p:cNvSpPr txBox="1"/>
              <p:nvPr/>
            </p:nvSpPr>
            <p:spPr>
              <a:xfrm>
                <a:off x="6765989" y="2570687"/>
                <a:ext cx="1785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𝑃𝐷</m:t>
                      </m:r>
                    </m:oMath>
                  </m:oMathPara>
                </a14:m>
                <a:endParaRPr kumimoji="1" lang="en-US" altLang="ko-Kore-KR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AA334-C04F-EE4D-7A00-CAB42E35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989" y="2570687"/>
                <a:ext cx="178574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4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83;p16">
            <a:extLst>
              <a:ext uri="{FF2B5EF4-FFF2-40B4-BE49-F238E27FC236}">
                <a16:creationId xmlns:a16="http://schemas.microsoft.com/office/drawing/2014/main" id="{52A193C1-3258-E1FF-32AB-AE4FBB64E615}"/>
              </a:ext>
            </a:extLst>
          </p:cNvPr>
          <p:cNvSpPr txBox="1"/>
          <p:nvPr/>
        </p:nvSpPr>
        <p:spPr>
          <a:xfrm>
            <a:off x="1408975" y="306875"/>
            <a:ext cx="59989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Eigen Decomposition (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고유값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 descr="폰트, 텍스트, 친필, 서예이(가) 표시된 사진&#10;&#10;자동 생성된 설명">
            <a:extLst>
              <a:ext uri="{FF2B5EF4-FFF2-40B4-BE49-F238E27FC236}">
                <a16:creationId xmlns:a16="http://schemas.microsoft.com/office/drawing/2014/main" id="{CEE395D3-66E5-780B-17A8-61DCDB6F1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1046028"/>
            <a:ext cx="2794000" cy="1409700"/>
          </a:xfrm>
          <a:prstGeom prst="rect">
            <a:avLst/>
          </a:prstGeom>
        </p:spPr>
      </p:pic>
      <p:pic>
        <p:nvPicPr>
          <p:cNvPr id="7" name="그림 6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BA5D36C3-E0B7-2846-0ED3-FC0740095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584" y="1130500"/>
            <a:ext cx="2997200" cy="1422400"/>
          </a:xfrm>
          <a:prstGeom prst="rect">
            <a:avLst/>
          </a:prstGeom>
        </p:spPr>
      </p:pic>
      <p:pic>
        <p:nvPicPr>
          <p:cNvPr id="11" name="그림 10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5AAE9359-428A-166C-1DE3-597688E54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234" y="2575723"/>
            <a:ext cx="2768600" cy="1143000"/>
          </a:xfrm>
          <a:prstGeom prst="rect">
            <a:avLst/>
          </a:prstGeom>
        </p:spPr>
      </p:pic>
      <p:pic>
        <p:nvPicPr>
          <p:cNvPr id="13" name="그림 12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39684733-2772-EB55-0D02-DCB20B372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484" y="3838718"/>
            <a:ext cx="2832100" cy="1155700"/>
          </a:xfrm>
          <a:prstGeom prst="rect">
            <a:avLst/>
          </a:prstGeom>
        </p:spPr>
      </p:pic>
      <p:pic>
        <p:nvPicPr>
          <p:cNvPr id="15" name="그림 14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B14ECDDA-D6AE-91F5-8E69-C2AABBD36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500" y="2837946"/>
            <a:ext cx="4889500" cy="1892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85FC3D-EDF9-D344-72BE-ACD22B8F5B59}"/>
              </a:ext>
            </a:extLst>
          </p:cNvPr>
          <p:cNvSpPr txBox="1"/>
          <p:nvPr/>
        </p:nvSpPr>
        <p:spPr>
          <a:xfrm>
            <a:off x="1736035" y="7805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" b="1" dirty="0"/>
              <a:t>determinant</a:t>
            </a:r>
            <a:endParaRPr kumimoji="1" lang="ko-Kore-KR" altLang="en-US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AE61F-58B2-1457-0E70-5AB44DEF2D67}"/>
              </a:ext>
            </a:extLst>
          </p:cNvPr>
          <p:cNvSpPr txBox="1"/>
          <p:nvPr/>
        </p:nvSpPr>
        <p:spPr>
          <a:xfrm>
            <a:off x="1814666" y="23310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0" b="1" dirty="0" err="1"/>
              <a:t>역행렬</a:t>
            </a:r>
            <a:endParaRPr kumimoji="1" lang="ko-Kore-KR" altLang="en-US" sz="1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67A722-803C-932A-D422-0154ACE1727A}"/>
              </a:ext>
            </a:extLst>
          </p:cNvPr>
          <p:cNvSpPr txBox="1"/>
          <p:nvPr/>
        </p:nvSpPr>
        <p:spPr>
          <a:xfrm>
            <a:off x="1697563" y="355688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0" b="1" dirty="0" err="1"/>
              <a:t>대각합</a:t>
            </a:r>
            <a:r>
              <a:rPr kumimoji="1" lang="en-US" altLang="ko-KR" sz="1800" b="1" dirty="0"/>
              <a:t>(trace)</a:t>
            </a:r>
            <a:endParaRPr kumimoji="1" lang="ko-Kore-KR" altLang="en-US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201025-8408-F942-CC9F-C94A53A69A22}"/>
              </a:ext>
            </a:extLst>
          </p:cNvPr>
          <p:cNvSpPr txBox="1"/>
          <p:nvPr/>
        </p:nvSpPr>
        <p:spPr>
          <a:xfrm>
            <a:off x="4857600" y="845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0" b="1" dirty="0"/>
              <a:t>거듭제곱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3AD8A-DB16-2FA9-A487-C6E2CC0BAFCB}"/>
              </a:ext>
            </a:extLst>
          </p:cNvPr>
          <p:cNvSpPr txBox="1"/>
          <p:nvPr/>
        </p:nvSpPr>
        <p:spPr>
          <a:xfrm>
            <a:off x="4857600" y="263756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0" b="1" dirty="0"/>
              <a:t>행렬의</a:t>
            </a:r>
            <a:r>
              <a:rPr kumimoji="1" lang="ko-KR" altLang="en-US" b="1" dirty="0"/>
              <a:t> </a:t>
            </a:r>
            <a:r>
              <a:rPr kumimoji="1" lang="ko-KR" altLang="en-US" sz="1800" b="1" dirty="0"/>
              <a:t>다항식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44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344086" y="2118946"/>
            <a:ext cx="3581241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4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257468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261</Words>
  <Application>Microsoft Macintosh PowerPoint</Application>
  <PresentationFormat>화면 슬라이드 쇼(16:9)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NanumGothic</vt:lpstr>
      <vt:lpstr>NanumGothic ExtraBold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이강민</dc:creator>
  <cp:lastModifiedBy>서희재</cp:lastModifiedBy>
  <cp:revision>31</cp:revision>
  <dcterms:modified xsi:type="dcterms:W3CDTF">2023-05-16T07:26:58Z</dcterms:modified>
</cp:coreProperties>
</file>