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85" r:id="rId3"/>
    <p:sldId id="286" r:id="rId4"/>
    <p:sldId id="302" r:id="rId5"/>
    <p:sldId id="287" r:id="rId6"/>
    <p:sldId id="303" r:id="rId7"/>
    <p:sldId id="304" r:id="rId8"/>
    <p:sldId id="305" r:id="rId9"/>
    <p:sldId id="306" r:id="rId10"/>
    <p:sldId id="307" r:id="rId11"/>
  </p:sldIdLst>
  <p:sldSz cx="9144000" cy="5143500" type="screen16x9"/>
  <p:notesSz cx="6858000" cy="9144000"/>
  <p:embeddedFontLst>
    <p:embeddedFont>
      <p:font typeface="NanumSquare Bold" panose="020B0600000101010101" pitchFamily="34" charset="-127"/>
      <p:bold r:id="rId13"/>
    </p:embeddedFont>
    <p:embeddedFont>
      <p:font typeface="나눔고딕OTF" panose="020F0502020204030204" pitchFamily="34" charset="0"/>
      <p:regular r:id="rId14"/>
      <p:bold r:id="rId15"/>
      <p:italic r:id="rId16"/>
      <p:boldItalic r:id="rId17"/>
    </p:embeddedFont>
    <p:embeddedFont>
      <p:font typeface="NanumGothic ExtraBold" panose="020D0604000000000000" pitchFamily="34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75D913-8590-47B5-9AFC-F93EB27FEE70}">
  <a:tblStyle styleId="{0775D913-8590-47B5-9AFC-F93EB27FE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83333"/>
  </p:normalViewPr>
  <p:slideViewPr>
    <p:cSldViewPr snapToGrid="0">
      <p:cViewPr>
        <p:scale>
          <a:sx n="125" d="100"/>
          <a:sy n="125" d="100"/>
        </p:scale>
        <p:origin x="4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4:03:24.6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61 16383,'50'0'0,"11"0"0,12-2 0,18-2 0,-40 1 0,1 0 0,3-1 0,-1 0 0,0 0 0,-1 0 0,45-1 0,-10 1 0,-8 3 0,-6 1 0,-6 0 0,-3 0 0,-5 0 0,-3 0 0,-3 0 0,-4 0 0,0 0 0,0 0 0,1 0 0,-1 0 0,-2 0 0,-3 0 0,-4 0 0,-4 0 0,-3 0 0,-6 0 0,-6 1 0,-7 0 0,-5 0 0,4 3 0,1-4 0,30 1 0,-20-2 0,26-3 0,-13 2 0,12 0 0,6-1 0,-3 2 0,-6 0 0,-2 1 0,-1 0 0,-3 0 0,-3-1 0,-4 0 0,-5 0 0,-5 0 0,-5 1 0,-4 0 0,-5 0 0,-1 0 0,2 0 0,4-2 0,3 1 0,8-2 0,3 1 0,5 0 0,6 1 0,6 0 0,2 0 0,4 1 0,-1 0 0,-4 0 0,-2 0 0,-5 0 0,-2 0 0,-2 0 0,-2 0 0,-4 1 0,-2 1 0,0 2 0,-1 1 0,1 1 0,0-1 0,-3 0 0,-1-1 0,-3-1 0,-1 1 0,-2-2 0,-2 0 0,-1 0 0,-3-2 0,2 1 0,2-1 0,0 0 0,0 0 0,-2 0 0,-2 0 0,0 0 0,-2 0 0,0 0 0,1 2 0,-2-2 0,3 0 0,-1-1 0,0 0 0,1 0 0,-3 0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4:03:34.4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74 16383,'38'-2'0,"-3"1"0,-5 1 0,0 0 0,6 0 0,-12 0 0,10 2 0,-8 2 0,12 1 0,7 2 0,6 0 0,1 1 0,1-2 0,-2-1 0,-6-2 0,-4-2 0,-7 2 0,-2-2 0,-3 1 0,0 0 0,0-1 0,-1 1 0,-1-1 0,0 0 0,-1 0 0,0-1 0,-1 0 0,0 0 0,-1 0 0,0 0 0,0 0 0,-1-1 0,1 0 0,-2-1 0,0-2 0,-2-1 0,-2 1 0,-4 0 0,-3 1 0,-2 1 0,3 0 0,-2 1 0,3-1 0,1 0 0,2-1 0,4-2 0,3 1 0,1-1 0,2-1 0,-1-1 0,-2 1 0,-1 2 0,-2 1 0,-2 0 0,0 1 0,2-1 0,3-1 0,3-2 0,5 0 0,5 0 0,3 1 0,1-1 0,-2 1 0,-7 1 0,-9 1 0,-7 1 0,-5 1 0,-2 1 0,2 0 0,5 0 0,4 0 0,4 0 0,4 0 0,3 0 0,5 0 0,2 0 0,3 0 0,-3 0 0,-5 0 0,-7 0 0,-6 0 0,-3 0 0,-3 2 0,-2 0 0,-2 0 0,13-2 0,5 1 0,18-1 0,-1 0 0,3 0 0,3 0 0,3 2 0,4 1 0,-3 2 0,-4 0 0,-6-1 0,-2-1 0,-3-1 0,1 1 0,2 0 0,-2 0 0,-3 1 0,-5-1 0,-8 1 0,-5-1 0,-6 0 0,-6-1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4:03:54.9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91 16383,'36'0'0,"-2"0"0,-8-1 0,3-1 0,4 0 0,7-1 0,-17 2 0,11 0 0,-15-1 0,9 1 0,5-1 0,0 0 0,4 0 0,2-1 0,3 1 0,-1 0 0,-1 0 0,-3 2 0,-3 0 0,-4 0 0,-1 0 0,-4 0 0,-2 0 0,-1 0 0,0 0 0,-1 0 0,0 0 0,0 0 0,1-1 0,0 0 0,1-1 0,-1 1 0,2 0 0,-1-1 0,0 0 0,1 0 0,-1 0 0,1 1 0,0 0 0,2 0 0,2 1 0,4 0 0,4 0 0,5-2 0,2 0 0,1-1 0,-4-1 0,-2 0 0,-1 1 0,0 0 0,0 2 0,-2 0 0,-2 1 0,-3 0 0,-4 0 0,-4 0 0,-6 0 0,-4 2 0,-5 1 0,7 2 0,3-1 0,12-1 0,-6-3 0,9 0 0,-2 0 0,10 0 0,4 0 0,3 0 0,2 0 0,0 0 0,-2 0 0,-4 0 0,-4 0 0,-7 0 0,-4 0 0,-4 0 0,-2 2 0,-2 1 0,3 0 0,2 1 0,3-2 0,3 0 0,0-1 0,-1-1 0,-1 0 0,-3 0 0,-3 0 0,-3 0 0,-3 0 0,-3 0 0,-1 0 0,0 0 0,2 0 0,2 0 0,4 0 0,2 0 0,-1 0 0,0 0 0,-1 0 0,0 0 0,-1 0 0,-2 0 0,-5 0 0,-3 0 0,-1 0 0,6 0 0,-3 0 0,7 0 0,-4 0 0,1 0 0,4 0 0,0 0 0,4-1 0,2-1 0,5-1 0,3 0 0,3 0 0,2-1 0,3 0 0,2 1 0,3-1 0,1 0 0,0-2 0,-2 1 0,-4 1 0,-4 0 0,-5 2 0,-3 0 0,-3 1 0,-3 0 0,-2 1 0,-4 0 0,1 0 0,-1 0 0,2 0 0,1 0 0,0 0 0,2 0 0,0 0 0,4 0 0,2 0 0,1 0 0,1 0 0,-2 0 0,0 0 0,-1 0 0,1 1 0,0 0 0,1 2 0,0-2 0,0 1 0,-1-1 0,-1 0 0,-1 0 0,-2 1 0,-1 0 0,-2-1 0,0 0 0,1 0 0,0 0 0,2 2 0,4 1 0,1 1 0,3 2 0,0-1 0,2 0 0,3 1 0,2-1 0,4 2 0,-2-1 0,-1 0 0,-1-2 0,-3 0 0,-1-2 0,-5-1 0,-3 0 0,-3-1 0,-5 0 0,0-1 0,-1 0 0,-2 0 0,1 0 0,-1 0 0,3 0 0,3 0 0,4 0 0,4 0 0,1 0 0,1 0 0,-3 0 0,-3 0 0,-3 0 0,-3 0 0,-5 0 0,-4 0 0,-2 0 0,1 0 0,1 0 0,1 0 0,0 0 0,-3 0 0,0 0 0,2 0 0,-2 0 0,1 0 0,1 0 0,-4 0 0,6 0 0,-5 0 0,3 0 0,-2 0 0,-1 0 0,3 0 0,0 2 0,-1-2 0,-1 1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88fdc5a7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88fdc5a7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88fdc5a7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88fdc5a7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3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88fdc5a7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88fdc5a7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3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39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7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71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저차원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mapping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하는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bottleneck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구조를 만들 때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linear transformation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역할을 하는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linear bottleneck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을 만들어 차원은 줄이되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manifold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상의 중요한 정보는 그대로 유지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18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저차원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mapping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하는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bottleneck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구조를 만들 때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linear transformation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역할을 하는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linear bottleneck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을 만들어 차원은 줄이되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manifold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상의 중요한 정보는 그대로 유지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1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자율주행 </a:t>
            </a:r>
            <a:r>
              <a:rPr lang="ko-KR" altLang="en-US" sz="2500" b="1" dirty="0" err="1">
                <a:solidFill>
                  <a:srgbClr val="19264B"/>
                </a:solidFill>
              </a:rPr>
              <a:t>모빌리티</a:t>
            </a:r>
            <a:r>
              <a:rPr lang="en-US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28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강민기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46" name="Google Shape;546;p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/>
          <p:nvPr/>
        </p:nvSpPr>
        <p:spPr>
          <a:xfrm>
            <a:off x="-10160" y="-37950"/>
            <a:ext cx="930656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4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2"/>
          <p:cNvSpPr txBox="1"/>
          <p:nvPr/>
        </p:nvSpPr>
        <p:spPr>
          <a:xfrm>
            <a:off x="2153420" y="203317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</a:t>
            </a:r>
            <a:r>
              <a:rPr lang="ko-KR" altLang="en-US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합니다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4015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4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2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4B281-81E8-F748-AF5F-841A84447331}"/>
              </a:ext>
            </a:extLst>
          </p:cNvPr>
          <p:cNvSpPr txBox="1"/>
          <p:nvPr/>
        </p:nvSpPr>
        <p:spPr>
          <a:xfrm>
            <a:off x="1599305" y="959857"/>
            <a:ext cx="2055371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진행 상황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내용 공유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8C7A-E030-1549-8B86-CA128F672610}"/>
              </a:ext>
            </a:extLst>
          </p:cNvPr>
          <p:cNvSpPr txBox="1"/>
          <p:nvPr/>
        </p:nvSpPr>
        <p:spPr>
          <a:xfrm>
            <a:off x="1636473" y="114560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매주 월요일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중앙대학교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학술정보원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팀플실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75F12874-F368-6641-8429-CBFA3A34B64C}"/>
              </a:ext>
            </a:extLst>
          </p:cNvPr>
          <p:cNvSpPr txBox="1"/>
          <p:nvPr/>
        </p:nvSpPr>
        <p:spPr>
          <a:xfrm>
            <a:off x="1667628" y="2571750"/>
            <a:ext cx="1725897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기계</a:t>
            </a:r>
            <a:r>
              <a:rPr lang="en-US" altLang="ko-KR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19 </a:t>
            </a:r>
            <a:r>
              <a:rPr lang="ko-KR" altLang="en-US" dirty="0" err="1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김우엽</a:t>
            </a:r>
            <a:endParaRPr lang="en-US" altLang="ko-KR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기계</a:t>
            </a:r>
            <a:r>
              <a:rPr lang="en-US" altLang="ko-KR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19 </a:t>
            </a: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박도영</a:t>
            </a:r>
            <a:endParaRPr lang="en-US" altLang="ko-KR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소프트</a:t>
            </a:r>
            <a:r>
              <a:rPr lang="en-US" altLang="ko-KR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19 </a:t>
            </a: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이하윤</a:t>
            </a:r>
            <a:endParaRPr lang="en-US" altLang="ko-KR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소프트</a:t>
            </a:r>
            <a:r>
              <a:rPr lang="en-US" altLang="ko-KR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20 </a:t>
            </a: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강민기</a:t>
            </a:r>
            <a:endParaRPr lang="en-US" altLang="ko-KR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에시공</a:t>
            </a:r>
            <a:r>
              <a:rPr lang="en-US" altLang="ko-KR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16 </a:t>
            </a:r>
            <a:r>
              <a:rPr lang="ko-KR" altLang="en-US" dirty="0">
                <a:solidFill>
                  <a:srgbClr val="19264B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김지호 </a:t>
            </a:r>
            <a:endParaRPr dirty="0">
              <a:solidFill>
                <a:srgbClr val="19264B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3E141D-90AC-694D-B83E-876162B9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297" y="1666067"/>
            <a:ext cx="4136152" cy="3098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8C7A-E030-1549-8B86-CA128F672610}"/>
              </a:ext>
            </a:extLst>
          </p:cNvPr>
          <p:cNvSpPr txBox="1"/>
          <p:nvPr/>
        </p:nvSpPr>
        <p:spPr>
          <a:xfrm>
            <a:off x="1620570" y="1055550"/>
            <a:ext cx="7176965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스터디 진행 계획 수립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자울주행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시스템 강의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주차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Resnet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MobileNetV2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자율주행 인공지능 시스템 강의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주차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Yolo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EfficientDet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RCNN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59E18E-5EDC-8245-AC9B-64F38F46C35C}"/>
              </a:ext>
            </a:extLst>
          </p:cNvPr>
          <p:cNvGrpSpPr/>
          <p:nvPr/>
        </p:nvGrpSpPr>
        <p:grpSpPr>
          <a:xfrm>
            <a:off x="1864113" y="2413614"/>
            <a:ext cx="4069124" cy="1928474"/>
            <a:chOff x="1613624" y="1331136"/>
            <a:chExt cx="8406688" cy="339744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9A2665-5563-6B42-BB03-F52960C4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3624" y="1332404"/>
              <a:ext cx="6546850" cy="33961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EE6D67-198F-0F4F-82FC-E7791FEFE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3795"/>
            <a:stretch/>
          </p:blipFill>
          <p:spPr>
            <a:xfrm>
              <a:off x="8160474" y="1331136"/>
              <a:ext cx="1859838" cy="3397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7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598065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6DDB2E-D28D-6B4F-9E5C-F1FBCA0B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661" y="835204"/>
            <a:ext cx="2538203" cy="4031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0083F-4EC7-AE48-A134-758FC0631600}"/>
              </a:ext>
            </a:extLst>
          </p:cNvPr>
          <p:cNvSpPr txBox="1"/>
          <p:nvPr/>
        </p:nvSpPr>
        <p:spPr>
          <a:xfrm>
            <a:off x="5349190" y="2054300"/>
            <a:ext cx="3510898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1]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ResNet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Code – Transfer Learning</a:t>
            </a:r>
          </a:p>
          <a:p>
            <a:pPr>
              <a:lnSpc>
                <a:spcPct val="150000"/>
              </a:lnSpc>
            </a:pP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2] MobileNetV2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96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BCE1-4F63-4F4D-8AD7-C534C529D6F3}"/>
              </a:ext>
            </a:extLst>
          </p:cNvPr>
          <p:cNvSpPr txBox="1"/>
          <p:nvPr/>
        </p:nvSpPr>
        <p:spPr>
          <a:xfrm>
            <a:off x="1408974" y="944591"/>
            <a:ext cx="269817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2] MobileNetV2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F5B805-B1F5-C249-9367-17F2E0F12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309" y="427854"/>
            <a:ext cx="2832100" cy="4483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7E1B8C-B146-D54D-A169-A06A7609F18E}"/>
                  </a:ext>
                </a:extLst>
              </p14:cNvPr>
              <p14:cNvContentPartPr/>
              <p14:nvPr/>
            </p14:nvContentPartPr>
            <p14:xfrm>
              <a:off x="6670236" y="2319178"/>
              <a:ext cx="1302480" cy="22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7E1B8C-B146-D54D-A169-A06A7609F1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236" y="2247178"/>
                <a:ext cx="1374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E283934-2F3B-0743-A58A-E65623857744}"/>
                  </a:ext>
                </a:extLst>
              </p14:cNvPr>
              <p14:cNvContentPartPr/>
              <p14:nvPr/>
            </p14:nvContentPartPr>
            <p14:xfrm>
              <a:off x="6268116" y="2732342"/>
              <a:ext cx="1100160" cy="48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E283934-2F3B-0743-A58A-E65623857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2116" y="2660702"/>
                <a:ext cx="1171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2750E4-A5E8-8D46-B31E-5EF7F0E070BD}"/>
                  </a:ext>
                </a:extLst>
              </p14:cNvPr>
              <p14:cNvContentPartPr/>
              <p14:nvPr/>
            </p14:nvContentPartPr>
            <p14:xfrm>
              <a:off x="6281766" y="3020857"/>
              <a:ext cx="2044800" cy="39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2750E4-A5E8-8D46-B31E-5EF7F0E070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6126" y="2949217"/>
                <a:ext cx="2116440" cy="182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22F449-8561-5746-A90D-DC631B48D5EC}"/>
              </a:ext>
            </a:extLst>
          </p:cNvPr>
          <p:cNvSpPr txBox="1"/>
          <p:nvPr/>
        </p:nvSpPr>
        <p:spPr>
          <a:xfrm>
            <a:off x="2156999" y="1891727"/>
            <a:ext cx="2379177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Inverted Residual Structure</a:t>
            </a:r>
          </a:p>
          <a:p>
            <a:pPr>
              <a:lnSpc>
                <a:spcPct val="150000"/>
              </a:lnSpc>
            </a:pPr>
            <a:endParaRPr kumimoji="1" lang="en-US" altLang="ko-KR" b="1" dirty="0">
              <a:highlight>
                <a:srgbClr val="C0C0C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 err="1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Depthwise</a:t>
            </a: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Convolution</a:t>
            </a:r>
          </a:p>
          <a:p>
            <a:pPr>
              <a:lnSpc>
                <a:spcPct val="150000"/>
              </a:lnSpc>
            </a:pPr>
            <a:endParaRPr kumimoji="1" lang="en-US" altLang="ko-KR" b="1" dirty="0">
              <a:highlight>
                <a:srgbClr val="C0C0C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 Bottlenecks</a:t>
            </a:r>
          </a:p>
        </p:txBody>
      </p:sp>
    </p:spTree>
    <p:extLst>
      <p:ext uri="{BB962C8B-B14F-4D97-AF65-F5344CB8AC3E}">
        <p14:creationId xmlns:p14="http://schemas.microsoft.com/office/powerpoint/2010/main" val="11503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BCE1-4F63-4F4D-8AD7-C534C529D6F3}"/>
              </a:ext>
            </a:extLst>
          </p:cNvPr>
          <p:cNvSpPr txBox="1"/>
          <p:nvPr/>
        </p:nvSpPr>
        <p:spPr>
          <a:xfrm>
            <a:off x="1408974" y="944591"/>
            <a:ext cx="4725974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2] MobileNetV2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kumimoji="1" lang="en-US" altLang="ko-KR" b="1" dirty="0" err="1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Depthwise</a:t>
            </a: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Convolution</a:t>
            </a:r>
          </a:p>
          <a:p>
            <a:pPr>
              <a:lnSpc>
                <a:spcPct val="150000"/>
              </a:lnSpc>
            </a:pP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5BFEA6-C0E4-2047-9ADE-6114FE02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73" y="3162539"/>
            <a:ext cx="3921760" cy="17003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E4F9DF-61E1-0E40-B942-5280BC89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24" y="1430523"/>
            <a:ext cx="1769175" cy="5616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68E38E-7BFB-9C41-9675-D2CADC4D4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131" y="2478098"/>
            <a:ext cx="2608560" cy="4369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2470D6-27DF-B048-9D9B-C19639DE0A69}"/>
              </a:ext>
            </a:extLst>
          </p:cNvPr>
          <p:cNvCxnSpPr>
            <a:cxnSpLocks/>
          </p:cNvCxnSpPr>
          <p:nvPr/>
        </p:nvCxnSpPr>
        <p:spPr>
          <a:xfrm>
            <a:off x="3648869" y="1882151"/>
            <a:ext cx="0" cy="479386"/>
          </a:xfrm>
          <a:prstGeom prst="straightConnector1">
            <a:avLst/>
          </a:prstGeom>
          <a:ln w="57150"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09.04 Understanding of MobileNet - Deep Learning Bible - 2. Classification  - 한글">
            <a:extLst>
              <a:ext uri="{FF2B5EF4-FFF2-40B4-BE49-F238E27FC236}">
                <a16:creationId xmlns:a16="http://schemas.microsoft.com/office/drawing/2014/main" id="{AF1D6DCF-F7F7-4946-88D9-8F50D354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24" y="829877"/>
            <a:ext cx="2631894" cy="3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2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BCE1-4F63-4F4D-8AD7-C534C529D6F3}"/>
              </a:ext>
            </a:extLst>
          </p:cNvPr>
          <p:cNvSpPr txBox="1"/>
          <p:nvPr/>
        </p:nvSpPr>
        <p:spPr>
          <a:xfrm>
            <a:off x="1408974" y="944591"/>
            <a:ext cx="4349268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2] MobileNetV2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 </a:t>
            </a: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 Bottlenecks</a:t>
            </a:r>
          </a:p>
          <a:p>
            <a:pPr>
              <a:lnSpc>
                <a:spcPct val="150000"/>
              </a:lnSpc>
            </a:pP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0A530-A2E9-AC43-A779-E9676EA75AC4}"/>
              </a:ext>
            </a:extLst>
          </p:cNvPr>
          <p:cNvSpPr txBox="1"/>
          <p:nvPr/>
        </p:nvSpPr>
        <p:spPr>
          <a:xfrm>
            <a:off x="1717040" y="1591537"/>
            <a:ext cx="4612640" cy="32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manifold of interest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947F3-643F-954D-9304-43B611D908BB}"/>
              </a:ext>
            </a:extLst>
          </p:cNvPr>
          <p:cNvSpPr txBox="1"/>
          <p:nvPr/>
        </p:nvSpPr>
        <p:spPr>
          <a:xfrm>
            <a:off x="1510595" y="3921498"/>
            <a:ext cx="3738460" cy="57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ReLU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함수를 사용할 때는 레이어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채널수를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많이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레이어의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채널수가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적다면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-&gt;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선형함수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741CBF-DA27-3641-8662-10DC76C0712F}"/>
              </a:ext>
            </a:extLst>
          </p:cNvPr>
          <p:cNvSpPr txBox="1"/>
          <p:nvPr/>
        </p:nvSpPr>
        <p:spPr>
          <a:xfrm>
            <a:off x="1506962" y="3334353"/>
            <a:ext cx="2415696" cy="32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ReLU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를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거치면 정보가 손실됨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895D31C-255E-EC49-9992-21887278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14" y="2124183"/>
            <a:ext cx="7173377" cy="10825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3AAF9D-481B-CA46-B41D-B3F497277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914" y="382451"/>
            <a:ext cx="2967856" cy="13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2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BCE1-4F63-4F4D-8AD7-C534C529D6F3}"/>
              </a:ext>
            </a:extLst>
          </p:cNvPr>
          <p:cNvSpPr txBox="1"/>
          <p:nvPr/>
        </p:nvSpPr>
        <p:spPr>
          <a:xfrm>
            <a:off x="1408974" y="944591"/>
            <a:ext cx="438774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[Topic 2] MobileNetV2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리뷰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 </a:t>
            </a:r>
            <a:r>
              <a:rPr kumimoji="1" lang="en-US" altLang="ko-KR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Inverted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583A0-BBF7-144A-A505-EE8F891714A7}"/>
              </a:ext>
            </a:extLst>
          </p:cNvPr>
          <p:cNvSpPr txBox="1"/>
          <p:nvPr/>
        </p:nvSpPr>
        <p:spPr>
          <a:xfrm>
            <a:off x="1415461" y="2048762"/>
            <a:ext cx="4381253" cy="2062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narrow – wide – narrow layer</a:t>
            </a:r>
          </a:p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narrow layer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끼리 연결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-&gt;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narrow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에 필요한 정보 압축된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채로 저장되어 있음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양 끝 레이어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-&gt;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ReLU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사용하지 않음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lnSpc>
                <a:spcPct val="115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=&gt;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연산량을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감소하기 위함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F6CD56-1A85-9940-AEB9-8D1191F0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326" y="1844628"/>
            <a:ext cx="3367559" cy="24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276</Words>
  <Application>Microsoft Macintosh PowerPoint</Application>
  <PresentationFormat>화면 슬라이드 쇼(16:9)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나눔고딕OTF</vt:lpstr>
      <vt:lpstr>Arial</vt:lpstr>
      <vt:lpstr>NanumGothic ExtraBold</vt:lpstr>
      <vt:lpstr>Apple SD Gothic Neo</vt:lpstr>
      <vt:lpstr>NanumSquare 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강민기</cp:lastModifiedBy>
  <cp:revision>6</cp:revision>
  <dcterms:modified xsi:type="dcterms:W3CDTF">2023-03-27T15:04:43Z</dcterms:modified>
</cp:coreProperties>
</file>