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3" r:id="rId4"/>
    <p:sldId id="258" r:id="rId5"/>
    <p:sldId id="259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  <p:sldId id="279" r:id="rId22"/>
    <p:sldId id="278" r:id="rId23"/>
    <p:sldId id="280" r:id="rId24"/>
    <p:sldId id="281" r:id="rId25"/>
    <p:sldId id="284" r:id="rId26"/>
    <p:sldId id="282" r:id="rId27"/>
  </p:sldIdLst>
  <p:sldSz cx="9144000" cy="5143500" type="screen16x9"/>
  <p:notesSz cx="6858000" cy="9144000"/>
  <p:embeddedFontLst>
    <p:embeddedFont>
      <p:font typeface="NanumGothic ExtraBold" panose="020B0600000101010101" charset="-127"/>
      <p:bold r:id="rId29"/>
    </p:embeddedFont>
    <p:embeddedFont>
      <p:font typeface="Cambria Math" panose="02040503050406030204" pitchFamily="18" charset="0"/>
      <p:regular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>
        <p:scale>
          <a:sx n="125" d="100"/>
          <a:sy n="125" d="100"/>
        </p:scale>
        <p:origin x="792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6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46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89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99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91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30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27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44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11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400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19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090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85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943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653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49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66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3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4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96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00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 err="1">
                <a:solidFill>
                  <a:srgbClr val="19264B"/>
                </a:solidFill>
              </a:rPr>
              <a:t>RecSys</a:t>
            </a:r>
            <a:r>
              <a:rPr lang="en-US" altLang="ko-KR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스터디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2022.05.02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5" y="1050973"/>
                <a:ext cx="6807178" cy="3644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Given a definition for a measure of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 Giving more importance to the explainable items that it is learning to rank higher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DEF 1 - EBPR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Given a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matrix,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𝐸𝐵𝑃𝑅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각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data point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 마다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weight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주는 방식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Positive item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은 더 </a:t>
                </a:r>
                <a:r>
                  <a:rPr lang="ko-KR" altLang="en-US" sz="2000" dirty="0" err="1">
                    <a:sym typeface="Wingdings" panose="05000000000000000000" pitchFamily="2" charset="2"/>
                  </a:rPr>
                  <a:t>설명가능하다고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그리고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negative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는 덜 설명 가능하다고 간주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050973"/>
                <a:ext cx="6807178" cy="3644011"/>
              </a:xfrm>
              <a:prstGeom prst="rect">
                <a:avLst/>
              </a:prstGeom>
              <a:blipFill>
                <a:blip r:embed="rId4"/>
                <a:stretch>
                  <a:fillRect l="-895" t="-669" b="-2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59759B-79B6-D92D-6D6C-4CAFF0FEC49E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341E9-877B-1033-4BC2-3DAF5C7561DF}"/>
              </a:ext>
            </a:extLst>
          </p:cNvPr>
          <p:cNvSpPr txBox="1"/>
          <p:nvPr/>
        </p:nvSpPr>
        <p:spPr>
          <a:xfrm>
            <a:off x="3019151" y="401732"/>
            <a:ext cx="2765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i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) EBPR (1)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5" y="1050973"/>
                <a:ext cx="6807178" cy="333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근데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loss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잘 보면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term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 커질수록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loss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자체가 커짐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𝐸𝐵𝑃𝑅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이는 얼핏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counter-intuitive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해 보일 순 있지만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사실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optimization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자체는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magnitude of loss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엔 크게 영향 받지 않음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따라서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Loss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 반비례하게 만드는 것보다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 비례하게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learning objective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 </a:t>
                </a:r>
                <a:r>
                  <a:rPr lang="en-US" altLang="ko-KR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contribution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을 주는 방식으로 진행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050973"/>
                <a:ext cx="6807178" cy="3336234"/>
              </a:xfrm>
              <a:prstGeom prst="rect">
                <a:avLst/>
              </a:prstGeom>
              <a:blipFill>
                <a:blip r:embed="rId4"/>
                <a:stretch>
                  <a:fillRect l="-806" t="-912" b="-2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240E61-0DB4-6A6E-5C2E-B131D8A4927F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947D2-105E-FFF2-2F41-461CD9E43B32}"/>
              </a:ext>
            </a:extLst>
          </p:cNvPr>
          <p:cNvSpPr txBox="1"/>
          <p:nvPr/>
        </p:nvSpPr>
        <p:spPr>
          <a:xfrm>
            <a:off x="3019151" y="401732"/>
            <a:ext cx="2765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i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) EBPR (2)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17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5" y="1055550"/>
            <a:ext cx="6807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이렇게 </a:t>
            </a:r>
            <a:r>
              <a:rPr lang="en-US" altLang="ko-KR" sz="2000" dirty="0" err="1">
                <a:sym typeface="Wingdings" panose="05000000000000000000" pitchFamily="2" charset="2"/>
              </a:rPr>
              <a:t>explainability</a:t>
            </a:r>
            <a:r>
              <a:rPr lang="en-US" altLang="ko-KR" sz="2000" dirty="0">
                <a:sym typeface="Wingdings" panose="05000000000000000000" pitchFamily="2" charset="2"/>
              </a:rPr>
              <a:t> term </a:t>
            </a:r>
            <a:r>
              <a:rPr lang="ko-KR" altLang="en-US" sz="2000" dirty="0">
                <a:sym typeface="Wingdings" panose="05000000000000000000" pitchFamily="2" charset="2"/>
              </a:rPr>
              <a:t>을 추가하면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극단적인 예시이긴 하지만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In the case where the positive item is not explainable at all or the negative item is completely explainable, the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update equation is zeroed out.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따라서</a:t>
            </a:r>
            <a:r>
              <a:rPr lang="en-US" altLang="ko-KR" sz="2000" dirty="0">
                <a:sym typeface="Wingdings" panose="05000000000000000000" pitchFamily="2" charset="2"/>
              </a:rPr>
              <a:t>, non explainable preference </a:t>
            </a:r>
            <a:r>
              <a:rPr lang="ko-KR" altLang="en-US" sz="2000" dirty="0">
                <a:sym typeface="Wingdings" panose="05000000000000000000" pitchFamily="2" charset="2"/>
              </a:rPr>
              <a:t>를 걸러낼 수 있게 됨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9DD32-9673-6AC8-014B-4A2709F4BE16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7E310-E74C-D37A-987C-59F359BA75A9}"/>
              </a:ext>
            </a:extLst>
          </p:cNvPr>
          <p:cNvSpPr txBox="1"/>
          <p:nvPr/>
        </p:nvSpPr>
        <p:spPr>
          <a:xfrm>
            <a:off x="3019151" y="401732"/>
            <a:ext cx="2765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i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) EBPR (3)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01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4" y="1055550"/>
            <a:ext cx="6894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Order relation! – more explainable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순수 </a:t>
            </a:r>
            <a:r>
              <a:rPr lang="en-US" altLang="ko-KR" sz="2000" dirty="0">
                <a:sym typeface="Wingdings" panose="05000000000000000000" pitchFamily="2" charset="2"/>
              </a:rPr>
              <a:t>CF </a:t>
            </a:r>
            <a:r>
              <a:rPr lang="ko-KR" altLang="en-US" sz="2000" dirty="0">
                <a:sym typeface="Wingdings" panose="05000000000000000000" pitchFamily="2" charset="2"/>
              </a:rPr>
              <a:t>에서는 </a:t>
            </a:r>
            <a:r>
              <a:rPr lang="en-US" altLang="ko-KR" sz="2000" dirty="0">
                <a:sym typeface="Wingdings" panose="05000000000000000000" pitchFamily="2" charset="2"/>
              </a:rPr>
              <a:t>metadata </a:t>
            </a:r>
            <a:r>
              <a:rPr lang="ko-KR" altLang="en-US" sz="2000" dirty="0">
                <a:sym typeface="Wingdings" panose="05000000000000000000" pitchFamily="2" charset="2"/>
              </a:rPr>
              <a:t>에 접근할 수 없고</a:t>
            </a:r>
            <a:r>
              <a:rPr lang="en-US" altLang="ko-KR" sz="2000" dirty="0">
                <a:sym typeface="Wingdings" panose="05000000000000000000" pitchFamily="2" charset="2"/>
              </a:rPr>
              <a:t>, neighborhood-based </a:t>
            </a:r>
            <a:r>
              <a:rPr lang="ko-KR" altLang="en-US" sz="2000" dirty="0">
                <a:sym typeface="Wingdings" panose="05000000000000000000" pitchFamily="2" charset="2"/>
              </a:rPr>
              <a:t>를 써야 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User based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   </a:t>
            </a:r>
            <a:r>
              <a:rPr lang="ko-KR" altLang="en-US" sz="2000" dirty="0">
                <a:sym typeface="Wingdings" panose="05000000000000000000" pitchFamily="2" charset="2"/>
              </a:rPr>
              <a:t>이거는 너와 비슷한 다른 사람이 좋아해서 </a:t>
            </a:r>
            <a:r>
              <a:rPr lang="ko-KR" altLang="en-US" sz="2000" dirty="0" err="1">
                <a:sym typeface="Wingdings" panose="05000000000000000000" pitchFamily="2" charset="2"/>
              </a:rPr>
              <a:t>추천했어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Item based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   </a:t>
            </a:r>
            <a:r>
              <a:rPr lang="ko-KR" altLang="en-US" sz="2000" dirty="0">
                <a:sym typeface="Wingdings" panose="05000000000000000000" pitchFamily="2" charset="2"/>
              </a:rPr>
              <a:t>이건 너가 좋아하는 것과 비슷해서 </a:t>
            </a:r>
            <a:r>
              <a:rPr lang="ko-KR" altLang="en-US" sz="2000" dirty="0" err="1">
                <a:sym typeface="Wingdings" panose="05000000000000000000" pitchFamily="2" charset="2"/>
              </a:rPr>
              <a:t>추천했어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이런 방식은 순수하게 </a:t>
            </a:r>
            <a:r>
              <a:rPr lang="en-US" altLang="ko-KR" sz="2000" dirty="0">
                <a:sym typeface="Wingdings" panose="05000000000000000000" pitchFamily="2" charset="2"/>
              </a:rPr>
              <a:t>interaction matrix </a:t>
            </a:r>
            <a:r>
              <a:rPr lang="ko-KR" altLang="en-US" sz="2000" dirty="0">
                <a:sym typeface="Wingdings" panose="05000000000000000000" pitchFamily="2" charset="2"/>
              </a:rPr>
              <a:t>으로 구현 가능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  No metadata!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5A8FB-F438-0C6D-310B-3BFC96E7912F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5C73F-EE31-90FC-01D3-660A60CA094A}"/>
              </a:ext>
            </a:extLst>
          </p:cNvPr>
          <p:cNvSpPr txBox="1"/>
          <p:nvPr/>
        </p:nvSpPr>
        <p:spPr>
          <a:xfrm>
            <a:off x="3019151" y="401732"/>
            <a:ext cx="3183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ii) </a:t>
            </a:r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Explainability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matrix (1)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9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4" y="1055550"/>
            <a:ext cx="68945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이 연구에서는 </a:t>
            </a:r>
            <a:r>
              <a:rPr lang="en-US" altLang="ko-KR" sz="2000" dirty="0">
                <a:sym typeface="Wingdings" panose="05000000000000000000" pitchFamily="2" charset="2"/>
              </a:rPr>
              <a:t>item based </a:t>
            </a:r>
            <a:r>
              <a:rPr lang="ko-KR" altLang="en-US" sz="2000" dirty="0">
                <a:sym typeface="Wingdings" panose="05000000000000000000" pitchFamily="2" charset="2"/>
              </a:rPr>
              <a:t>에 초점을 맞췄는데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좀 더 직관적이고 </a:t>
            </a:r>
            <a:r>
              <a:rPr lang="en-US" altLang="ko-KR" sz="2000" dirty="0">
                <a:sym typeface="Wingdings" panose="05000000000000000000" pitchFamily="2" charset="2"/>
              </a:rPr>
              <a:t>informative </a:t>
            </a:r>
            <a:r>
              <a:rPr lang="ko-KR" altLang="en-US" sz="2000" dirty="0">
                <a:sym typeface="Wingdings" panose="05000000000000000000" pitchFamily="2" charset="2"/>
              </a:rPr>
              <a:t>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왜냐하면 </a:t>
            </a:r>
            <a:r>
              <a:rPr lang="en-US" altLang="ko-KR" sz="2000" dirty="0">
                <a:sym typeface="Wingdings" panose="05000000000000000000" pitchFamily="2" charset="2"/>
              </a:rPr>
              <a:t>User </a:t>
            </a:r>
            <a:r>
              <a:rPr lang="ko-KR" altLang="en-US" sz="2000" dirty="0">
                <a:sym typeface="Wingdings" panose="05000000000000000000" pitchFamily="2" charset="2"/>
              </a:rPr>
              <a:t>는 보통 본인이 주로 접근했던 </a:t>
            </a:r>
            <a:r>
              <a:rPr lang="en-US" altLang="ko-KR" sz="2000" dirty="0">
                <a:sym typeface="Wingdings" panose="05000000000000000000" pitchFamily="2" charset="2"/>
              </a:rPr>
              <a:t>item </a:t>
            </a:r>
            <a:r>
              <a:rPr lang="ko-KR" altLang="en-US" sz="2000" dirty="0">
                <a:sym typeface="Wingdings" panose="05000000000000000000" pitchFamily="2" charset="2"/>
              </a:rPr>
              <a:t>에 대한 정보가 있기 때문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하지만 본인과 비슷한 다른 사람에 대한 정보를 알지는 못함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애초에 알 수도 없고 알 필요도 없음</a:t>
            </a:r>
            <a:r>
              <a:rPr lang="en-US" altLang="ko-KR" sz="2000" dirty="0">
                <a:sym typeface="Wingdings" panose="05000000000000000000" pitchFamily="2" charset="2"/>
              </a:rPr>
              <a:t> – user based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정보 전달에 용이하고 직관적임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04973-EAC7-772A-ED21-4DA9E9B0E437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C1F64-D514-C884-2316-3A27B9D299DE}"/>
              </a:ext>
            </a:extLst>
          </p:cNvPr>
          <p:cNvSpPr txBox="1"/>
          <p:nvPr/>
        </p:nvSpPr>
        <p:spPr>
          <a:xfrm>
            <a:off x="3019151" y="401732"/>
            <a:ext cx="3183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ii) </a:t>
            </a:r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Explainability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matrix (2)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75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359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DEF 2 – item based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for implicit feedback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sup>
                    </m:sSubSup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item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i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의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𝜂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– nearest neighbor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의 집합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 given similarity measure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는 베르누이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RV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로 모델링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아이템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j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해당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user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사용한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item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집합에 있다면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1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 0, otherwise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이는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다음과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같이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reformulated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3591368"/>
              </a:xfrm>
              <a:prstGeom prst="rect">
                <a:avLst/>
              </a:prstGeom>
              <a:blipFill>
                <a:blip r:embed="rId4"/>
                <a:stretch>
                  <a:fillRect l="-884" t="-679" b="-2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6F3FF5-B58D-3EB0-F5BB-F21D1EDCEC5D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3C98C-DE4F-CEA1-FCA9-37F22630AEB1}"/>
              </a:ext>
            </a:extLst>
          </p:cNvPr>
          <p:cNvSpPr txBox="1"/>
          <p:nvPr/>
        </p:nvSpPr>
        <p:spPr>
          <a:xfrm>
            <a:off x="3019151" y="401732"/>
            <a:ext cx="3183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ii) </a:t>
            </a:r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Explainability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matrix (3)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74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3111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이는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다음과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같이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reformulated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∩ 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den>
                    </m:f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User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사용한 아이템 집합에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neighboring items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들이 더 많이 들어갈수록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더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explainable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하다고 간주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 intuitive!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Similarity measure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로는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cosine sim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사용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3111301"/>
              </a:xfrm>
              <a:prstGeom prst="rect">
                <a:avLst/>
              </a:prstGeom>
              <a:blipFill>
                <a:blip r:embed="rId4"/>
                <a:stretch>
                  <a:fillRect l="-796" t="-978" b="-2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91C8F0-A187-A16B-308F-054BF787FB81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415B9-D1F8-8902-3D84-3416B76D16BD}"/>
              </a:ext>
            </a:extLst>
          </p:cNvPr>
          <p:cNvSpPr txBox="1"/>
          <p:nvPr/>
        </p:nvSpPr>
        <p:spPr>
          <a:xfrm>
            <a:off x="3019151" y="401732"/>
            <a:ext cx="3183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ii) </a:t>
            </a:r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Explainability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matrix (4)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62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4" y="1055550"/>
            <a:ext cx="6894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Post-hoc </a:t>
            </a:r>
            <a:r>
              <a:rPr lang="en-US" altLang="ko-KR" sz="2000" dirty="0" err="1">
                <a:sym typeface="Wingdings" panose="05000000000000000000" pitchFamily="2" charset="2"/>
              </a:rPr>
              <a:t>explainability</a:t>
            </a:r>
            <a:r>
              <a:rPr lang="en-US" altLang="ko-KR" sz="2000" dirty="0">
                <a:sym typeface="Wingdings" panose="05000000000000000000" pitchFamily="2" charset="2"/>
              </a:rPr>
              <a:t> approach </a:t>
            </a:r>
            <a:r>
              <a:rPr lang="ko-KR" altLang="en-US" sz="2000" dirty="0">
                <a:sym typeface="Wingdings" panose="05000000000000000000" pitchFamily="2" charset="2"/>
              </a:rPr>
              <a:t>보다 좋다는 정당화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prediction </a:t>
            </a:r>
            <a:r>
              <a:rPr lang="ko-KR" altLang="en-US" sz="2000" dirty="0">
                <a:sym typeface="Wingdings" panose="05000000000000000000" pitchFamily="2" charset="2"/>
              </a:rPr>
              <a:t>이후에 </a:t>
            </a:r>
            <a:r>
              <a:rPr lang="en-US" altLang="ko-KR" sz="2000" dirty="0" err="1">
                <a:sym typeface="Wingdings" panose="05000000000000000000" pitchFamily="2" charset="2"/>
              </a:rPr>
              <a:t>explaination</a:t>
            </a:r>
            <a:r>
              <a:rPr lang="ko-KR" altLang="en-US" sz="2000" dirty="0">
                <a:sym typeface="Wingdings" panose="05000000000000000000" pitchFamily="2" charset="2"/>
              </a:rPr>
              <a:t> 을 시도하는 모델을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1. better transparency. No post-hoc model!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2. avoid high cost of post-hoc model training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Transparency </a:t>
            </a:r>
            <a:r>
              <a:rPr lang="ko-KR" altLang="en-US" sz="2000" dirty="0">
                <a:sym typeface="Wingdings" panose="05000000000000000000" pitchFamily="2" charset="2"/>
              </a:rPr>
              <a:t>가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중요하다고 하는데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이것이 </a:t>
            </a:r>
            <a:r>
              <a:rPr lang="en-US" altLang="ko-KR" sz="2000" dirty="0">
                <a:sym typeface="Wingdings" panose="05000000000000000000" pitchFamily="2" charset="2"/>
              </a:rPr>
              <a:t>neighborhood-based </a:t>
            </a:r>
            <a:r>
              <a:rPr lang="en-US" altLang="ko-KR" sz="2000" dirty="0" err="1">
                <a:sym typeface="Wingdings" panose="05000000000000000000" pitchFamily="2" charset="2"/>
              </a:rPr>
              <a:t>explinability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를 고른 이유라고 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애초에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목표 자체가 </a:t>
            </a:r>
            <a:r>
              <a:rPr lang="en-US" altLang="ko-KR" sz="2000" dirty="0">
                <a:sym typeface="Wingdings" panose="05000000000000000000" pitchFamily="2" charset="2"/>
              </a:rPr>
              <a:t>input data </a:t>
            </a:r>
            <a:r>
              <a:rPr lang="ko-KR" altLang="en-US" sz="2000" dirty="0">
                <a:sym typeface="Wingdings" panose="05000000000000000000" pitchFamily="2" charset="2"/>
              </a:rPr>
              <a:t>만 가지고 </a:t>
            </a:r>
            <a:r>
              <a:rPr lang="en-US" altLang="ko-KR" sz="2000" dirty="0">
                <a:sym typeface="Wingdings" panose="05000000000000000000" pitchFamily="2" charset="2"/>
              </a:rPr>
              <a:t>explain </a:t>
            </a:r>
            <a:r>
              <a:rPr lang="ko-KR" altLang="en-US" sz="2000" dirty="0">
                <a:sym typeface="Wingdings" panose="05000000000000000000" pitchFamily="2" charset="2"/>
              </a:rPr>
              <a:t>하는 거였으니</a:t>
            </a:r>
            <a:r>
              <a:rPr lang="en-US" altLang="ko-KR" sz="2000" dirty="0">
                <a:sym typeface="Wingdings" panose="05000000000000000000" pitchFamily="2" charset="2"/>
              </a:rPr>
              <a:t>..  (no auxiliary data. Only interaction!)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4B6E-B6BE-02DE-11C3-D88C7F95DD70}"/>
              </a:ext>
            </a:extLst>
          </p:cNvPr>
          <p:cNvSpPr txBox="1"/>
          <p:nvPr/>
        </p:nvSpPr>
        <p:spPr>
          <a:xfrm>
            <a:off x="1462315" y="324788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1) EBPR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13F9-A003-5207-CA3F-0315A58AB121}"/>
              </a:ext>
            </a:extLst>
          </p:cNvPr>
          <p:cNvSpPr txBox="1"/>
          <p:nvPr/>
        </p:nvSpPr>
        <p:spPr>
          <a:xfrm>
            <a:off x="3019151" y="401732"/>
            <a:ext cx="5512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ii) Justification for the choice of </a:t>
            </a:r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Explainability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63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4" y="1055550"/>
            <a:ext cx="6894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The estimator optimized in BPR </a:t>
            </a:r>
            <a:r>
              <a:rPr lang="ko-KR" altLang="en-US" sz="2000" dirty="0">
                <a:sym typeface="Wingdings" panose="05000000000000000000" pitchFamily="2" charset="2"/>
              </a:rPr>
              <a:t>은 편향되어 있음 </a:t>
            </a:r>
            <a:r>
              <a:rPr lang="en-US" altLang="ko-KR" sz="2000" dirty="0">
                <a:sym typeface="Wingdings" panose="05000000000000000000" pitchFamily="2" charset="2"/>
              </a:rPr>
              <a:t>(against the ideal pairwise loss)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Negative sampling </a:t>
            </a:r>
            <a:r>
              <a:rPr lang="ko-KR" altLang="en-US" sz="2000" dirty="0"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sym typeface="Wingdings" panose="05000000000000000000" pitchFamily="2" charset="2"/>
              </a:rPr>
              <a:t>relevance </a:t>
            </a:r>
            <a:r>
              <a:rPr lang="ko-KR" altLang="en-US" sz="2000" dirty="0">
                <a:sym typeface="Wingdings" panose="05000000000000000000" pitchFamily="2" charset="2"/>
              </a:rPr>
              <a:t>대신 </a:t>
            </a:r>
            <a:r>
              <a:rPr lang="en-US" altLang="ko-KR" sz="2000" dirty="0">
                <a:sym typeface="Wingdings" panose="05000000000000000000" pitchFamily="2" charset="2"/>
              </a:rPr>
              <a:t>interaction random variable </a:t>
            </a:r>
            <a:r>
              <a:rPr lang="ko-KR" altLang="en-US" sz="2000" dirty="0">
                <a:sym typeface="Wingdings" panose="05000000000000000000" pitchFamily="2" charset="2"/>
              </a:rPr>
              <a:t>으로 했기 때문에 이런 편향이 생김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8E72-BA4C-D8C5-3EBE-F636E27ED888}"/>
              </a:ext>
            </a:extLst>
          </p:cNvPr>
          <p:cNvSpPr txBox="1"/>
          <p:nvPr/>
        </p:nvSpPr>
        <p:spPr>
          <a:xfrm>
            <a:off x="1462315" y="32478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2) Exposure bias in BPR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9B541-D571-D40D-A2EC-59CBD2D49563}"/>
              </a:ext>
            </a:extLst>
          </p:cNvPr>
          <p:cNvSpPr txBox="1"/>
          <p:nvPr/>
        </p:nvSpPr>
        <p:spPr>
          <a:xfrm>
            <a:off x="3838286" y="344776"/>
            <a:ext cx="3362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i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) Exposure bias in BPR (1)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53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그래서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interaction</a:t>
                </a:r>
                <a:r>
                  <a:rPr lang="en-US" altLang="ko-KR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다음과 같이 정의하고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가지 베르누이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RV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고려함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– to model exposure and relevance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𝐵𝑒𝑟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𝐵𝑒𝑟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일단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observed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되고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사용자와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relevance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가질 때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클릭하게 되기 때문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3170099"/>
              </a:xfrm>
              <a:prstGeom prst="rect">
                <a:avLst/>
              </a:prstGeom>
              <a:blipFill>
                <a:blip r:embed="rId4"/>
                <a:stretch>
                  <a:fillRect l="-884" t="-962" b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79E503-4328-3C37-6391-7F22C0FC6985}"/>
              </a:ext>
            </a:extLst>
          </p:cNvPr>
          <p:cNvSpPr txBox="1"/>
          <p:nvPr/>
        </p:nvSpPr>
        <p:spPr>
          <a:xfrm>
            <a:off x="1462315" y="32478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2) Exposure bias in BPR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B7853-353A-3642-8ACF-8A74582A35FA}"/>
              </a:ext>
            </a:extLst>
          </p:cNvPr>
          <p:cNvSpPr txBox="1"/>
          <p:nvPr/>
        </p:nvSpPr>
        <p:spPr>
          <a:xfrm>
            <a:off x="3838286" y="344776"/>
            <a:ext cx="3362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i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) Exposure bias in BPR (2)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아직 스터디 시작을 못했습니다</a:t>
            </a:r>
            <a:endParaRPr lang="en-US" altLang="ko-KR" sz="20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동영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소프트웨어 </a:t>
            </a:r>
            <a:r>
              <a:rPr lang="en-US" altLang="ko-KR" dirty="0"/>
              <a:t>21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최지원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산업보안 </a:t>
            </a:r>
            <a:r>
              <a:rPr lang="en-US" altLang="ko-KR" dirty="0"/>
              <a:t>21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366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하지만 이렇게 하면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user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relevance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는 가지지만 단지 보이지 않은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item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을 처리할 수 없음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IPS (Inverse Propensity Scoring)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!!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DEF 3 – unbiased estimator for the ideal BPR loss + IPS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𝐵𝑃𝑅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𝑢𝑛𝑏𝑖𝑎𝑠𝑒𝑑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Interaction random variable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을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exposure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로 나눈 꼴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 explicit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relevance ! – estimator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이기 때문에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쓰지 않음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Relevance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weight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준 꼴임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3664336"/>
              </a:xfrm>
              <a:prstGeom prst="rect">
                <a:avLst/>
              </a:prstGeom>
              <a:blipFill>
                <a:blip r:embed="rId4"/>
                <a:stretch>
                  <a:fillRect l="-796" t="-832" r="-796" b="-2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6D929AE-E75D-727E-D7C1-F99E1D689D06}"/>
              </a:ext>
            </a:extLst>
          </p:cNvPr>
          <p:cNvSpPr txBox="1"/>
          <p:nvPr/>
        </p:nvSpPr>
        <p:spPr>
          <a:xfrm>
            <a:off x="1462315" y="32478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2) Exposure bias in BPR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E6AB9-8C77-AFCF-CC39-F3D576C53894}"/>
              </a:ext>
            </a:extLst>
          </p:cNvPr>
          <p:cNvSpPr txBox="1"/>
          <p:nvPr/>
        </p:nvSpPr>
        <p:spPr>
          <a:xfrm>
            <a:off x="4044026" y="276196"/>
            <a:ext cx="3362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ii) Unbiased estimator for the ideal BPR loss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33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7479532" cy="354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나아가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matrix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도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ideal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하게 표현할 수 있을 것임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𝑖𝑑𝑒𝑎𝑙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이렇게 하면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곧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ideal EBPR loss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구할 수 있음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그니까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이전에 정의했던 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𝐸𝐵𝑃𝑅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여기에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ideal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값을 대입하고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unbias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하게 만들면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..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𝐸𝐵𝑃𝑅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𝑖𝑑𝑒𝑎𝑙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ideal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ideal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7479532" cy="3547574"/>
              </a:xfrm>
              <a:prstGeom prst="rect">
                <a:avLst/>
              </a:prstGeom>
              <a:blipFill>
                <a:blip r:embed="rId4"/>
                <a:stretch>
                  <a:fillRect l="-815" t="-859" b="-8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B75FC7-B5E8-3B0E-5A47-328474C7D596}"/>
              </a:ext>
            </a:extLst>
          </p:cNvPr>
          <p:cNvSpPr txBox="1"/>
          <p:nvPr/>
        </p:nvSpPr>
        <p:spPr>
          <a:xfrm>
            <a:off x="1462315" y="32478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2) Exposure bias in BPR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7DDD4-CA2F-4E55-213F-F4F24240D626}"/>
              </a:ext>
            </a:extLst>
          </p:cNvPr>
          <p:cNvSpPr txBox="1"/>
          <p:nvPr/>
        </p:nvSpPr>
        <p:spPr>
          <a:xfrm>
            <a:off x="4013546" y="401732"/>
            <a:ext cx="3362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iii) Ideal EBPR loss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02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382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𝐸𝐵𝑃𝑅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𝑖𝑑𝑒𝑎𝑙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ideal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ideal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estimator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는 다음과 같고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pUEBPR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이라고 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𝑝𝑈𝐸𝐵𝑃𝑅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  <m:sup/>
                            </m:sSubSup>
                          </m:e>
                        </m:d>
                      </m:e>
                    </m:nary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BPR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의 초기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bias (exposure bias)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는 삭제했지만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explainability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추가하면서 다시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bias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추가됨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그래서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partially unbiased explainable BPR,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pUEBPR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3822778"/>
              </a:xfrm>
              <a:prstGeom prst="rect">
                <a:avLst/>
              </a:prstGeom>
              <a:blipFill>
                <a:blip r:embed="rId4"/>
                <a:stretch>
                  <a:fillRect l="-884" t="-11164" b="-2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8B252E-EB3B-2A9A-1EFB-A8F8D968FFC5}"/>
                  </a:ext>
                </a:extLst>
              </p:cNvPr>
              <p:cNvSpPr txBox="1"/>
              <p:nvPr/>
            </p:nvSpPr>
            <p:spPr>
              <a:xfrm>
                <a:off x="6810934" y="3287806"/>
                <a:ext cx="2460814" cy="30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𝑖𝑑𝑒𝑎𝑙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𝑢𝑗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 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𝜂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200" b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8B252E-EB3B-2A9A-1EFB-A8F8D968F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34" y="3287806"/>
                <a:ext cx="2460814" cy="308802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2E60A-A991-E830-AE40-3006F5053C0A}"/>
                  </a:ext>
                </a:extLst>
              </p:cNvPr>
              <p:cNvSpPr txBox="1"/>
              <p:nvPr/>
            </p:nvSpPr>
            <p:spPr>
              <a:xfrm>
                <a:off x="6870721" y="3565402"/>
                <a:ext cx="2178845" cy="305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𝑢𝑗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 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𝜂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200" b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2E60A-A991-E830-AE40-3006F5053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21" y="3565402"/>
                <a:ext cx="2178845" cy="305148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DB96BBD-3431-1145-A011-06AB75CF8854}"/>
              </a:ext>
            </a:extLst>
          </p:cNvPr>
          <p:cNvSpPr txBox="1"/>
          <p:nvPr/>
        </p:nvSpPr>
        <p:spPr>
          <a:xfrm>
            <a:off x="1462315" y="32478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3. Paper review</a:t>
            </a:r>
          </a:p>
          <a:p>
            <a:r>
              <a:rPr lang="en-US" altLang="ko-KR" sz="1500" b="1" dirty="0">
                <a:latin typeface="NanumGothic ExtraBold" panose="020B0600000101010101" charset="-127"/>
                <a:ea typeface="NanumGothic ExtraBold" panose="020B0600000101010101" charset="-127"/>
              </a:rPr>
              <a:t>  2) Exposure bias in BPR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C4AE2-5EBA-9E5C-1E0E-E9FEA6C5E98C}"/>
              </a:ext>
            </a:extLst>
          </p:cNvPr>
          <p:cNvSpPr txBox="1"/>
          <p:nvPr/>
        </p:nvSpPr>
        <p:spPr>
          <a:xfrm>
            <a:off x="4013546" y="401732"/>
            <a:ext cx="3362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iv) </a:t>
            </a:r>
            <a:r>
              <a:rPr lang="en-US" altLang="ko-KR" sz="2000" b="1" dirty="0" err="1">
                <a:latin typeface="NanumGothic ExtraBold" panose="020B0600000101010101" charset="-127"/>
                <a:ea typeface="NanumGothic ExtraBold" panose="020B0600000101010101" charset="-127"/>
              </a:rPr>
              <a:t>pUEBPR</a:t>
            </a:r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loss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3661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마지막으로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같은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IPS based methodology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통해서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Unbiased estimator for the ideal EBPR loss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를 만듦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𝑝𝑈𝐸𝐵𝑃𝑅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sub>
                              <m:sup/>
                            </m:sSubSup>
                          </m:e>
                        </m:d>
                      </m:e>
                    </m:nary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/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𝑈𝐸𝐵𝑃𝑅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  <m:sup/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𝜂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  <m:sup/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𝜂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p>
                        </m:sSub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3661772"/>
              </a:xfrm>
              <a:prstGeom prst="rect">
                <a:avLst/>
              </a:prstGeom>
              <a:blipFill>
                <a:blip r:embed="rId4"/>
                <a:stretch>
                  <a:fillRect l="-796" t="-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93C53E-3260-9FF6-BAA8-1A0EAD764D7B}"/>
              </a:ext>
            </a:extLst>
          </p:cNvPr>
          <p:cNvSpPr txBox="1"/>
          <p:nvPr/>
        </p:nvSpPr>
        <p:spPr>
          <a:xfrm>
            <a:off x="1485175" y="401732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4. UEBPR loss</a:t>
            </a:r>
          </a:p>
        </p:txBody>
      </p:sp>
    </p:spTree>
    <p:extLst>
      <p:ext uri="{BB962C8B-B14F-4D97-AF65-F5344CB8AC3E}">
        <p14:creationId xmlns:p14="http://schemas.microsoft.com/office/powerpoint/2010/main" val="33520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3" y="306875"/>
            <a:ext cx="523387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+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Prop 2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/>
              <p:nvPr/>
            </p:nvSpPr>
            <p:spPr>
              <a:xfrm>
                <a:off x="1408974" y="1055550"/>
                <a:ext cx="6894585" cy="292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b="0" dirty="0">
                    <a:sym typeface="Wingdings" panose="05000000000000000000" pitchFamily="2" charset="2"/>
                  </a:rPr>
                  <a:t>Proposition 2. The UEBPR estimator is unbiased for the ideal EBPR loss, meaning that</a:t>
                </a:r>
              </a:p>
              <a:p>
                <a:endParaRPr lang="en-US" altLang="ko-KR" sz="2000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𝑈𝐸𝐵𝑃𝑅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𝐸𝐵𝑃𝑅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𝑖𝑑𝑒𝑎𝑙</m:t>
                          </m:r>
                        </m:sup>
                      </m:sSubSup>
                    </m:oMath>
                  </m:oMathPara>
                </a14:m>
                <a:endParaRPr lang="en-US" altLang="ko-KR" sz="2000" b="0" dirty="0">
                  <a:sym typeface="Wingdings" panose="05000000000000000000" pitchFamily="2" charset="2"/>
                </a:endParaRPr>
              </a:p>
              <a:p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증명은 다음 장에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Conditional independence between exposure and relevance given the neighborhood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sup>
                    </m:sSubSup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가정이 필요함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BC1DB-0BFA-B499-9A0B-1F0C7F5B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1055550"/>
                <a:ext cx="6894585" cy="2921121"/>
              </a:xfrm>
              <a:prstGeom prst="rect">
                <a:avLst/>
              </a:prstGeom>
              <a:blipFill>
                <a:blip r:embed="rId4"/>
                <a:stretch>
                  <a:fillRect l="-796" t="-835" r="-442" b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2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23387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+ proof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6125A-D802-12DD-5F15-7562D127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50" y="0"/>
            <a:ext cx="5846379" cy="5143500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A3A84A-7B25-BC83-6653-D4BB81AD4E58}"/>
              </a:ext>
            </a:extLst>
          </p:cNvPr>
          <p:cNvSpPr/>
          <p:nvPr/>
        </p:nvSpPr>
        <p:spPr>
          <a:xfrm>
            <a:off x="6065520" y="2301240"/>
            <a:ext cx="2484584" cy="632460"/>
          </a:xfrm>
          <a:custGeom>
            <a:avLst/>
            <a:gdLst>
              <a:gd name="connsiteX0" fmla="*/ 510540 w 2484584"/>
              <a:gd name="connsiteY0" fmla="*/ 594360 h 632460"/>
              <a:gd name="connsiteX1" fmla="*/ 137160 w 2484584"/>
              <a:gd name="connsiteY1" fmla="*/ 571500 h 632460"/>
              <a:gd name="connsiteX2" fmla="*/ 83820 w 2484584"/>
              <a:gd name="connsiteY2" fmla="*/ 556260 h 632460"/>
              <a:gd name="connsiteX3" fmla="*/ 0 w 2484584"/>
              <a:gd name="connsiteY3" fmla="*/ 434340 h 632460"/>
              <a:gd name="connsiteX4" fmla="*/ 15240 w 2484584"/>
              <a:gd name="connsiteY4" fmla="*/ 274320 h 632460"/>
              <a:gd name="connsiteX5" fmla="*/ 83820 w 2484584"/>
              <a:gd name="connsiteY5" fmla="*/ 175260 h 632460"/>
              <a:gd name="connsiteX6" fmla="*/ 160020 w 2484584"/>
              <a:gd name="connsiteY6" fmla="*/ 114300 h 632460"/>
              <a:gd name="connsiteX7" fmla="*/ 251460 w 2484584"/>
              <a:gd name="connsiteY7" fmla="*/ 68580 h 632460"/>
              <a:gd name="connsiteX8" fmla="*/ 899160 w 2484584"/>
              <a:gd name="connsiteY8" fmla="*/ 38100 h 632460"/>
              <a:gd name="connsiteX9" fmla="*/ 1112520 w 2484584"/>
              <a:gd name="connsiteY9" fmla="*/ 7620 h 632460"/>
              <a:gd name="connsiteX10" fmla="*/ 1272540 w 2484584"/>
              <a:gd name="connsiteY10" fmla="*/ 0 h 632460"/>
              <a:gd name="connsiteX11" fmla="*/ 2110740 w 2484584"/>
              <a:gd name="connsiteY11" fmla="*/ 7620 h 632460"/>
              <a:gd name="connsiteX12" fmla="*/ 2362200 w 2484584"/>
              <a:gd name="connsiteY12" fmla="*/ 68580 h 632460"/>
              <a:gd name="connsiteX13" fmla="*/ 2430780 w 2484584"/>
              <a:gd name="connsiteY13" fmla="*/ 129540 h 632460"/>
              <a:gd name="connsiteX14" fmla="*/ 2484120 w 2484584"/>
              <a:gd name="connsiteY14" fmla="*/ 312420 h 632460"/>
              <a:gd name="connsiteX15" fmla="*/ 2476500 w 2484584"/>
              <a:gd name="connsiteY15" fmla="*/ 396240 h 632460"/>
              <a:gd name="connsiteX16" fmla="*/ 2301240 w 2484584"/>
              <a:gd name="connsiteY16" fmla="*/ 586740 h 632460"/>
              <a:gd name="connsiteX17" fmla="*/ 2141220 w 2484584"/>
              <a:gd name="connsiteY17" fmla="*/ 632460 h 632460"/>
              <a:gd name="connsiteX18" fmla="*/ 1607820 w 2484584"/>
              <a:gd name="connsiteY18" fmla="*/ 624840 h 632460"/>
              <a:gd name="connsiteX19" fmla="*/ 1447800 w 2484584"/>
              <a:gd name="connsiteY19" fmla="*/ 617220 h 632460"/>
              <a:gd name="connsiteX20" fmla="*/ 1257300 w 2484584"/>
              <a:gd name="connsiteY20" fmla="*/ 586740 h 632460"/>
              <a:gd name="connsiteX21" fmla="*/ 1021080 w 2484584"/>
              <a:gd name="connsiteY21" fmla="*/ 571500 h 632460"/>
              <a:gd name="connsiteX22" fmla="*/ 441960 w 2484584"/>
              <a:gd name="connsiteY22" fmla="*/ 579120 h 632460"/>
              <a:gd name="connsiteX23" fmla="*/ 274320 w 2484584"/>
              <a:gd name="connsiteY23" fmla="*/ 58674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84584" h="632460">
                <a:moveTo>
                  <a:pt x="510540" y="594360"/>
                </a:moveTo>
                <a:cubicBezTo>
                  <a:pt x="386080" y="586740"/>
                  <a:pt x="261359" y="582589"/>
                  <a:pt x="137160" y="571500"/>
                </a:cubicBezTo>
                <a:cubicBezTo>
                  <a:pt x="118742" y="569856"/>
                  <a:pt x="97794" y="568371"/>
                  <a:pt x="83820" y="556260"/>
                </a:cubicBezTo>
                <a:cubicBezTo>
                  <a:pt x="58419" y="534246"/>
                  <a:pt x="21656" y="470433"/>
                  <a:pt x="0" y="434340"/>
                </a:cubicBezTo>
                <a:cubicBezTo>
                  <a:pt x="5080" y="381000"/>
                  <a:pt x="5483" y="327006"/>
                  <a:pt x="15240" y="274320"/>
                </a:cubicBezTo>
                <a:cubicBezTo>
                  <a:pt x="21054" y="242926"/>
                  <a:pt x="64833" y="193061"/>
                  <a:pt x="83820" y="175260"/>
                </a:cubicBezTo>
                <a:cubicBezTo>
                  <a:pt x="107550" y="153013"/>
                  <a:pt x="132577" y="131763"/>
                  <a:pt x="160020" y="114300"/>
                </a:cubicBezTo>
                <a:cubicBezTo>
                  <a:pt x="188770" y="96005"/>
                  <a:pt x="219552" y="80545"/>
                  <a:pt x="251460" y="68580"/>
                </a:cubicBezTo>
                <a:cubicBezTo>
                  <a:pt x="428925" y="2031"/>
                  <a:pt x="865566" y="38560"/>
                  <a:pt x="899160" y="38100"/>
                </a:cubicBezTo>
                <a:cubicBezTo>
                  <a:pt x="970280" y="27940"/>
                  <a:pt x="1041049" y="14913"/>
                  <a:pt x="1112520" y="7620"/>
                </a:cubicBezTo>
                <a:cubicBezTo>
                  <a:pt x="1165645" y="2199"/>
                  <a:pt x="1219140" y="0"/>
                  <a:pt x="1272540" y="0"/>
                </a:cubicBezTo>
                <a:lnTo>
                  <a:pt x="2110740" y="7620"/>
                </a:lnTo>
                <a:cubicBezTo>
                  <a:pt x="2191892" y="20434"/>
                  <a:pt x="2287509" y="26363"/>
                  <a:pt x="2362200" y="68580"/>
                </a:cubicBezTo>
                <a:cubicBezTo>
                  <a:pt x="2388827" y="83630"/>
                  <a:pt x="2407920" y="109220"/>
                  <a:pt x="2430780" y="129540"/>
                </a:cubicBezTo>
                <a:cubicBezTo>
                  <a:pt x="2448572" y="179356"/>
                  <a:pt x="2481383" y="254936"/>
                  <a:pt x="2484120" y="312420"/>
                </a:cubicBezTo>
                <a:cubicBezTo>
                  <a:pt x="2485454" y="340443"/>
                  <a:pt x="2484207" y="369264"/>
                  <a:pt x="2476500" y="396240"/>
                </a:cubicBezTo>
                <a:cubicBezTo>
                  <a:pt x="2455041" y="471348"/>
                  <a:pt x="2369564" y="568106"/>
                  <a:pt x="2301240" y="586740"/>
                </a:cubicBezTo>
                <a:cubicBezTo>
                  <a:pt x="2191836" y="616577"/>
                  <a:pt x="2245159" y="601278"/>
                  <a:pt x="2141220" y="632460"/>
                </a:cubicBezTo>
                <a:lnTo>
                  <a:pt x="1607820" y="624840"/>
                </a:lnTo>
                <a:cubicBezTo>
                  <a:pt x="1554432" y="623667"/>
                  <a:pt x="1500888" y="622990"/>
                  <a:pt x="1447800" y="617220"/>
                </a:cubicBezTo>
                <a:cubicBezTo>
                  <a:pt x="1383869" y="610271"/>
                  <a:pt x="1321418" y="591672"/>
                  <a:pt x="1257300" y="586740"/>
                </a:cubicBezTo>
                <a:cubicBezTo>
                  <a:pt x="1112584" y="575608"/>
                  <a:pt x="1191307" y="580957"/>
                  <a:pt x="1021080" y="571500"/>
                </a:cubicBezTo>
                <a:lnTo>
                  <a:pt x="441960" y="579120"/>
                </a:lnTo>
                <a:cubicBezTo>
                  <a:pt x="386034" y="580261"/>
                  <a:pt x="274320" y="586740"/>
                  <a:pt x="274320" y="5867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FFD8B9B-4234-9D4C-FE6F-B461336E65E8}"/>
              </a:ext>
            </a:extLst>
          </p:cNvPr>
          <p:cNvSpPr/>
          <p:nvPr/>
        </p:nvSpPr>
        <p:spPr>
          <a:xfrm>
            <a:off x="5896532" y="3802380"/>
            <a:ext cx="1206219" cy="609878"/>
          </a:xfrm>
          <a:custGeom>
            <a:avLst/>
            <a:gdLst>
              <a:gd name="connsiteX0" fmla="*/ 1052908 w 1206219"/>
              <a:gd name="connsiteY0" fmla="*/ 541020 h 609878"/>
              <a:gd name="connsiteX1" fmla="*/ 283288 w 1206219"/>
              <a:gd name="connsiteY1" fmla="*/ 594360 h 609878"/>
              <a:gd name="connsiteX2" fmla="*/ 207088 w 1206219"/>
              <a:gd name="connsiteY2" fmla="*/ 586740 h 609878"/>
              <a:gd name="connsiteX3" fmla="*/ 146128 w 1206219"/>
              <a:gd name="connsiteY3" fmla="*/ 563880 h 609878"/>
              <a:gd name="connsiteX4" fmla="*/ 39448 w 1206219"/>
              <a:gd name="connsiteY4" fmla="*/ 457200 h 609878"/>
              <a:gd name="connsiteX5" fmla="*/ 16588 w 1206219"/>
              <a:gd name="connsiteY5" fmla="*/ 411480 h 609878"/>
              <a:gd name="connsiteX6" fmla="*/ 24208 w 1206219"/>
              <a:gd name="connsiteY6" fmla="*/ 220980 h 609878"/>
              <a:gd name="connsiteX7" fmla="*/ 69928 w 1206219"/>
              <a:gd name="connsiteY7" fmla="*/ 175260 h 609878"/>
              <a:gd name="connsiteX8" fmla="*/ 260428 w 1206219"/>
              <a:gd name="connsiteY8" fmla="*/ 83820 h 609878"/>
              <a:gd name="connsiteX9" fmla="*/ 359488 w 1206219"/>
              <a:gd name="connsiteY9" fmla="*/ 60960 h 609878"/>
              <a:gd name="connsiteX10" fmla="*/ 443308 w 1206219"/>
              <a:gd name="connsiteY10" fmla="*/ 38100 h 609878"/>
              <a:gd name="connsiteX11" fmla="*/ 656668 w 1206219"/>
              <a:gd name="connsiteY11" fmla="*/ 0 h 609878"/>
              <a:gd name="connsiteX12" fmla="*/ 953848 w 1206219"/>
              <a:gd name="connsiteY12" fmla="*/ 15240 h 609878"/>
              <a:gd name="connsiteX13" fmla="*/ 999568 w 1206219"/>
              <a:gd name="connsiteY13" fmla="*/ 30480 h 609878"/>
              <a:gd name="connsiteX14" fmla="*/ 1106248 w 1206219"/>
              <a:gd name="connsiteY14" fmla="*/ 121920 h 609878"/>
              <a:gd name="connsiteX15" fmla="*/ 1159588 w 1206219"/>
              <a:gd name="connsiteY15" fmla="*/ 190500 h 609878"/>
              <a:gd name="connsiteX16" fmla="*/ 1190068 w 1206219"/>
              <a:gd name="connsiteY16" fmla="*/ 274320 h 609878"/>
              <a:gd name="connsiteX17" fmla="*/ 1197688 w 1206219"/>
              <a:gd name="connsiteY17" fmla="*/ 434340 h 609878"/>
              <a:gd name="connsiteX18" fmla="*/ 1129108 w 1206219"/>
              <a:gd name="connsiteY18" fmla="*/ 533400 h 609878"/>
              <a:gd name="connsiteX19" fmla="*/ 1091008 w 1206219"/>
              <a:gd name="connsiteY19" fmla="*/ 579120 h 609878"/>
              <a:gd name="connsiteX20" fmla="*/ 1068148 w 1206219"/>
              <a:gd name="connsiteY20" fmla="*/ 601980 h 60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6219" h="609878">
                <a:moveTo>
                  <a:pt x="1052908" y="541020"/>
                </a:moveTo>
                <a:cubicBezTo>
                  <a:pt x="476432" y="614094"/>
                  <a:pt x="676335" y="623839"/>
                  <a:pt x="283288" y="594360"/>
                </a:cubicBezTo>
                <a:cubicBezTo>
                  <a:pt x="257833" y="592451"/>
                  <a:pt x="232488" y="589280"/>
                  <a:pt x="207088" y="586740"/>
                </a:cubicBezTo>
                <a:cubicBezTo>
                  <a:pt x="186768" y="579120"/>
                  <a:pt x="165043" y="574520"/>
                  <a:pt x="146128" y="563880"/>
                </a:cubicBezTo>
                <a:cubicBezTo>
                  <a:pt x="93836" y="534466"/>
                  <a:pt x="71420" y="506934"/>
                  <a:pt x="39448" y="457200"/>
                </a:cubicBezTo>
                <a:cubicBezTo>
                  <a:pt x="30234" y="442867"/>
                  <a:pt x="24208" y="426720"/>
                  <a:pt x="16588" y="411480"/>
                </a:cubicBezTo>
                <a:cubicBezTo>
                  <a:pt x="501" y="331047"/>
                  <a:pt x="-13892" y="309880"/>
                  <a:pt x="24208" y="220980"/>
                </a:cubicBezTo>
                <a:cubicBezTo>
                  <a:pt x="32698" y="201170"/>
                  <a:pt x="51290" y="186082"/>
                  <a:pt x="69928" y="175260"/>
                </a:cubicBezTo>
                <a:cubicBezTo>
                  <a:pt x="130841" y="139891"/>
                  <a:pt x="191795" y="99658"/>
                  <a:pt x="260428" y="83820"/>
                </a:cubicBezTo>
                <a:lnTo>
                  <a:pt x="359488" y="60960"/>
                </a:lnTo>
                <a:cubicBezTo>
                  <a:pt x="387584" y="53936"/>
                  <a:pt x="415017" y="44289"/>
                  <a:pt x="443308" y="38100"/>
                </a:cubicBezTo>
                <a:cubicBezTo>
                  <a:pt x="554783" y="13715"/>
                  <a:pt x="571468" y="12171"/>
                  <a:pt x="656668" y="0"/>
                </a:cubicBezTo>
                <a:cubicBezTo>
                  <a:pt x="664708" y="309"/>
                  <a:pt x="900727" y="6853"/>
                  <a:pt x="953848" y="15240"/>
                </a:cubicBezTo>
                <a:cubicBezTo>
                  <a:pt x="969716" y="17745"/>
                  <a:pt x="984328" y="25400"/>
                  <a:pt x="999568" y="30480"/>
                </a:cubicBezTo>
                <a:cubicBezTo>
                  <a:pt x="1037701" y="60986"/>
                  <a:pt x="1070365" y="86037"/>
                  <a:pt x="1106248" y="121920"/>
                </a:cubicBezTo>
                <a:cubicBezTo>
                  <a:pt x="1108086" y="123758"/>
                  <a:pt x="1152791" y="174640"/>
                  <a:pt x="1159588" y="190500"/>
                </a:cubicBezTo>
                <a:cubicBezTo>
                  <a:pt x="1171299" y="217826"/>
                  <a:pt x="1179908" y="246380"/>
                  <a:pt x="1190068" y="274320"/>
                </a:cubicBezTo>
                <a:cubicBezTo>
                  <a:pt x="1196798" y="314702"/>
                  <a:pt x="1217869" y="389941"/>
                  <a:pt x="1197688" y="434340"/>
                </a:cubicBezTo>
                <a:cubicBezTo>
                  <a:pt x="1181069" y="470901"/>
                  <a:pt x="1154818" y="502548"/>
                  <a:pt x="1129108" y="533400"/>
                </a:cubicBezTo>
                <a:cubicBezTo>
                  <a:pt x="1116408" y="548640"/>
                  <a:pt x="1104188" y="564293"/>
                  <a:pt x="1091008" y="579120"/>
                </a:cubicBezTo>
                <a:cubicBezTo>
                  <a:pt x="1083849" y="587174"/>
                  <a:pt x="1068148" y="601980"/>
                  <a:pt x="1068148" y="6019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B73EF04-E46F-CC13-6CD1-D066945EC44F}"/>
              </a:ext>
            </a:extLst>
          </p:cNvPr>
          <p:cNvSpPr/>
          <p:nvPr/>
        </p:nvSpPr>
        <p:spPr>
          <a:xfrm>
            <a:off x="7078980" y="2903220"/>
            <a:ext cx="914591" cy="1120140"/>
          </a:xfrm>
          <a:custGeom>
            <a:avLst/>
            <a:gdLst>
              <a:gd name="connsiteX0" fmla="*/ 845820 w 914591"/>
              <a:gd name="connsiteY0" fmla="*/ 0 h 1120140"/>
              <a:gd name="connsiteX1" fmla="*/ 914400 w 914591"/>
              <a:gd name="connsiteY1" fmla="*/ 297180 h 1120140"/>
              <a:gd name="connsiteX2" fmla="*/ 861060 w 914591"/>
              <a:gd name="connsiteY2" fmla="*/ 533400 h 1120140"/>
              <a:gd name="connsiteX3" fmla="*/ 792480 w 914591"/>
              <a:gd name="connsiteY3" fmla="*/ 601980 h 1120140"/>
              <a:gd name="connsiteX4" fmla="*/ 670560 w 914591"/>
              <a:gd name="connsiteY4" fmla="*/ 716280 h 1120140"/>
              <a:gd name="connsiteX5" fmla="*/ 480060 w 914591"/>
              <a:gd name="connsiteY5" fmla="*/ 815340 h 1120140"/>
              <a:gd name="connsiteX6" fmla="*/ 411480 w 914591"/>
              <a:gd name="connsiteY6" fmla="*/ 868680 h 1120140"/>
              <a:gd name="connsiteX7" fmla="*/ 342900 w 914591"/>
              <a:gd name="connsiteY7" fmla="*/ 899160 h 1120140"/>
              <a:gd name="connsiteX8" fmla="*/ 274320 w 914591"/>
              <a:gd name="connsiteY8" fmla="*/ 937260 h 1120140"/>
              <a:gd name="connsiteX9" fmla="*/ 144780 w 914591"/>
              <a:gd name="connsiteY9" fmla="*/ 990600 h 1120140"/>
              <a:gd name="connsiteX10" fmla="*/ 114300 w 914591"/>
              <a:gd name="connsiteY10" fmla="*/ 1005840 h 1120140"/>
              <a:gd name="connsiteX11" fmla="*/ 53340 w 914591"/>
              <a:gd name="connsiteY11" fmla="*/ 1028700 h 1120140"/>
              <a:gd name="connsiteX12" fmla="*/ 0 w 914591"/>
              <a:gd name="connsiteY12" fmla="*/ 1074420 h 1120140"/>
              <a:gd name="connsiteX13" fmla="*/ 7620 w 914591"/>
              <a:gd name="connsiteY13" fmla="*/ 1013460 h 1120140"/>
              <a:gd name="connsiteX14" fmla="*/ 53340 w 914591"/>
              <a:gd name="connsiteY14" fmla="*/ 906780 h 1120140"/>
              <a:gd name="connsiteX15" fmla="*/ 68580 w 914591"/>
              <a:gd name="connsiteY15" fmla="*/ 944880 h 1120140"/>
              <a:gd name="connsiteX16" fmla="*/ 106680 w 914591"/>
              <a:gd name="connsiteY16" fmla="*/ 1005840 h 1120140"/>
              <a:gd name="connsiteX17" fmla="*/ 129540 w 914591"/>
              <a:gd name="connsiteY17" fmla="*/ 1059180 h 1120140"/>
              <a:gd name="connsiteX18" fmla="*/ 152400 w 914591"/>
              <a:gd name="connsiteY18" fmla="*/ 1112520 h 1120140"/>
              <a:gd name="connsiteX19" fmla="*/ 129540 w 914591"/>
              <a:gd name="connsiteY19" fmla="*/ 1120140 h 1120140"/>
              <a:gd name="connsiteX20" fmla="*/ 60960 w 914591"/>
              <a:gd name="connsiteY20" fmla="*/ 1082040 h 1120140"/>
              <a:gd name="connsiteX21" fmla="*/ 15240 w 914591"/>
              <a:gd name="connsiteY21" fmla="*/ 105156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4591" h="1120140">
                <a:moveTo>
                  <a:pt x="845820" y="0"/>
                </a:moveTo>
                <a:cubicBezTo>
                  <a:pt x="885652" y="106219"/>
                  <a:pt x="905904" y="149914"/>
                  <a:pt x="914400" y="297180"/>
                </a:cubicBezTo>
                <a:cubicBezTo>
                  <a:pt x="916782" y="338464"/>
                  <a:pt x="896771" y="481207"/>
                  <a:pt x="861060" y="533400"/>
                </a:cubicBezTo>
                <a:cubicBezTo>
                  <a:pt x="842804" y="560081"/>
                  <a:pt x="814678" y="578476"/>
                  <a:pt x="792480" y="601980"/>
                </a:cubicBezTo>
                <a:cubicBezTo>
                  <a:pt x="740580" y="656933"/>
                  <a:pt x="734451" y="679290"/>
                  <a:pt x="670560" y="716280"/>
                </a:cubicBezTo>
                <a:cubicBezTo>
                  <a:pt x="453882" y="841725"/>
                  <a:pt x="740927" y="645210"/>
                  <a:pt x="480060" y="815340"/>
                </a:cubicBezTo>
                <a:cubicBezTo>
                  <a:pt x="455802" y="831160"/>
                  <a:pt x="436191" y="853579"/>
                  <a:pt x="411480" y="868680"/>
                </a:cubicBezTo>
                <a:cubicBezTo>
                  <a:pt x="390134" y="881725"/>
                  <a:pt x="365275" y="887972"/>
                  <a:pt x="342900" y="899160"/>
                </a:cubicBezTo>
                <a:cubicBezTo>
                  <a:pt x="319510" y="910855"/>
                  <a:pt x="297710" y="925565"/>
                  <a:pt x="274320" y="937260"/>
                </a:cubicBezTo>
                <a:cubicBezTo>
                  <a:pt x="125307" y="1011766"/>
                  <a:pt x="246085" y="950078"/>
                  <a:pt x="144780" y="990600"/>
                </a:cubicBezTo>
                <a:cubicBezTo>
                  <a:pt x="134233" y="994819"/>
                  <a:pt x="124741" y="1001365"/>
                  <a:pt x="114300" y="1005840"/>
                </a:cubicBezTo>
                <a:cubicBezTo>
                  <a:pt x="84358" y="1018672"/>
                  <a:pt x="88860" y="1008967"/>
                  <a:pt x="53340" y="1028700"/>
                </a:cubicBezTo>
                <a:cubicBezTo>
                  <a:pt x="31346" y="1040919"/>
                  <a:pt x="17325" y="1057095"/>
                  <a:pt x="0" y="1074420"/>
                </a:cubicBezTo>
                <a:cubicBezTo>
                  <a:pt x="2540" y="1054100"/>
                  <a:pt x="2139" y="1033191"/>
                  <a:pt x="7620" y="1013460"/>
                </a:cubicBezTo>
                <a:cubicBezTo>
                  <a:pt x="18463" y="974424"/>
                  <a:pt x="35771" y="941918"/>
                  <a:pt x="53340" y="906780"/>
                </a:cubicBezTo>
                <a:cubicBezTo>
                  <a:pt x="58420" y="919480"/>
                  <a:pt x="62463" y="932646"/>
                  <a:pt x="68580" y="944880"/>
                </a:cubicBezTo>
                <a:cubicBezTo>
                  <a:pt x="77771" y="963261"/>
                  <a:pt x="94591" y="987706"/>
                  <a:pt x="106680" y="1005840"/>
                </a:cubicBezTo>
                <a:cubicBezTo>
                  <a:pt x="128557" y="1093346"/>
                  <a:pt x="97966" y="985508"/>
                  <a:pt x="129540" y="1059180"/>
                </a:cubicBezTo>
                <a:cubicBezTo>
                  <a:pt x="159063" y="1128068"/>
                  <a:pt x="114139" y="1055129"/>
                  <a:pt x="152400" y="1112520"/>
                </a:cubicBezTo>
                <a:cubicBezTo>
                  <a:pt x="144780" y="1115060"/>
                  <a:pt x="137572" y="1120140"/>
                  <a:pt x="129540" y="1120140"/>
                </a:cubicBezTo>
                <a:cubicBezTo>
                  <a:pt x="84175" y="1120140"/>
                  <a:pt x="93027" y="1110098"/>
                  <a:pt x="60960" y="1082040"/>
                </a:cubicBezTo>
                <a:cubicBezTo>
                  <a:pt x="37611" y="1061610"/>
                  <a:pt x="36618" y="1062249"/>
                  <a:pt x="15240" y="1051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6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3" y="306875"/>
            <a:ext cx="523387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961EA-D4E4-C4B6-0893-FF7D45E50218}"/>
              </a:ext>
            </a:extLst>
          </p:cNvPr>
          <p:cNvSpPr txBox="1"/>
          <p:nvPr/>
        </p:nvSpPr>
        <p:spPr>
          <a:xfrm>
            <a:off x="1408974" y="1055550"/>
            <a:ext cx="68945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500" b="0" dirty="0" err="1">
                <a:sym typeface="Wingdings" panose="05000000000000000000" pitchFamily="2" charset="2"/>
              </a:rPr>
              <a:t>Damak</a:t>
            </a:r>
            <a:r>
              <a:rPr lang="en-US" altLang="ko-KR" sz="1500" b="0" dirty="0">
                <a:sym typeface="Wingdings" panose="05000000000000000000" pitchFamily="2" charset="2"/>
              </a:rPr>
              <a:t>, K., </a:t>
            </a:r>
            <a:r>
              <a:rPr lang="en-US" altLang="ko-KR" sz="1500" b="0" dirty="0" err="1">
                <a:sym typeface="Wingdings" panose="05000000000000000000" pitchFamily="2" charset="2"/>
              </a:rPr>
              <a:t>Khenissi</a:t>
            </a:r>
            <a:r>
              <a:rPr lang="en-US" altLang="ko-KR" sz="1500" b="0" dirty="0">
                <a:sym typeface="Wingdings" panose="05000000000000000000" pitchFamily="2" charset="2"/>
              </a:rPr>
              <a:t>, S., &amp; </a:t>
            </a:r>
            <a:r>
              <a:rPr lang="en-US" altLang="ko-KR" sz="1500" b="0" dirty="0" err="1">
                <a:sym typeface="Wingdings" panose="05000000000000000000" pitchFamily="2" charset="2"/>
              </a:rPr>
              <a:t>Nasraoui</a:t>
            </a:r>
            <a:r>
              <a:rPr lang="en-US" altLang="ko-KR" sz="1500" b="0" dirty="0">
                <a:sym typeface="Wingdings" panose="05000000000000000000" pitchFamily="2" charset="2"/>
              </a:rPr>
              <a:t>, O. (2021, September). Debiased explainable pairwise ranking from implicit feedback. In</a:t>
            </a:r>
            <a:r>
              <a:rPr lang="en-US" altLang="ko-KR" sz="1500" b="0" i="1" dirty="0">
                <a:sym typeface="Wingdings" panose="05000000000000000000" pitchFamily="2" charset="2"/>
              </a:rPr>
              <a:t> Proceedings of the 15th ACM Conference on Recommender Systems </a:t>
            </a:r>
            <a:r>
              <a:rPr lang="en-US" altLang="ko-KR" sz="1500" b="0" dirty="0">
                <a:sym typeface="Wingdings" panose="05000000000000000000" pitchFamily="2" charset="2"/>
              </a:rPr>
              <a:t>(pp. 321-331).</a:t>
            </a:r>
          </a:p>
          <a:p>
            <a:pPr marL="342900" indent="-342900">
              <a:buFontTx/>
              <a:buChar char="-"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1500" dirty="0">
                <a:sym typeface="Wingdings" panose="05000000000000000000" pitchFamily="2" charset="2"/>
              </a:rPr>
              <a:t>Saito, Y. (2020, September). Unbiased pairwise learning from biased implicit feedback. In</a:t>
            </a:r>
            <a:r>
              <a:rPr lang="en-US" altLang="ko-KR" sz="1500" i="1" dirty="0">
                <a:sym typeface="Wingdings" panose="05000000000000000000" pitchFamily="2" charset="2"/>
              </a:rPr>
              <a:t> Proceedings of the 2020 ACM SIGIR on International Conference on Theory of Information Retrieval</a:t>
            </a:r>
            <a:r>
              <a:rPr lang="en-US" altLang="ko-KR" sz="1500" dirty="0">
                <a:sym typeface="Wingdings" panose="05000000000000000000" pitchFamily="2" charset="2"/>
              </a:rPr>
              <a:t> (pp. 5-12).</a:t>
            </a:r>
          </a:p>
          <a:p>
            <a:pPr marL="342900" lvl="1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1" indent="-342900">
              <a:buFontTx/>
              <a:buChar char="-"/>
            </a:pPr>
            <a:r>
              <a:rPr lang="en-US" altLang="ko-KR" sz="1500" dirty="0">
                <a:sym typeface="Wingdings" panose="05000000000000000000" pitchFamily="2" charset="2"/>
              </a:rPr>
              <a:t>Yang, L., Cui, Y., Xuan, Y., Wang, C., </a:t>
            </a:r>
            <a:r>
              <a:rPr lang="en-US" altLang="ko-KR" sz="1500" dirty="0" err="1">
                <a:sym typeface="Wingdings" panose="05000000000000000000" pitchFamily="2" charset="2"/>
              </a:rPr>
              <a:t>Belongie</a:t>
            </a:r>
            <a:r>
              <a:rPr lang="en-US" altLang="ko-KR" sz="1500" dirty="0">
                <a:sym typeface="Wingdings" panose="05000000000000000000" pitchFamily="2" charset="2"/>
              </a:rPr>
              <a:t>, S., &amp; Estrin, D. (2018, September). Unbiased offline recommender evaluation for missing-not-at-random implicit feedback. In </a:t>
            </a:r>
            <a:r>
              <a:rPr lang="en-US" altLang="ko-KR" sz="1500" i="1" dirty="0">
                <a:sym typeface="Wingdings" panose="05000000000000000000" pitchFamily="2" charset="2"/>
              </a:rPr>
              <a:t>Proceedings of the 12th ACM conference on recommender systems</a:t>
            </a:r>
            <a:r>
              <a:rPr lang="en-US" altLang="ko-KR" sz="1500" dirty="0">
                <a:sym typeface="Wingdings" panose="05000000000000000000" pitchFamily="2" charset="2"/>
              </a:rPr>
              <a:t> (pp. 279-287).</a:t>
            </a:r>
          </a:p>
        </p:txBody>
      </p:sp>
    </p:spTree>
    <p:extLst>
      <p:ext uri="{BB962C8B-B14F-4D97-AF65-F5344CB8AC3E}">
        <p14:creationId xmlns:p14="http://schemas.microsoft.com/office/powerpoint/2010/main" val="287242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소개드릴 논문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4442869-B8DB-E53C-4620-8336B0F2861E}"/>
              </a:ext>
            </a:extLst>
          </p:cNvPr>
          <p:cNvSpPr txBox="1"/>
          <p:nvPr/>
        </p:nvSpPr>
        <p:spPr>
          <a:xfrm>
            <a:off x="1423904" y="1462415"/>
            <a:ext cx="629619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Debiased Explainable Pairwise Ranking from Implicit Feedback (RecSys’21)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E12AF-C539-FBA4-842C-B6537F081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651238"/>
            <a:ext cx="7109460" cy="15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4442869-B8DB-E53C-4620-8336B0F2861E}"/>
              </a:ext>
            </a:extLst>
          </p:cNvPr>
          <p:cNvSpPr txBox="1"/>
          <p:nvPr/>
        </p:nvSpPr>
        <p:spPr>
          <a:xfrm>
            <a:off x="1408975" y="799475"/>
            <a:ext cx="6296191" cy="41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1. </a:t>
            </a:r>
            <a:r>
              <a:rPr lang="en-US" altLang="ko-KR" sz="1700" b="1" dirty="0"/>
              <a:t>Background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1) exposure bias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2) unfairness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3) BPR</a:t>
            </a:r>
          </a:p>
          <a:p>
            <a:r>
              <a:rPr lang="en-US" altLang="ko-KR" sz="1700" dirty="0"/>
              <a:t>2. </a:t>
            </a:r>
            <a:r>
              <a:rPr lang="en-US" altLang="ko-KR" sz="17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Exposure</a:t>
            </a:r>
            <a:r>
              <a:rPr lang="en-US" altLang="ko-KR" sz="17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bias in recommendation </a:t>
            </a:r>
            <a:endParaRPr lang="en-US" altLang="ko-KR" sz="17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1" dirty="0"/>
              <a:t>3. Paper review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    </a:t>
            </a:r>
            <a:r>
              <a:rPr lang="en-US" altLang="ko-KR" sz="1700" dirty="0"/>
              <a:t>1) EBPR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    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) </a:t>
            </a:r>
            <a:r>
              <a:rPr lang="en-US" altLang="ko-KR" sz="1700" dirty="0" err="1"/>
              <a:t>Explainability</a:t>
            </a:r>
            <a:r>
              <a:rPr lang="en-US" altLang="ko-KR" sz="1700" dirty="0"/>
              <a:t> matrix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     ii) Justification for the choice of </a:t>
            </a:r>
            <a:r>
              <a:rPr lang="en-US" altLang="ko-KR" sz="1700" dirty="0" err="1"/>
              <a:t>Explainability</a:t>
            </a:r>
            <a:endParaRPr lang="en-US" altLang="ko-KR" sz="17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    </a:t>
            </a:r>
            <a:r>
              <a:rPr lang="en-US" altLang="ko-KR" sz="1700" dirty="0"/>
              <a:t>2) Exposure bias in BPR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    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) Unbiased estimator for the ideal BPR loss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     ii) Ideal EBPR loss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     iii) </a:t>
            </a:r>
            <a:r>
              <a:rPr lang="en-US" altLang="ko-KR" sz="1700" dirty="0" err="1"/>
              <a:t>pUEBPR</a:t>
            </a:r>
            <a:r>
              <a:rPr lang="en-US" altLang="ko-KR" sz="1700" dirty="0"/>
              <a:t> loss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1" dirty="0"/>
              <a:t>4. UEBPR loss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/>
              <a:t>    +) Prop 2, proof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5" y="1102659"/>
            <a:ext cx="68071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기존 연구에서는</a:t>
            </a:r>
            <a:r>
              <a:rPr lang="en-US" altLang="ko-KR" sz="2000" dirty="0"/>
              <a:t>…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Assuming that all non-interacted items as irrelevant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 MCAR (Missing Completely At Random) assumption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 Impossible!!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실제로는</a:t>
            </a:r>
            <a:r>
              <a:rPr lang="en-US" altLang="ko-KR" sz="2000" dirty="0">
                <a:sym typeface="Wingdings" panose="05000000000000000000" pitchFamily="2" charset="2"/>
              </a:rPr>
              <a:t>…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MNAR (Missing Not At Random) is better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 can be translated into an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exposure bias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13CD1-5187-D4B2-FA4D-95D984377037}"/>
              </a:ext>
            </a:extLst>
          </p:cNvPr>
          <p:cNvSpPr txBox="1"/>
          <p:nvPr/>
        </p:nvSpPr>
        <p:spPr>
          <a:xfrm>
            <a:off x="1408975" y="289845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1. Background</a:t>
            </a:r>
          </a:p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 1) exposure bias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5" y="1102659"/>
            <a:ext cx="68071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Most recommender systems tend to be black boxes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 Endanger unfairness issues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부적절하거나 공격적인 것이 추천될 수도 있음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이런 상황은 </a:t>
            </a:r>
            <a:r>
              <a:rPr lang="en-US" altLang="ko-KR" sz="2000" dirty="0">
                <a:sym typeface="Wingdings" panose="05000000000000000000" pitchFamily="2" charset="2"/>
              </a:rPr>
              <a:t>explanation </a:t>
            </a:r>
            <a:r>
              <a:rPr lang="ko-KR" altLang="en-US" sz="2000" dirty="0">
                <a:sym typeface="Wingdings" panose="05000000000000000000" pitchFamily="2" charset="2"/>
              </a:rPr>
              <a:t>을 통해 진단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해결될 수 있음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좋은 방법은 </a:t>
            </a:r>
            <a:r>
              <a:rPr lang="en-US" altLang="ko-KR" sz="2000" dirty="0">
                <a:sym typeface="Wingdings" panose="05000000000000000000" pitchFamily="2" charset="2"/>
              </a:rPr>
              <a:t>user </a:t>
            </a:r>
            <a:r>
              <a:rPr lang="ko-KR" altLang="en-US" sz="2000" dirty="0">
                <a:sym typeface="Wingdings" panose="05000000000000000000" pitchFamily="2" charset="2"/>
              </a:rPr>
              <a:t>에게 왜 이 </a:t>
            </a:r>
            <a:r>
              <a:rPr lang="en-US" altLang="ko-KR" sz="2000" dirty="0">
                <a:sym typeface="Wingdings" panose="05000000000000000000" pitchFamily="2" charset="2"/>
              </a:rPr>
              <a:t>item </a:t>
            </a:r>
            <a:r>
              <a:rPr lang="ko-KR" altLang="en-US" sz="2000" dirty="0">
                <a:sym typeface="Wingdings" panose="05000000000000000000" pitchFamily="2" charset="2"/>
              </a:rPr>
              <a:t>이 추천되었는지에 대한 정보를 제공하는 것임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 increased user satisfaction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119DE-0BD9-513C-2E52-BF07A64A0112}"/>
              </a:ext>
            </a:extLst>
          </p:cNvPr>
          <p:cNvSpPr txBox="1"/>
          <p:nvPr/>
        </p:nvSpPr>
        <p:spPr>
          <a:xfrm>
            <a:off x="1408975" y="289845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1. Background</a:t>
            </a:r>
          </a:p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 2) unfairness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29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5" y="1102659"/>
            <a:ext cx="68071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BPR </a:t>
            </a:r>
            <a:r>
              <a:rPr lang="ko-KR" altLang="en-US" sz="2000" dirty="0">
                <a:sym typeface="Wingdings" panose="05000000000000000000" pitchFamily="2" charset="2"/>
              </a:rPr>
              <a:t>은 </a:t>
            </a:r>
            <a:r>
              <a:rPr lang="en-US" altLang="ko-KR" sz="2000" dirty="0">
                <a:sym typeface="Wingdings" panose="05000000000000000000" pitchFamily="2" charset="2"/>
              </a:rPr>
              <a:t>ranking based preference </a:t>
            </a:r>
            <a:r>
              <a:rPr lang="ko-KR" altLang="en-US" sz="2000" dirty="0">
                <a:sym typeface="Wingdings" panose="05000000000000000000" pitchFamily="2" charset="2"/>
              </a:rPr>
              <a:t>를 잘 잡아내지만</a:t>
            </a:r>
            <a:r>
              <a:rPr lang="en-US" altLang="ko-KR" sz="2000" dirty="0">
                <a:sym typeface="Wingdings" panose="05000000000000000000" pitchFamily="2" charset="2"/>
              </a:rPr>
              <a:t>, explainable preference </a:t>
            </a:r>
            <a:r>
              <a:rPr lang="ko-KR" altLang="en-US" sz="2000" dirty="0">
                <a:sym typeface="Wingdings" panose="05000000000000000000" pitchFamily="2" charset="2"/>
              </a:rPr>
              <a:t>를 잡지는 못함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이 논문에서는 </a:t>
            </a:r>
            <a:r>
              <a:rPr lang="en-US" altLang="ko-KR" sz="2000" dirty="0">
                <a:sym typeface="Wingdings" panose="05000000000000000000" pitchFamily="2" charset="2"/>
              </a:rPr>
              <a:t>BPR </a:t>
            </a:r>
            <a:r>
              <a:rPr lang="ko-KR" altLang="en-US" sz="2000" dirty="0">
                <a:sym typeface="Wingdings" panose="05000000000000000000" pitchFamily="2" charset="2"/>
              </a:rPr>
              <a:t>에서 </a:t>
            </a:r>
            <a:r>
              <a:rPr lang="en-US" altLang="ko-KR" sz="2000" dirty="0" err="1">
                <a:sym typeface="Wingdings" panose="05000000000000000000" pitchFamily="2" charset="2"/>
              </a:rPr>
              <a:t>explainability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sym typeface="Wingdings" panose="05000000000000000000" pitchFamily="2" charset="2"/>
              </a:rPr>
              <a:t>exposure bias </a:t>
            </a:r>
            <a:r>
              <a:rPr lang="ko-KR" altLang="en-US" sz="2000" dirty="0">
                <a:sym typeface="Wingdings" panose="05000000000000000000" pitchFamily="2" charset="2"/>
              </a:rPr>
              <a:t>를 잡아내고자 함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2688D-418A-9A17-D0F7-F7D4460663ED}"/>
              </a:ext>
            </a:extLst>
          </p:cNvPr>
          <p:cNvSpPr txBox="1"/>
          <p:nvPr/>
        </p:nvSpPr>
        <p:spPr>
          <a:xfrm>
            <a:off x="1408975" y="289845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1. Background</a:t>
            </a:r>
          </a:p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 3) BPR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2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5" y="1102659"/>
            <a:ext cx="6807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Exposure bias </a:t>
            </a:r>
            <a:r>
              <a:rPr lang="ko-KR" altLang="en-US" sz="2000" dirty="0">
                <a:sym typeface="Wingdings" panose="05000000000000000000" pitchFamily="2" charset="2"/>
              </a:rPr>
              <a:t>는 사용자에게 모든 </a:t>
            </a:r>
            <a:r>
              <a:rPr lang="en-US" altLang="ko-KR" sz="2000" dirty="0">
                <a:sym typeface="Wingdings" panose="05000000000000000000" pitchFamily="2" charset="2"/>
              </a:rPr>
              <a:t>item </a:t>
            </a:r>
            <a:r>
              <a:rPr lang="ko-KR" altLang="en-US" sz="2000" dirty="0">
                <a:sym typeface="Wingdings" panose="05000000000000000000" pitchFamily="2" charset="2"/>
              </a:rPr>
              <a:t>이 보여지지 않는 경우에 발생함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(are only exposed to a portion of the items)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이런 경우 </a:t>
            </a:r>
            <a:r>
              <a:rPr lang="en-US" altLang="ko-KR" sz="2000" dirty="0">
                <a:sym typeface="Wingdings" panose="05000000000000000000" pitchFamily="2" charset="2"/>
              </a:rPr>
              <a:t>unobserved item </a:t>
            </a:r>
            <a:r>
              <a:rPr lang="ko-KR" altLang="en-US" sz="2000" dirty="0">
                <a:sym typeface="Wingdings" panose="05000000000000000000" pitchFamily="2" charset="2"/>
              </a:rPr>
              <a:t>은 전부 </a:t>
            </a:r>
            <a:r>
              <a:rPr lang="en-US" altLang="ko-KR" sz="2000" dirty="0">
                <a:sym typeface="Wingdings" panose="05000000000000000000" pitchFamily="2" charset="2"/>
              </a:rPr>
              <a:t>negative </a:t>
            </a:r>
            <a:r>
              <a:rPr lang="ko-KR" altLang="en-US" sz="2000" dirty="0">
                <a:sym typeface="Wingdings" panose="05000000000000000000" pitchFamily="2" charset="2"/>
              </a:rPr>
              <a:t>로 간주됨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Evaluation phase </a:t>
            </a:r>
            <a:r>
              <a:rPr lang="ko-KR" altLang="en-US" sz="2000" dirty="0">
                <a:sym typeface="Wingdings" panose="05000000000000000000" pitchFamily="2" charset="2"/>
              </a:rPr>
              <a:t>에선 </a:t>
            </a:r>
            <a:r>
              <a:rPr lang="en-US" altLang="ko-KR" sz="2000" dirty="0">
                <a:sym typeface="Wingdings" panose="05000000000000000000" pitchFamily="2" charset="2"/>
              </a:rPr>
              <a:t>IPS </a:t>
            </a:r>
            <a:r>
              <a:rPr lang="ko-KR" altLang="en-US" sz="2000" dirty="0">
                <a:sym typeface="Wingdings" panose="05000000000000000000" pitchFamily="2" charset="2"/>
              </a:rPr>
              <a:t>를 사용해 </a:t>
            </a:r>
            <a:r>
              <a:rPr lang="en-US" altLang="ko-KR" sz="2000" dirty="0">
                <a:sym typeface="Wingdings" panose="05000000000000000000" pitchFamily="2" charset="2"/>
              </a:rPr>
              <a:t>metric </a:t>
            </a:r>
            <a:r>
              <a:rPr lang="ko-KR" altLang="en-US" sz="2000" dirty="0">
                <a:sym typeface="Wingdings" panose="05000000000000000000" pitchFamily="2" charset="2"/>
              </a:rPr>
              <a:t>을 변경하는 방법론이 두루 쓰였음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더 인기가 좋은 아이템을 </a:t>
            </a:r>
            <a:r>
              <a:rPr lang="en-US" altLang="ko-KR" sz="2000" dirty="0">
                <a:sym typeface="Wingdings" panose="05000000000000000000" pitchFamily="2" charset="2"/>
              </a:rPr>
              <a:t>down-weight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04DA3-36AC-32BD-FCDF-52399CBFE15B}"/>
              </a:ext>
            </a:extLst>
          </p:cNvPr>
          <p:cNvSpPr txBox="1"/>
          <p:nvPr/>
        </p:nvSpPr>
        <p:spPr>
          <a:xfrm>
            <a:off x="1408975" y="289845"/>
            <a:ext cx="4581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2. Exposure bias in recommendation </a:t>
            </a:r>
          </a:p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 (1)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48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BC1DB-0BFA-B499-9A0B-1F0C7F5BBDCC}"/>
              </a:ext>
            </a:extLst>
          </p:cNvPr>
          <p:cNvSpPr txBox="1"/>
          <p:nvPr/>
        </p:nvSpPr>
        <p:spPr>
          <a:xfrm>
            <a:off x="1408975" y="1050973"/>
            <a:ext cx="6807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Training phase </a:t>
            </a:r>
            <a:r>
              <a:rPr lang="ko-KR" altLang="en-US" sz="2000" dirty="0">
                <a:sym typeface="Wingdings" panose="05000000000000000000" pitchFamily="2" charset="2"/>
              </a:rPr>
              <a:t>에서는</a:t>
            </a:r>
            <a:r>
              <a:rPr lang="en-US" altLang="ko-KR" sz="2000" dirty="0">
                <a:sym typeface="Wingdings" panose="05000000000000000000" pitchFamily="2" charset="2"/>
              </a:rPr>
              <a:t> negative sampling </a:t>
            </a:r>
            <a:r>
              <a:rPr lang="ko-KR" altLang="en-US" sz="2000" dirty="0">
                <a:sym typeface="Wingdings" panose="05000000000000000000" pitchFamily="2" charset="2"/>
              </a:rPr>
              <a:t>을 할 때에 </a:t>
            </a:r>
            <a:r>
              <a:rPr lang="en-US" altLang="ko-KR" sz="2000" dirty="0">
                <a:sym typeface="Wingdings" panose="05000000000000000000" pitchFamily="2" charset="2"/>
              </a:rPr>
              <a:t>confidence weight </a:t>
            </a:r>
            <a:r>
              <a:rPr lang="ko-KR" altLang="en-US" sz="2000" dirty="0">
                <a:sym typeface="Wingdings" panose="05000000000000000000" pitchFamily="2" charset="2"/>
              </a:rPr>
              <a:t>를 활용해 해결함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Confidence weight </a:t>
            </a:r>
            <a:r>
              <a:rPr lang="ko-KR" altLang="en-US" sz="2000" dirty="0">
                <a:sym typeface="Wingdings" panose="05000000000000000000" pitchFamily="2" charset="2"/>
              </a:rPr>
              <a:t>를 정의하고 근사하는 방법이 다양함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User activity</a:t>
            </a:r>
            <a:r>
              <a:rPr lang="ko-KR" altLang="en-US" sz="2000" dirty="0">
                <a:sym typeface="Wingdings" panose="05000000000000000000" pitchFamily="2" charset="2"/>
              </a:rPr>
              <a:t> 로 </a:t>
            </a:r>
            <a:r>
              <a:rPr lang="en-US" altLang="ko-KR" sz="2000" dirty="0">
                <a:sym typeface="Wingdings" panose="05000000000000000000" pitchFamily="2" charset="2"/>
              </a:rPr>
              <a:t>negative interaction </a:t>
            </a:r>
            <a:r>
              <a:rPr lang="ko-KR" altLang="en-US" sz="2000" dirty="0">
                <a:sym typeface="Wingdings" panose="05000000000000000000" pitchFamily="2" charset="2"/>
              </a:rPr>
              <a:t>에 가중치를 주기도 하고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Item popularity </a:t>
            </a:r>
            <a:r>
              <a:rPr lang="ko-KR" altLang="en-US" sz="2000" dirty="0">
                <a:sym typeface="Wingdings" panose="05000000000000000000" pitchFamily="2" charset="2"/>
              </a:rPr>
              <a:t>를 활용하기도 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그리고 최근에는 </a:t>
            </a:r>
            <a:r>
              <a:rPr lang="en-US" altLang="ko-KR" sz="2000" dirty="0">
                <a:sym typeface="Wingdings" panose="05000000000000000000" pitchFamily="2" charset="2"/>
              </a:rPr>
              <a:t>IPS-based unbiased estimator </a:t>
            </a:r>
            <a:r>
              <a:rPr lang="ko-KR" altLang="en-US" sz="2000" dirty="0">
                <a:sym typeface="Wingdings" panose="05000000000000000000" pitchFamily="2" charset="2"/>
              </a:rPr>
              <a:t>를 활용해 </a:t>
            </a:r>
            <a:r>
              <a:rPr lang="en-US" altLang="ko-KR" sz="2000" dirty="0">
                <a:sym typeface="Wingdings" panose="05000000000000000000" pitchFamily="2" charset="2"/>
              </a:rPr>
              <a:t>loss </a:t>
            </a:r>
            <a:r>
              <a:rPr lang="ko-KR" altLang="en-US" sz="2000" dirty="0">
                <a:sym typeface="Wingdings" panose="05000000000000000000" pitchFamily="2" charset="2"/>
              </a:rPr>
              <a:t>를 만들기도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ym typeface="Wingdings" panose="05000000000000000000" pitchFamily="2" charset="2"/>
              </a:rPr>
              <a:t>보통 </a:t>
            </a:r>
            <a:r>
              <a:rPr lang="en-US" altLang="ko-KR" sz="2000" dirty="0">
                <a:sym typeface="Wingdings" panose="05000000000000000000" pitchFamily="2" charset="2"/>
              </a:rPr>
              <a:t>item popularity </a:t>
            </a:r>
            <a:r>
              <a:rPr lang="ko-KR" altLang="en-US" sz="2000" dirty="0">
                <a:sym typeface="Wingdings" panose="05000000000000000000" pitchFamily="2" charset="2"/>
              </a:rPr>
              <a:t>를 통해 </a:t>
            </a:r>
            <a:r>
              <a:rPr lang="en-US" altLang="ko-KR" sz="2000" dirty="0">
                <a:sym typeface="Wingdings" panose="05000000000000000000" pitchFamily="2" charset="2"/>
              </a:rPr>
              <a:t>interaction </a:t>
            </a:r>
            <a:r>
              <a:rPr lang="ko-KR" altLang="en-US" sz="2000" dirty="0">
                <a:sym typeface="Wingdings" panose="05000000000000000000" pitchFamily="2" charset="2"/>
              </a:rPr>
              <a:t>들의 </a:t>
            </a:r>
            <a:r>
              <a:rPr lang="en-US" altLang="ko-KR" sz="2000" dirty="0">
                <a:sym typeface="Wingdings" panose="05000000000000000000" pitchFamily="2" charset="2"/>
              </a:rPr>
              <a:t>propensity </a:t>
            </a:r>
            <a:r>
              <a:rPr lang="ko-KR" altLang="en-US" sz="2000" dirty="0">
                <a:sym typeface="Wingdings" panose="05000000000000000000" pitchFamily="2" charset="2"/>
              </a:rPr>
              <a:t>를 추정함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005C-38C6-6CA0-C0D9-4CCDBD5A1E94}"/>
              </a:ext>
            </a:extLst>
          </p:cNvPr>
          <p:cNvSpPr txBox="1"/>
          <p:nvPr/>
        </p:nvSpPr>
        <p:spPr>
          <a:xfrm>
            <a:off x="1408975" y="289845"/>
            <a:ext cx="4581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2. Exposure bias in recommendation </a:t>
            </a:r>
          </a:p>
          <a:p>
            <a:r>
              <a:rPr lang="en-US" altLang="ko-KR" sz="2000" b="1" dirty="0">
                <a:latin typeface="NanumGothic ExtraBold" panose="020B0600000101010101" charset="-127"/>
                <a:ea typeface="NanumGothic ExtraBold" panose="020B0600000101010101" charset="-127"/>
              </a:rPr>
              <a:t>  (2)</a:t>
            </a:r>
            <a:endParaRPr lang="ko-KR" altLang="en-US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23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1494</Words>
  <Application>Microsoft Office PowerPoint</Application>
  <PresentationFormat>화면 슬라이드 쇼(16:9)</PresentationFormat>
  <Paragraphs>245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NanumGothic ExtraBold</vt:lpstr>
      <vt:lpstr>Open Sans</vt:lpstr>
      <vt:lpstr>Cambria Math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th</dc:creator>
  <cp:lastModifiedBy>k th</cp:lastModifiedBy>
  <cp:revision>78</cp:revision>
  <dcterms:modified xsi:type="dcterms:W3CDTF">2023-05-02T09:41:21Z</dcterms:modified>
</cp:coreProperties>
</file>