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</p:sldIdLst>
  <p:sldSz cx="9144000" cy="5143500" type="screen16x9"/>
  <p:notesSz cx="6858000" cy="9144000"/>
  <p:embeddedFontLst>
    <p:embeddedFont>
      <p:font typeface="NanumGothic ExtraBold" panose="020B0600000101010101" charset="-127"/>
      <p:bold r:id="rId21"/>
    </p:embeddedFont>
    <p:embeddedFont>
      <p:font typeface="Cambria Math" panose="02040503050406030204" pitchFamily="18" charset="0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11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6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510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971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659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258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237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8700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722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576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139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326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8516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42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 err="1">
                <a:solidFill>
                  <a:srgbClr val="19264B"/>
                </a:solidFill>
              </a:rPr>
              <a:t>RecSys</a:t>
            </a:r>
            <a:r>
              <a:rPr lang="en-US" altLang="ko-KR" sz="2500" b="1" dirty="0">
                <a:solidFill>
                  <a:srgbClr val="19264B"/>
                </a:solidFill>
              </a:rPr>
              <a:t> </a:t>
            </a:r>
            <a:r>
              <a:rPr lang="ko-KR" altLang="en-US" sz="2500" b="1" dirty="0">
                <a:solidFill>
                  <a:srgbClr val="19264B"/>
                </a:solidFill>
              </a:rPr>
              <a:t>논문 리뷰 스터디</a:t>
            </a:r>
            <a:endParaRPr lang="en-US" altLang="ko-KR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</a:rPr>
              <a:t>2022.04.04</a:t>
            </a:r>
            <a:endParaRPr lang="ko-KR" altLang="en-US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김동영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Factorization Machines (ICDM’10)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/>
              <p:nvPr/>
            </p:nvSpPr>
            <p:spPr>
              <a:xfrm>
                <a:off x="1423904" y="1028612"/>
                <a:ext cx="6711567" cy="38779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altLang="ko-KR" sz="2000" dirty="0"/>
                  <a:t>FMs 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factorized parameter </a:t>
                </a:r>
                <a:r>
                  <a:rPr lang="ko-KR" altLang="en-US" sz="2000" dirty="0"/>
                  <a:t>를 사용해서 이를 해결한다</a:t>
                </a: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/>
                <a:r>
                  <a:rPr lang="en-US" altLang="ko-KR" sz="2000" dirty="0"/>
                  <a:t>FMs 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SVM 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directly optimize </a:t>
                </a:r>
                <a:r>
                  <a:rPr lang="ko-KR" altLang="en-US" sz="2000" dirty="0"/>
                  <a:t>되었던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분해 </a:t>
                </a:r>
                <a:r>
                  <a:rPr lang="en-US" altLang="ko-KR" sz="2000" dirty="0"/>
                  <a:t>(factorize) </a:t>
                </a:r>
                <a:r>
                  <a:rPr lang="ko-KR" altLang="en-US" sz="2000" dirty="0"/>
                  <a:t>합니다</a:t>
                </a:r>
                <a:r>
                  <a:rPr lang="en-US" altLang="ko-KR" sz="2000" dirty="0"/>
                  <a:t>!</a:t>
                </a:r>
              </a:p>
              <a:p>
                <a:pPr lvl="0"/>
                <a:endParaRPr lang="en-US" altLang="ko-KR" sz="2000" dirty="0"/>
              </a:p>
              <a:p>
                <a:pPr lvl="0"/>
                <a:r>
                  <a:rPr lang="ko-KR" altLang="en-US" sz="2000" dirty="0"/>
                  <a:t>이렇게 하면 </a:t>
                </a:r>
                <a:r>
                  <a:rPr lang="en-US" altLang="ko-KR" sz="2000" dirty="0"/>
                  <a:t>3</a:t>
                </a:r>
                <a:r>
                  <a:rPr lang="ko-KR" altLang="en-US" sz="2000" dirty="0"/>
                  <a:t>가지 이득이 있는데</a:t>
                </a:r>
                <a:r>
                  <a:rPr lang="en-US" altLang="ko-KR" sz="2000" dirty="0"/>
                  <a:t>-</a:t>
                </a:r>
              </a:p>
              <a:p>
                <a:pPr marL="457200" lvl="0" indent="-457200">
                  <a:buAutoNum type="arabicPeriod"/>
                </a:pPr>
                <a:r>
                  <a:rPr lang="en-US" altLang="ko-KR" sz="2000" dirty="0">
                    <a:solidFill>
                      <a:srgbClr val="FF0000"/>
                    </a:solidFill>
                  </a:rPr>
                  <a:t>Sparsity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아래에서의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parameter estimation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이 가능해집니다</a:t>
                </a:r>
                <a:endParaRPr lang="en-US" altLang="ko-KR" sz="2000" dirty="0">
                  <a:solidFill>
                    <a:srgbClr val="FF0000"/>
                  </a:solidFill>
                </a:endParaRPr>
              </a:p>
              <a:p>
                <a:pPr marL="457200" lvl="0" indent="-457200">
                  <a:buAutoNum type="arabicPeriod"/>
                </a:pPr>
                <a:r>
                  <a:rPr lang="en-US" altLang="ko-KR" sz="2000" dirty="0"/>
                  <a:t>Computation cost</a:t>
                </a:r>
                <a:r>
                  <a:rPr lang="ko-KR" altLang="en-US" sz="2000" dirty="0"/>
                  <a:t> 를 </a:t>
                </a:r>
                <a:r>
                  <a:rPr lang="ko-KR" altLang="en-US" sz="2000" dirty="0" err="1"/>
                  <a:t>최적화시킬</a:t>
                </a:r>
                <a:r>
                  <a:rPr lang="ko-KR" altLang="en-US" sz="2000" dirty="0"/>
                  <a:t> 수 있습니다 </a:t>
                </a:r>
                <a:r>
                  <a:rPr lang="en-US" altLang="ko-KR" sz="2000" dirty="0"/>
                  <a:t>– </a:t>
                </a:r>
                <a:r>
                  <a:rPr lang="ko-KR" altLang="en-US" sz="2000" dirty="0"/>
                  <a:t>이득은 아니고 그냥 할 수 있다</a:t>
                </a:r>
                <a:r>
                  <a:rPr lang="en-US" altLang="ko-KR" sz="2000" dirty="0"/>
                  <a:t>… </a:t>
                </a:r>
                <a:r>
                  <a:rPr lang="ko-KR" altLang="en-US" sz="2000" dirty="0"/>
                  <a:t>정도 같습니다</a:t>
                </a:r>
                <a:endParaRPr lang="en-US" altLang="ko-KR" sz="2000" dirty="0"/>
              </a:p>
              <a:p>
                <a:pPr marL="457200" lvl="0" indent="-457200">
                  <a:buAutoNum type="arabicPeriod"/>
                </a:pPr>
                <a:r>
                  <a:rPr lang="en-US" altLang="ko-KR" sz="2000" dirty="0"/>
                  <a:t>Can be directly learned in the primal</a:t>
                </a:r>
              </a:p>
            </p:txBody>
          </p:sp>
        </mc:Choice>
        <mc:Fallback xmlns=""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04" y="1028612"/>
                <a:ext cx="6711567" cy="3877954"/>
              </a:xfrm>
              <a:prstGeom prst="rect">
                <a:avLst/>
              </a:prstGeom>
              <a:blipFill>
                <a:blip r:embed="rId4"/>
                <a:stretch>
                  <a:fillRect l="-999" b="-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27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Factorization Machines (ICDM’10)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/>
              <p:nvPr/>
            </p:nvSpPr>
            <p:spPr>
              <a:xfrm>
                <a:off x="1423904" y="1028612"/>
                <a:ext cx="7350302" cy="36531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:r>
                  <a:rPr lang="ko-KR" altLang="en-US" sz="2000" dirty="0"/>
                  <a:t>이 논문에서의 핵심</a:t>
                </a:r>
                <a:r>
                  <a:rPr lang="en-US" altLang="ko-KR" sz="2000" dirty="0"/>
                  <a:t>!!</a:t>
                </a:r>
              </a:p>
              <a:p>
                <a:pPr lvl="0"/>
                <a:r>
                  <a:rPr lang="en-US" altLang="ko-KR" sz="2000" dirty="0"/>
                  <a:t> - Sparsity </a:t>
                </a:r>
                <a:r>
                  <a:rPr lang="ko-KR" altLang="en-US" sz="2000" dirty="0"/>
                  <a:t>아래에서의 </a:t>
                </a:r>
                <a:r>
                  <a:rPr lang="en-US" altLang="ko-KR" sz="2000" dirty="0"/>
                  <a:t>parameter estimation </a:t>
                </a:r>
                <a:r>
                  <a:rPr lang="ko-KR" altLang="en-US" sz="2000" dirty="0"/>
                  <a:t>이 가능해집니다</a:t>
                </a: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/>
                <a:r>
                  <a:rPr lang="ko-KR" altLang="en-US" sz="2000" dirty="0"/>
                  <a:t>이전 </a:t>
                </a:r>
                <a:r>
                  <a:rPr lang="en-US" altLang="ko-KR" sz="2000" dirty="0"/>
                  <a:t>polynomial SVM </a:t>
                </a:r>
                <a:r>
                  <a:rPr lang="ko-KR" altLang="en-US" sz="2000" dirty="0"/>
                  <a:t>에서는 직접적으로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최</m:t>
                    </m:r>
                  </m:oMath>
                </a14:m>
                <a:r>
                  <a:rPr lang="ko-KR" altLang="en-US" sz="2000" dirty="0"/>
                  <a:t>적화시켰습니다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하지만 </a:t>
                </a:r>
                <a:r>
                  <a:rPr lang="en-US" altLang="ko-KR" sz="2000" dirty="0"/>
                  <a:t>FMs 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모델링하고 학습시킵니다 </a:t>
                </a:r>
                <a:r>
                  <a:rPr lang="en-US" altLang="ko-KR" sz="2000" dirty="0"/>
                  <a:t>– </a:t>
                </a:r>
                <a:r>
                  <a:rPr lang="ko-KR" altLang="en-US" sz="2000" dirty="0"/>
                  <a:t>이는 간접적인 관계까지 표현할 수 있고 따라서 </a:t>
                </a:r>
                <a:r>
                  <a:rPr lang="en-US" altLang="ko-KR" sz="2000" dirty="0"/>
                  <a:t>sparse setting </a:t>
                </a:r>
                <a:r>
                  <a:rPr lang="ko-KR" altLang="en-US" sz="2000" dirty="0"/>
                  <a:t>에서도 잘 작동합니다</a:t>
                </a:r>
                <a:endParaRPr lang="en-US" altLang="ko-KR" sz="2000" dirty="0"/>
              </a:p>
              <a:p>
                <a:pPr lvl="0"/>
                <a:endParaRPr lang="en-US" altLang="ko-KR" sz="20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번과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번의 </a:t>
                </a:r>
                <a:r>
                  <a:rPr lang="en-US" altLang="ko-KR" sz="2000" dirty="0"/>
                  <a:t>interaction </a:t>
                </a:r>
                <a:r>
                  <a:rPr lang="ko-KR" altLang="en-US" sz="2000" dirty="0"/>
                  <a:t>을 모델링하고 싶을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사용하면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번 </a:t>
                </a:r>
                <a:r>
                  <a:rPr lang="en-US" altLang="ko-KR" sz="2000" dirty="0"/>
                  <a:t>3</a:t>
                </a:r>
                <a:r>
                  <a:rPr lang="ko-KR" altLang="en-US" sz="2000" dirty="0"/>
                  <a:t>번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그리고 </a:t>
                </a:r>
                <a:r>
                  <a:rPr lang="en-US" altLang="ko-KR" sz="2000" dirty="0"/>
                  <a:t>3</a:t>
                </a:r>
                <a:r>
                  <a:rPr lang="ko-KR" altLang="en-US" sz="2000" dirty="0"/>
                  <a:t>번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번</a:t>
                </a:r>
                <a:r>
                  <a:rPr lang="en-US" altLang="ko-KR" sz="2000" dirty="0"/>
                  <a:t> – </a:t>
                </a:r>
                <a:r>
                  <a:rPr lang="ko-KR" altLang="en-US" sz="2000" dirty="0"/>
                  <a:t>즉 한 다리 걸쳐 있는 경우에도 그런 </a:t>
                </a:r>
                <a:r>
                  <a:rPr lang="en-US" altLang="ko-KR" sz="2000" dirty="0"/>
                  <a:t>interaction </a:t>
                </a:r>
                <a:r>
                  <a:rPr lang="ko-KR" altLang="en-US" sz="2000" dirty="0"/>
                  <a:t>이 반영되어 학습됩니다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04" y="1028612"/>
                <a:ext cx="7350302" cy="3653149"/>
              </a:xfrm>
              <a:prstGeom prst="rect">
                <a:avLst/>
              </a:prstGeom>
              <a:blipFill>
                <a:blip r:embed="rId4"/>
                <a:stretch>
                  <a:fillRect l="-9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63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BPR: Bayesian Personalized Ranking from Implicit Feedback (UAI’09)</a:t>
            </a: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3AF52E30-38ED-4BC8-181A-9D5AB6311819}"/>
              </a:ext>
            </a:extLst>
          </p:cNvPr>
          <p:cNvSpPr txBox="1"/>
          <p:nvPr/>
        </p:nvSpPr>
        <p:spPr>
          <a:xfrm>
            <a:off x="1408975" y="1170566"/>
            <a:ext cx="6840796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/>
              <a:t>기존의 </a:t>
            </a:r>
            <a:r>
              <a:rPr lang="en-US" altLang="ko-KR" sz="2000" dirty="0"/>
              <a:t>MF </a:t>
            </a:r>
            <a:r>
              <a:rPr lang="ko-KR" altLang="en-US" sz="2000" dirty="0"/>
              <a:t>는 </a:t>
            </a:r>
            <a:r>
              <a:rPr lang="en-US" altLang="ko-KR" sz="2000" dirty="0"/>
              <a:t>negative sampling </a:t>
            </a:r>
            <a:r>
              <a:rPr lang="ko-KR" altLang="en-US" sz="2000" dirty="0"/>
              <a:t>을 쓰거나</a:t>
            </a:r>
            <a:r>
              <a:rPr lang="en-US" altLang="ko-KR" sz="2000" dirty="0"/>
              <a:t>, positive </a:t>
            </a:r>
            <a:r>
              <a:rPr lang="ko-KR" altLang="en-US" sz="2000" dirty="0"/>
              <a:t>가 아니면 전부 </a:t>
            </a:r>
            <a:r>
              <a:rPr lang="en-US" altLang="ko-KR" sz="2000" dirty="0"/>
              <a:t>negative </a:t>
            </a:r>
            <a:r>
              <a:rPr lang="ko-KR" altLang="en-US" sz="2000" dirty="0"/>
              <a:t>로 둔 뒤에 </a:t>
            </a:r>
            <a:r>
              <a:rPr lang="en-US" altLang="ko-KR" sz="2000" dirty="0"/>
              <a:t>BCE </a:t>
            </a:r>
            <a:r>
              <a:rPr lang="ko-KR" altLang="en-US" sz="2000" dirty="0"/>
              <a:t>로 학습시켰습니다</a:t>
            </a:r>
            <a:endParaRPr lang="en-US" altLang="ko-KR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/>
              <a:t>이렇게 하면</a:t>
            </a:r>
            <a:r>
              <a:rPr lang="en-US" altLang="ko-KR" sz="2000" dirty="0"/>
              <a:t>, </a:t>
            </a:r>
            <a:r>
              <a:rPr lang="ko-KR" altLang="en-US" sz="2000" dirty="0"/>
              <a:t>학습된 대로 전부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예측해버리겠죠</a:t>
            </a:r>
            <a:r>
              <a:rPr lang="en-US" altLang="ko-KR" sz="2000" dirty="0"/>
              <a:t>!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/>
              <a:t>그렇게 만들지 않기 위해서 </a:t>
            </a:r>
            <a:r>
              <a:rPr lang="en-US" altLang="ko-KR" sz="2000" dirty="0"/>
              <a:t>negative sampling </a:t>
            </a:r>
            <a:r>
              <a:rPr lang="ko-KR" altLang="en-US" sz="2000" dirty="0"/>
              <a:t>을 잘 하거나 </a:t>
            </a:r>
            <a:r>
              <a:rPr lang="en-US" altLang="ko-KR" sz="2000" dirty="0"/>
              <a:t>regularization </a:t>
            </a:r>
            <a:r>
              <a:rPr lang="ko-KR" altLang="en-US" sz="2000" dirty="0"/>
              <a:t>방법론이 도입되었습니다 </a:t>
            </a:r>
            <a:r>
              <a:rPr lang="en-US" altLang="ko-KR" sz="2000" dirty="0"/>
              <a:t>(WRMF)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/>
              <a:t>이 논문에선 이렇게 학습시키지 말고</a:t>
            </a:r>
            <a:r>
              <a:rPr lang="en-US" altLang="ko-KR" sz="2000" dirty="0"/>
              <a:t>, </a:t>
            </a:r>
            <a:r>
              <a:rPr lang="ko-KR" altLang="en-US" sz="2000" dirty="0"/>
              <a:t>아예 랭킹 자체를 학습시키자고 제안하고 있습니다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6583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BPR: Bayesian Personalized Ranking from Implicit Feedback (UAI’09)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67;p14">
                <a:extLst>
                  <a:ext uri="{FF2B5EF4-FFF2-40B4-BE49-F238E27FC236}">
                    <a16:creationId xmlns:a16="http://schemas.microsoft.com/office/drawing/2014/main" id="{3AF52E30-38ED-4BC8-181A-9D5AB6311819}"/>
                  </a:ext>
                </a:extLst>
              </p:cNvPr>
              <p:cNvSpPr txBox="1"/>
              <p:nvPr/>
            </p:nvSpPr>
            <p:spPr>
              <a:xfrm>
                <a:off x="1408975" y="1170566"/>
                <a:ext cx="6711567" cy="2648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lvl="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\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000" b="0" dirty="0"/>
              </a:p>
              <a:p>
                <a:pPr marL="342900" lvl="0" indent="-342900">
                  <a:buFontTx/>
                  <a:buChar char="-"/>
                </a:pP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r>
                  <a:rPr lang="ko-KR" altLang="en-US" sz="2000" dirty="0"/>
                  <a:t>저 </a:t>
                </a:r>
                <a:r>
                  <a:rPr lang="en-US" altLang="ko-KR" sz="2000" dirty="0"/>
                  <a:t>triple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sz="2000" dirty="0"/>
                  <a:t> user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보다 선호한다는 의미입니다</a:t>
                </a: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r>
                  <a:rPr lang="ko-KR" altLang="en-US" sz="2000" dirty="0"/>
                  <a:t>데이터셋을 구성할 때 어떤 가정이 들어가는데</a:t>
                </a:r>
                <a:r>
                  <a:rPr lang="en-US" altLang="ko-KR" sz="2000" dirty="0"/>
                  <a:t>,</a:t>
                </a:r>
              </a:p>
              <a:p>
                <a:pPr marL="342900" lvl="0" indent="-342900">
                  <a:buFontTx/>
                  <a:buChar char="-"/>
                </a:pP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r>
                  <a:rPr lang="en-US" altLang="ko-KR" sz="2000" dirty="0"/>
                  <a:t>Observed</a:t>
                </a:r>
                <a:r>
                  <a:rPr lang="ko-KR" altLang="en-US" sz="2000" dirty="0"/>
                  <a:t> 아이템이 항상 </a:t>
                </a:r>
                <a:r>
                  <a:rPr lang="en-US" altLang="ko-KR" sz="2000" dirty="0"/>
                  <a:t>non-</a:t>
                </a:r>
                <a:r>
                  <a:rPr lang="en-US" altLang="ko-KR" sz="2000" dirty="0" err="1"/>
                  <a:t>observec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아이템보다 그 사용자에게 선호된다는 가정입니다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2" name="Google Shape;67;p14">
                <a:extLst>
                  <a:ext uri="{FF2B5EF4-FFF2-40B4-BE49-F238E27FC236}">
                    <a16:creationId xmlns:a16="http://schemas.microsoft.com/office/drawing/2014/main" id="{3AF52E30-38ED-4BC8-181A-9D5AB631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1170566"/>
                <a:ext cx="6711567" cy="2648580"/>
              </a:xfrm>
              <a:prstGeom prst="rect">
                <a:avLst/>
              </a:prstGeom>
              <a:blipFill>
                <a:blip r:embed="rId4"/>
                <a:stretch>
                  <a:fillRect l="-908" b="-13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993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BPR: Bayesian Personalized Ranking from Implicit Feedback (UAI’09)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67;p14">
                <a:extLst>
                  <a:ext uri="{FF2B5EF4-FFF2-40B4-BE49-F238E27FC236}">
                    <a16:creationId xmlns:a16="http://schemas.microsoft.com/office/drawing/2014/main" id="{3AF52E30-38ED-4BC8-181A-9D5AB6311819}"/>
                  </a:ext>
                </a:extLst>
              </p:cNvPr>
              <p:cNvSpPr txBox="1"/>
              <p:nvPr/>
            </p:nvSpPr>
            <p:spPr>
              <a:xfrm>
                <a:off x="1408975" y="1170566"/>
                <a:ext cx="6711567" cy="2754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lvl="0" indent="-342900">
                  <a:buFontTx/>
                  <a:buChar char="-"/>
                </a:pPr>
                <a:r>
                  <a:rPr lang="ko-KR" altLang="en-US" sz="2000" dirty="0"/>
                  <a:t>목적 함수는 </a:t>
                </a:r>
                <a:r>
                  <a:rPr lang="en-US" altLang="ko-KR" sz="2000" dirty="0"/>
                  <a:t>MAP</a:t>
                </a:r>
                <a:r>
                  <a:rPr lang="ko-KR" altLang="en-US" sz="2000" dirty="0"/>
                  <a:t> 이고</a:t>
                </a: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r>
                  <a:rPr lang="en-US" altLang="ko-KR" sz="2000" dirty="0"/>
                  <a:t>Likelihood </a:t>
                </a:r>
                <a:r>
                  <a:rPr lang="ko-KR" altLang="en-US" sz="2000" dirty="0"/>
                  <a:t>로 베르누이 분포를</a:t>
                </a:r>
                <a:r>
                  <a:rPr lang="en-US" altLang="ko-KR" sz="2000" dirty="0"/>
                  <a:t>, prior </a:t>
                </a:r>
                <a:r>
                  <a:rPr lang="ko-KR" altLang="en-US" sz="2000" dirty="0"/>
                  <a:t>로 정규분포를 사용해서 </a:t>
                </a:r>
                <a:r>
                  <a:rPr lang="en-US" altLang="ko-KR" sz="2000" dirty="0"/>
                  <a:t>l2 regularization </a:t>
                </a:r>
                <a:r>
                  <a:rPr lang="ko-KR" altLang="en-US" sz="2000" dirty="0"/>
                  <a:t>의 효과를 가져가려 하고 있습니다</a:t>
                </a: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r>
                  <a:rPr lang="ko-KR" altLang="en-US" sz="2000" dirty="0"/>
                  <a:t>최종 목적식은 다음과 같습니다</a:t>
                </a: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𝑢𝑖𝑗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nary>
                  </m:oMath>
                </a14:m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2" name="Google Shape;67;p14">
                <a:extLst>
                  <a:ext uri="{FF2B5EF4-FFF2-40B4-BE49-F238E27FC236}">
                    <a16:creationId xmlns:a16="http://schemas.microsoft.com/office/drawing/2014/main" id="{3AF52E30-38ED-4BC8-181A-9D5AB631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1170566"/>
                <a:ext cx="6711567" cy="2754442"/>
              </a:xfrm>
              <a:prstGeom prst="rect">
                <a:avLst/>
              </a:prstGeom>
              <a:blipFill>
                <a:blip r:embed="rId4"/>
                <a:stretch>
                  <a:fillRect l="-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319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BPR: Bayesian Personalized Ranking from Implicit Feedback (UAI’09)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67;p14">
                <a:extLst>
                  <a:ext uri="{FF2B5EF4-FFF2-40B4-BE49-F238E27FC236}">
                    <a16:creationId xmlns:a16="http://schemas.microsoft.com/office/drawing/2014/main" id="{3AF52E30-38ED-4BC8-181A-9D5AB6311819}"/>
                  </a:ext>
                </a:extLst>
              </p:cNvPr>
              <p:cNvSpPr txBox="1"/>
              <p:nvPr/>
            </p:nvSpPr>
            <p:spPr>
              <a:xfrm>
                <a:off x="1408975" y="1170566"/>
                <a:ext cx="6711567" cy="339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lvl="0" indent="-342900">
                  <a:buFontTx/>
                  <a:buChar char="-"/>
                </a:pPr>
                <a:r>
                  <a:rPr lang="ko-KR" altLang="en-US" sz="2000" dirty="0"/>
                  <a:t>목적식은 알겠는데</a:t>
                </a:r>
                <a:r>
                  <a:rPr lang="en-US" altLang="ko-KR" sz="2000" dirty="0"/>
                  <a:t>.. </a:t>
                </a:r>
                <a:r>
                  <a:rPr lang="ko-KR" altLang="en-US" sz="2000" dirty="0"/>
                  <a:t>구체적으로 어떻게 학습시켜야 할까요</a:t>
                </a:r>
                <a:r>
                  <a:rPr lang="en-US" altLang="ko-KR" sz="2000" dirty="0"/>
                  <a:t>?</a:t>
                </a:r>
              </a:p>
              <a:p>
                <a:pPr marL="342900" lvl="0" indent="-342900">
                  <a:buFontTx/>
                  <a:buChar char="-"/>
                </a:pP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r>
                  <a:rPr lang="ko-KR" altLang="en-US" sz="2000" dirty="0"/>
                  <a:t>애초에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𝑢𝑖𝑗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ko-KR" sz="2000" dirty="0"/>
                  <a:t>, </a:t>
                </a:r>
                <a:r>
                  <a:rPr lang="ko-KR" altLang="en-US" sz="2000" dirty="0"/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𝑢𝑖𝑗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어떻게 구할 수 있는 걸까요</a:t>
                </a:r>
                <a:r>
                  <a:rPr lang="en-US" altLang="ko-KR" sz="2000" dirty="0"/>
                  <a:t>?</a:t>
                </a:r>
              </a:p>
              <a:p>
                <a:pPr marL="342900" lvl="0" indent="-342900">
                  <a:buFontTx/>
                  <a:buChar char="-"/>
                </a:pP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r>
                  <a:rPr lang="ko-KR" altLang="en-US" sz="2000" dirty="0"/>
                  <a:t>논문에서는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𝑢𝑖𝑗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두고 학습시키면 된다고 주장합니다</a:t>
                </a: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r>
                  <a:rPr lang="ko-KR" altLang="en-US" sz="2000" dirty="0"/>
                  <a:t>이렇게 하면</a:t>
                </a:r>
                <a:r>
                  <a:rPr lang="en-US" altLang="ko-KR" sz="2000" dirty="0"/>
                  <a:t>, single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number </a:t>
                </a:r>
                <a:r>
                  <a:rPr lang="ko-KR" altLang="en-US" sz="2000" dirty="0"/>
                  <a:t>를 </a:t>
                </a:r>
                <a:r>
                  <a:rPr lang="en-US" altLang="ko-KR" sz="2000" dirty="0"/>
                  <a:t>regress </a:t>
                </a:r>
                <a:r>
                  <a:rPr lang="ko-KR" altLang="en-US" sz="2000" dirty="0"/>
                  <a:t>하기보단 두 </a:t>
                </a:r>
                <a:r>
                  <a:rPr lang="en-US" altLang="ko-KR" sz="2000" dirty="0"/>
                  <a:t>prediction </a:t>
                </a:r>
                <a:r>
                  <a:rPr lang="ko-KR" altLang="en-US" sz="2000" dirty="0"/>
                  <a:t>의 차이를 크게 하도록 학습될 것입니다</a:t>
                </a:r>
                <a:r>
                  <a:rPr lang="en-US" altLang="ko-KR" sz="2000" dirty="0"/>
                  <a:t>!</a:t>
                </a:r>
              </a:p>
            </p:txBody>
          </p:sp>
        </mc:Choice>
        <mc:Fallback xmlns="">
          <p:sp>
            <p:nvSpPr>
              <p:cNvPr id="2" name="Google Shape;67;p14">
                <a:extLst>
                  <a:ext uri="{FF2B5EF4-FFF2-40B4-BE49-F238E27FC236}">
                    <a16:creationId xmlns:a16="http://schemas.microsoft.com/office/drawing/2014/main" id="{3AF52E30-38ED-4BC8-181A-9D5AB631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1170566"/>
                <a:ext cx="6711567" cy="3394682"/>
              </a:xfrm>
              <a:prstGeom prst="rect">
                <a:avLst/>
              </a:prstGeom>
              <a:blipFill>
                <a:blip r:embed="rId4"/>
                <a:stretch>
                  <a:fillRect l="-817" b="-1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770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BPR: Bayesian Personalized Ranking from Implicit Feedback (UAI’09)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3AF52E30-38ED-4BC8-181A-9D5AB6311819}"/>
              </a:ext>
            </a:extLst>
          </p:cNvPr>
          <p:cNvSpPr txBox="1"/>
          <p:nvPr/>
        </p:nvSpPr>
        <p:spPr>
          <a:xfrm>
            <a:off x="1408975" y="1170566"/>
            <a:ext cx="6711567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buFontTx/>
              <a:buChar char="-"/>
            </a:pPr>
            <a:r>
              <a:rPr lang="ko-KR" altLang="en-US" sz="2000" dirty="0"/>
              <a:t>마지막으로</a:t>
            </a:r>
            <a:r>
              <a:rPr lang="en-US" altLang="ko-KR" sz="2000" dirty="0"/>
              <a:t>, SGD</a:t>
            </a:r>
            <a:r>
              <a:rPr lang="ko-KR" altLang="en-US" sz="2000" dirty="0"/>
              <a:t> 를 통해 학습할 때</a:t>
            </a:r>
            <a:r>
              <a:rPr lang="en-US" altLang="ko-KR" sz="2000" dirty="0"/>
              <a:t>-</a:t>
            </a:r>
          </a:p>
          <a:p>
            <a:pPr marL="342900" lvl="0" indent="-342900">
              <a:buFontTx/>
              <a:buChar char="-"/>
            </a:pPr>
            <a:r>
              <a:rPr lang="ko-KR" altLang="en-US" sz="2000" dirty="0"/>
              <a:t>배치를 부트스트랩의 방식으로 뽑았다는 이야기가 나오는데요</a:t>
            </a:r>
            <a:endParaRPr lang="en-US" altLang="ko-KR" sz="2000" dirty="0"/>
          </a:p>
          <a:p>
            <a:pPr marL="342900" lvl="0" indent="-342900">
              <a:buFontTx/>
              <a:buChar char="-"/>
            </a:pPr>
            <a:endParaRPr lang="en-US" altLang="ko-KR" sz="2000" dirty="0"/>
          </a:p>
          <a:p>
            <a:pPr marL="342900" lvl="0" indent="-342900">
              <a:buFontTx/>
              <a:buChar char="-"/>
            </a:pPr>
            <a:r>
              <a:rPr lang="ko-KR" altLang="en-US" sz="2000" dirty="0"/>
              <a:t>보통 저희가 배치를 배타적으로 뽑는 것과는 사뭇 다른 형태입니다</a:t>
            </a:r>
            <a:r>
              <a:rPr lang="en-US" altLang="ko-KR" sz="2000" dirty="0"/>
              <a:t>!</a:t>
            </a:r>
          </a:p>
          <a:p>
            <a:pPr marL="342900" lvl="0" indent="-342900">
              <a:buFontTx/>
              <a:buChar char="-"/>
            </a:pPr>
            <a:endParaRPr lang="en-US" altLang="ko-KR" sz="2000" dirty="0"/>
          </a:p>
          <a:p>
            <a:pPr marL="342900" lvl="0" indent="-342900">
              <a:buFontTx/>
              <a:buChar char="-"/>
            </a:pPr>
            <a:r>
              <a:rPr lang="ko-KR" altLang="en-US" sz="2000" dirty="0"/>
              <a:t>부트스트랩이 더 좋았다고 하네요</a:t>
            </a:r>
            <a:r>
              <a:rPr lang="en-US" altLang="ko-KR" sz="2000" dirty="0"/>
              <a:t>!</a:t>
            </a:r>
          </a:p>
          <a:p>
            <a:pPr marL="342900" lvl="0" indent="-342900">
              <a:buFontTx/>
              <a:buChar char="-"/>
            </a:pPr>
            <a:endParaRPr lang="en-US" altLang="ko-KR" sz="2000" dirty="0"/>
          </a:p>
          <a:p>
            <a:pPr marL="342900" lvl="0" indent="-342900">
              <a:buFontTx/>
              <a:buChar char="-"/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B64503-0699-42CE-BB91-8DE570E1CB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48" t="15294" r="58382" b="33246"/>
          <a:stretch/>
        </p:blipFill>
        <p:spPr>
          <a:xfrm>
            <a:off x="6057899" y="2874024"/>
            <a:ext cx="2769117" cy="219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56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추후 계획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3AF52E30-38ED-4BC8-181A-9D5AB6311819}"/>
              </a:ext>
            </a:extLst>
          </p:cNvPr>
          <p:cNvSpPr txBox="1"/>
          <p:nvPr/>
        </p:nvSpPr>
        <p:spPr>
          <a:xfrm>
            <a:off x="1408975" y="1170566"/>
            <a:ext cx="6711567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buFontTx/>
              <a:buChar char="-"/>
            </a:pPr>
            <a:r>
              <a:rPr lang="ko-KR" altLang="en-US" sz="2000" dirty="0"/>
              <a:t>일단 다음 주에 읽을 논문은 다음과 같습니다</a:t>
            </a:r>
            <a:r>
              <a:rPr lang="en-US" altLang="ko-KR" sz="2000" dirty="0"/>
              <a:t>!</a:t>
            </a:r>
          </a:p>
          <a:p>
            <a:pPr marL="342900" lvl="0" indent="-342900">
              <a:buFontTx/>
              <a:buChar char="-"/>
            </a:pPr>
            <a:endParaRPr lang="en-US" altLang="ko-KR" sz="2000" dirty="0"/>
          </a:p>
          <a:p>
            <a:pPr marL="342900" lvl="0" indent="-342900">
              <a:buFontTx/>
              <a:buChar char="-"/>
            </a:pPr>
            <a:r>
              <a:rPr lang="en-US" altLang="ko-KR" sz="2000" dirty="0"/>
              <a:t>Deep Neural Networks for YouTube Recommendations (RecSys’16) – </a:t>
            </a:r>
            <a:r>
              <a:rPr lang="ko-KR" altLang="en-US" sz="2000" dirty="0"/>
              <a:t>최지원님</a:t>
            </a:r>
            <a:endParaRPr lang="en-US" altLang="ko-KR" sz="2000" dirty="0"/>
          </a:p>
          <a:p>
            <a:pPr marL="342900" lvl="0" indent="-342900">
              <a:buFontTx/>
              <a:buChar char="-"/>
            </a:pPr>
            <a:r>
              <a:rPr lang="en-US" altLang="ko-KR" sz="2000" dirty="0"/>
              <a:t>Debiased Explainable Pairwise Ranking from Implicit Feedback (RecSys’21) –</a:t>
            </a:r>
            <a:r>
              <a:rPr lang="ko-KR" altLang="en-US" sz="2000" dirty="0"/>
              <a:t>김동영</a:t>
            </a:r>
            <a:endParaRPr lang="en-US" altLang="ko-KR" sz="2000" dirty="0"/>
          </a:p>
          <a:p>
            <a:pPr lvl="0"/>
            <a:endParaRPr lang="en-US" altLang="ko-KR" sz="2000" dirty="0"/>
          </a:p>
          <a:p>
            <a:pPr marL="342900" lvl="0" indent="-342900">
              <a:buFontTx/>
              <a:buChar char="-"/>
            </a:pPr>
            <a:r>
              <a:rPr lang="ko-KR" altLang="en-US" sz="2000" dirty="0"/>
              <a:t>그리고 쉬다가 다음 주 하고 시험 끝나고 재개할 것 같습니다</a:t>
            </a:r>
            <a:endParaRPr lang="en-US" altLang="ko-KR" sz="2000" dirty="0"/>
          </a:p>
          <a:p>
            <a:pPr marL="342900" lvl="0" indent="-342900">
              <a:buFontTx/>
              <a:buChar char="-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42154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A93D70DC-E5C3-7CCD-36D1-624AFD3ED67B}"/>
              </a:ext>
            </a:extLst>
          </p:cNvPr>
          <p:cNvSpPr txBox="1"/>
          <p:nvPr/>
        </p:nvSpPr>
        <p:spPr>
          <a:xfrm>
            <a:off x="1516551" y="804415"/>
            <a:ext cx="3055449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4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4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3663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latin typeface="+mj-ea"/>
                <a:ea typeface="+mj-ea"/>
              </a:rPr>
              <a:t>ㅎㅎ</a:t>
            </a:r>
            <a:r>
              <a:rPr lang="en-US" altLang="ko-KR" sz="2000" dirty="0">
                <a:latin typeface="+mj-ea"/>
                <a:ea typeface="+mj-ea"/>
              </a:rPr>
              <a:t>..</a:t>
            </a:r>
            <a:endParaRPr sz="2000" dirty="0">
              <a:latin typeface="+mj-ea"/>
              <a:ea typeface="+mj-e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김동영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</a:t>
            </a:r>
            <a:r>
              <a:rPr lang="ko-KR" altLang="en-US" dirty="0"/>
              <a:t>소프트</a:t>
            </a:r>
            <a:r>
              <a:rPr lang="en-US" altLang="ko-KR" dirty="0"/>
              <a:t>21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최지원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</a:t>
            </a:r>
            <a:r>
              <a:rPr lang="ko-KR" altLang="en-US" dirty="0"/>
              <a:t>산업보안</a:t>
            </a:r>
            <a:r>
              <a:rPr lang="en-US" altLang="ko-KR" dirty="0"/>
              <a:t>21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4/3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카페에서 </a:t>
            </a:r>
            <a:r>
              <a:rPr lang="en-US" altLang="ko-KR" dirty="0"/>
              <a:t>1</a:t>
            </a:r>
            <a:r>
              <a:rPr lang="ko-KR" altLang="en-US" dirty="0"/>
              <a:t>시간 </a:t>
            </a:r>
            <a:r>
              <a:rPr lang="en-US" altLang="ko-KR" dirty="0"/>
              <a:t>40</a:t>
            </a:r>
            <a:r>
              <a:rPr lang="ko-KR" altLang="en-US" dirty="0"/>
              <a:t>분 정도 진행했습니다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F4442869-B8DB-E53C-4620-8336B0F2861E}"/>
              </a:ext>
            </a:extLst>
          </p:cNvPr>
          <p:cNvSpPr txBox="1"/>
          <p:nvPr/>
        </p:nvSpPr>
        <p:spPr>
          <a:xfrm>
            <a:off x="1423904" y="1055550"/>
            <a:ext cx="6296191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/>
              <a:t>Factorization Machines (ICDM’10) – </a:t>
            </a:r>
            <a:r>
              <a:rPr lang="ko-KR" altLang="en-US" sz="2000" dirty="0"/>
              <a:t>최지원님</a:t>
            </a:r>
            <a:endParaRPr lang="en-US" altLang="ko-KR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/>
              <a:t>BPR: Bayesian Personalized Ranking from Implicit Feedback (UAI’09) - </a:t>
            </a:r>
            <a:r>
              <a:rPr lang="ko-KR" altLang="en-US" sz="2000" dirty="0"/>
              <a:t>김동영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Factorization Machines (ICDM’10)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89CFCE46-78AB-1AAC-2C17-727C127E3BA0}"/>
              </a:ext>
            </a:extLst>
          </p:cNvPr>
          <p:cNvSpPr txBox="1"/>
          <p:nvPr/>
        </p:nvSpPr>
        <p:spPr>
          <a:xfrm>
            <a:off x="1423904" y="1311044"/>
            <a:ext cx="6296191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/>
              <a:t>결론 먼저</a:t>
            </a:r>
            <a:r>
              <a:rPr lang="en-US" altLang="ko-KR" sz="2000" dirty="0"/>
              <a:t>!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/>
              <a:t>SVM </a:t>
            </a:r>
            <a:r>
              <a:rPr lang="ko-KR" altLang="en-US" sz="2000" dirty="0"/>
              <a:t>은 </a:t>
            </a:r>
            <a:r>
              <a:rPr lang="en-US" altLang="ko-KR" sz="2000" dirty="0"/>
              <a:t>real valued feature vector </a:t>
            </a:r>
            <a:r>
              <a:rPr lang="ko-KR" altLang="en-US" sz="2000" dirty="0"/>
              <a:t>조건에서 </a:t>
            </a:r>
            <a:r>
              <a:rPr lang="en-US" altLang="ko-KR" sz="2000" dirty="0"/>
              <a:t>general predictor </a:t>
            </a:r>
            <a:r>
              <a:rPr lang="ko-KR" altLang="en-US" sz="2000" dirty="0"/>
              <a:t>입니다</a:t>
            </a:r>
            <a:endParaRPr lang="en-US" altLang="ko-KR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/>
              <a:t>하지만 </a:t>
            </a:r>
            <a:r>
              <a:rPr lang="en-US" altLang="ko-KR" sz="2000" dirty="0"/>
              <a:t>sparse setting </a:t>
            </a:r>
            <a:r>
              <a:rPr lang="ko-KR" altLang="en-US" sz="2000" dirty="0"/>
              <a:t>에서 실패하곤 하는데</a:t>
            </a:r>
            <a:r>
              <a:rPr lang="en-US" altLang="ko-KR" sz="2000" dirty="0"/>
              <a:t>-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/>
              <a:t>FMs </a:t>
            </a:r>
            <a:r>
              <a:rPr lang="ko-KR" altLang="en-US" sz="2000" dirty="0"/>
              <a:t>는 </a:t>
            </a:r>
            <a:r>
              <a:rPr lang="en-US" altLang="ko-KR" sz="2000" dirty="0"/>
              <a:t>factorized parameter </a:t>
            </a:r>
            <a:r>
              <a:rPr lang="ko-KR" altLang="en-US" sz="2000" dirty="0"/>
              <a:t>를 사용해서 이를 해결했습니다</a:t>
            </a:r>
            <a:r>
              <a:rPr lang="en-US" altLang="ko-KR" sz="2000" dirty="0"/>
              <a:t>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Factorization Machines (ICDM’10)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/>
              <p:nvPr/>
            </p:nvSpPr>
            <p:spPr>
              <a:xfrm>
                <a:off x="1423904" y="1028612"/>
                <a:ext cx="6296191" cy="3603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2000" dirty="0"/>
                  <a:t>SVM </a:t>
                </a:r>
                <a:r>
                  <a:rPr lang="ko-KR" altLang="en-US" sz="2000" dirty="0"/>
                  <a:t>은 </a:t>
                </a:r>
                <a:r>
                  <a:rPr lang="en-US" altLang="ko-KR" sz="2000" dirty="0"/>
                  <a:t>real valued feature vector </a:t>
                </a:r>
                <a:r>
                  <a:rPr lang="ko-KR" altLang="en-US" sz="2000" dirty="0"/>
                  <a:t>조건에서 </a:t>
                </a:r>
                <a:r>
                  <a:rPr lang="en-US" altLang="ko-KR" sz="2000" dirty="0"/>
                  <a:t>general predictor </a:t>
                </a:r>
                <a:r>
                  <a:rPr lang="ko-KR" altLang="en-US" sz="2000" dirty="0"/>
                  <a:t>입니다</a:t>
                </a: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2000" dirty="0"/>
                  <a:t>위 문장에서 </a:t>
                </a:r>
                <a:r>
                  <a:rPr lang="en-US" altLang="ko-KR" sz="2000" dirty="0"/>
                  <a:t>SVM 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model </a:t>
                </a:r>
                <a:r>
                  <a:rPr lang="en-US" altLang="ko-KR" sz="2000" dirty="0" err="1"/>
                  <a:t>equnation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은</a:t>
                </a:r>
                <a:r>
                  <a:rPr lang="en-US" altLang="ko-KR" sz="2000" dirty="0"/>
                  <a:t>-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다음과 같습니다 </a:t>
                </a:r>
                <a:r>
                  <a:rPr lang="en-US" altLang="ko-KR" sz="2000" dirty="0"/>
                  <a:t>(polynomial kernel)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/>
                <a:r>
                  <a:rPr lang="ko-KR" altLang="en-US" sz="2000" dirty="0"/>
                  <a:t>이때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000" dirty="0"/>
                  <a:t> 모아놓은 행렬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은 </a:t>
                </a:r>
                <a:r>
                  <a:rPr lang="en-US" altLang="ko-KR" sz="2000" dirty="0"/>
                  <a:t>symmetric</a:t>
                </a:r>
                <a:r>
                  <a:rPr lang="ko-KR" altLang="en-US" sz="2000" dirty="0"/>
                  <a:t> 합니다</a:t>
                </a:r>
                <a:endParaRPr lang="en-US" altLang="ko-KR" sz="2000" dirty="0"/>
              </a:p>
              <a:p>
                <a:pPr lvl="0"/>
                <a:r>
                  <a:rPr lang="ko-KR" altLang="en-US" sz="2000" dirty="0"/>
                  <a:t>그리고 파라미터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의 개수는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 비례합니다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04" y="1028612"/>
                <a:ext cx="6296191" cy="3603713"/>
              </a:xfrm>
              <a:prstGeom prst="rect">
                <a:avLst/>
              </a:prstGeom>
              <a:blipFill>
                <a:blip r:embed="rId4"/>
                <a:stretch>
                  <a:fillRect l="-1066" b="-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65CF077-1C2A-B828-E953-EFEE216000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76" t="43660" r="55001" b="36471"/>
          <a:stretch/>
        </p:blipFill>
        <p:spPr>
          <a:xfrm>
            <a:off x="1472453" y="2645710"/>
            <a:ext cx="4313097" cy="116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7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Factorization Machines (ICDM’10)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/>
              <p:nvPr/>
            </p:nvSpPr>
            <p:spPr>
              <a:xfrm>
                <a:off x="1423904" y="1028612"/>
                <a:ext cx="6711567" cy="36078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2000" dirty="0"/>
                  <a:t>SVM </a:t>
                </a:r>
                <a:r>
                  <a:rPr lang="ko-KR" altLang="en-US" sz="2000" dirty="0"/>
                  <a:t>은 </a:t>
                </a:r>
                <a:r>
                  <a:rPr lang="en-US" altLang="ko-KR" sz="2000" dirty="0"/>
                  <a:t>real valued feature vector </a:t>
                </a:r>
                <a:r>
                  <a:rPr lang="ko-KR" altLang="en-US" sz="2000" dirty="0"/>
                  <a:t>조건에서 </a:t>
                </a:r>
                <a:r>
                  <a:rPr lang="en-US" altLang="ko-KR" sz="2000" dirty="0"/>
                  <a:t>general predictor </a:t>
                </a:r>
                <a:r>
                  <a:rPr lang="ko-KR" altLang="en-US" sz="2000" dirty="0"/>
                  <a:t>입니다</a:t>
                </a:r>
                <a:endParaRPr lang="en-US" altLang="ko-KR" sz="2000" dirty="0"/>
              </a:p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en-US" altLang="ko-KR" sz="2000" dirty="0"/>
              </a:p>
              <a:p>
                <a:pPr lvl="0"/>
                <a:r>
                  <a:rPr lang="ko-KR" altLang="en-US" sz="2000" dirty="0"/>
                  <a:t>이때 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관계를 모델링하는 파라미터입니다</a:t>
                </a:r>
                <a:endParaRPr lang="en-US" altLang="ko-KR" sz="2000" dirty="0"/>
              </a:p>
              <a:p>
                <a:pPr lvl="0"/>
                <a:endParaRPr lang="en-US" altLang="ko-KR" sz="2000" dirty="0"/>
              </a:p>
              <a:p>
                <a:pPr lvl="0"/>
                <a:r>
                  <a:rPr lang="en-US" altLang="ko-KR" sz="2000" dirty="0"/>
                  <a:t>SVM </a:t>
                </a:r>
                <a:r>
                  <a:rPr lang="ko-KR" altLang="en-US" sz="2000" dirty="0"/>
                  <a:t>에서는 이런 관계를 직접적으로 모델링합니다</a:t>
                </a:r>
                <a:endParaRPr lang="en-US" altLang="ko-KR" sz="2000" dirty="0"/>
              </a:p>
              <a:p>
                <a:pPr lvl="0"/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관계를 모델링할 정도의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interaction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이 존재해야 하고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à"/>
                </a:pPr>
                <a:r>
                  <a:rPr lang="ko-KR" altLang="en-US" sz="2000" dirty="0">
                    <a:sym typeface="Wingdings" panose="05000000000000000000" pitchFamily="2" charset="2"/>
                  </a:rPr>
                  <a:t>따라서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Sparse setting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에서는 잘 작동하지 않습니다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à"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lvl="0"/>
                <a:r>
                  <a:rPr lang="ko-KR" altLang="en-US" sz="2000" dirty="0">
                    <a:sym typeface="Wingdings" panose="05000000000000000000" pitchFamily="2" charset="2"/>
                  </a:rPr>
                  <a:t>다음 장에서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CF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에서의 사례를 살펴봅시다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04" y="1028612"/>
                <a:ext cx="6711567" cy="3607817"/>
              </a:xfrm>
              <a:prstGeom prst="rect">
                <a:avLst/>
              </a:prstGeom>
              <a:blipFill>
                <a:blip r:embed="rId4"/>
                <a:stretch>
                  <a:fillRect l="-999" b="-8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55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Factorization Machines (ICDM’10)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/>
              <p:nvPr/>
            </p:nvSpPr>
            <p:spPr>
              <a:xfrm>
                <a:off x="1408975" y="1189977"/>
                <a:ext cx="7128425" cy="3192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ko-KR" altLang="en-US" sz="2000" dirty="0"/>
                  <a:t>하지만 </a:t>
                </a:r>
                <a:r>
                  <a:rPr lang="en-US" altLang="ko-KR" sz="2000" dirty="0"/>
                  <a:t>sparse setting </a:t>
                </a:r>
                <a:r>
                  <a:rPr lang="ko-KR" altLang="en-US" sz="2000" dirty="0"/>
                  <a:t>에서 실패하곤 하는데</a:t>
                </a:r>
                <a:r>
                  <a:rPr lang="en-US" altLang="ko-KR" sz="2000" dirty="0"/>
                  <a:t>-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/>
                <a:r>
                  <a:rPr lang="ko-KR" altLang="en-US" sz="2000" dirty="0"/>
                  <a:t>전형적인 </a:t>
                </a:r>
                <a:r>
                  <a:rPr lang="en-US" altLang="ko-KR" sz="2000" dirty="0"/>
                  <a:t>CF </a:t>
                </a:r>
                <a:r>
                  <a:rPr lang="ko-KR" altLang="en-US" sz="2000" dirty="0"/>
                  <a:t>문제를 생각해보면</a:t>
                </a:r>
                <a:r>
                  <a:rPr lang="en-US" altLang="ko-KR" sz="2000" dirty="0"/>
                  <a:t>, </a:t>
                </a:r>
              </a:p>
              <a:p>
                <a:pPr lvl="0"/>
                <a:r>
                  <a:rPr lang="en-US" altLang="ko-KR" sz="2000" dirty="0"/>
                  <a:t>For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each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interaction parameter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ko-KR" altLang="en-US" sz="2000" dirty="0"/>
                  <a:t> 는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한 번만 관측됩니다</a:t>
                </a:r>
                <a:r>
                  <a:rPr lang="en-US" altLang="ko-KR" sz="2000" dirty="0"/>
                  <a:t>!</a:t>
                </a:r>
              </a:p>
              <a:p>
                <a:pPr lvl="0"/>
                <a:r>
                  <a:rPr lang="ko-KR" altLang="en-US" sz="2000" dirty="0"/>
                  <a:t>그 말은 곧</a:t>
                </a:r>
                <a:r>
                  <a:rPr lang="en-US" altLang="ko-KR" sz="2000" dirty="0"/>
                  <a:t>, test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set</a:t>
                </a:r>
                <a:r>
                  <a:rPr lang="ko-KR" altLang="en-US" sz="2000" dirty="0"/>
                  <a:t> 에 있는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 대한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가 전부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이 되어버립니다</a:t>
                </a:r>
                <a:r>
                  <a:rPr lang="en-US" altLang="ko-KR" sz="2000" dirty="0"/>
                  <a:t>! – </a:t>
                </a:r>
                <a:r>
                  <a:rPr lang="ko-KR" altLang="en-US" sz="2000" dirty="0"/>
                  <a:t>최적화되지 않음</a:t>
                </a:r>
                <a:endParaRPr lang="en-US" altLang="ko-KR" sz="2000" dirty="0"/>
              </a:p>
              <a:p>
                <a:pPr lvl="0"/>
                <a:endParaRPr lang="en-US" altLang="ko-KR" sz="2000" dirty="0"/>
              </a:p>
              <a:p>
                <a:pPr lvl="0"/>
                <a:r>
                  <a:rPr lang="ko-KR" altLang="en-US" sz="2000" dirty="0"/>
                  <a:t>그래서 </a:t>
                </a:r>
                <a:r>
                  <a:rPr lang="en-US" altLang="ko-KR" sz="2000" dirty="0"/>
                  <a:t>2-way interaction </a:t>
                </a:r>
                <a:r>
                  <a:rPr lang="ko-KR" altLang="en-US" sz="2000" dirty="0"/>
                  <a:t>을 모델링 </a:t>
                </a:r>
                <a:r>
                  <a:rPr lang="ko-KR" altLang="en-US" sz="2000" dirty="0" err="1"/>
                  <a:t>해봤자</a:t>
                </a:r>
                <a:r>
                  <a:rPr lang="ko-KR" altLang="en-US" sz="2000" dirty="0"/>
                  <a:t> 쓸모가 없어집니다</a:t>
                </a:r>
                <a:endParaRPr lang="en-US" altLang="ko-KR" sz="2000" dirty="0"/>
              </a:p>
              <a:p>
                <a:pPr lvl="0"/>
                <a:r>
                  <a:rPr lang="en-US" altLang="ko-KR" sz="2000" dirty="0"/>
                  <a:t> - test </a:t>
                </a:r>
                <a:r>
                  <a:rPr lang="ko-KR" altLang="en-US" sz="2000" dirty="0"/>
                  <a:t>에서 못 쓰니까요</a:t>
                </a:r>
                <a:r>
                  <a:rPr lang="en-US" altLang="ko-KR" sz="2000" dirty="0"/>
                  <a:t>!</a:t>
                </a:r>
              </a:p>
            </p:txBody>
          </p:sp>
        </mc:Choice>
        <mc:Fallback xmlns=""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1189977"/>
                <a:ext cx="7128425" cy="3192254"/>
              </a:xfrm>
              <a:prstGeom prst="rect">
                <a:avLst/>
              </a:prstGeom>
              <a:blipFill>
                <a:blip r:embed="rId4"/>
                <a:stretch>
                  <a:fillRect l="-855" r="-599" b="-11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41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Factorization Machines (ICDM’10)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DB6BE1-1B11-A813-35F3-01410FF162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74" t="24444" r="17353" b="14801"/>
          <a:stretch/>
        </p:blipFill>
        <p:spPr>
          <a:xfrm>
            <a:off x="1655126" y="1196700"/>
            <a:ext cx="6636122" cy="312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8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Factorization Machines (ICDM’10)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/>
              <p:nvPr/>
            </p:nvSpPr>
            <p:spPr>
              <a:xfrm>
                <a:off x="1408975" y="1055550"/>
                <a:ext cx="6711567" cy="340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ko-KR" altLang="en-US" sz="2000" dirty="0"/>
                  <a:t>하지만 </a:t>
                </a:r>
                <a:r>
                  <a:rPr lang="en-US" altLang="ko-KR" sz="2000" dirty="0"/>
                  <a:t>sparse setting </a:t>
                </a:r>
                <a:r>
                  <a:rPr lang="ko-KR" altLang="en-US" sz="2000" dirty="0"/>
                  <a:t>에서 실패하곤 하는데</a:t>
                </a:r>
                <a:r>
                  <a:rPr lang="en-US" altLang="ko-KR" sz="2000" dirty="0"/>
                  <a:t>-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2000" dirty="0"/>
                  <a:t>정리하자면</a:t>
                </a:r>
                <a:r>
                  <a:rPr lang="en-US" altLang="ko-KR" sz="2000" dirty="0"/>
                  <a:t>,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2000" dirty="0"/>
                  <a:t>For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each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interaction parameter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학습시키기 위해선</a:t>
                </a: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≠0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ko-KR" sz="2000" b="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2000" dirty="0"/>
                  <a:t>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쌍이 충분히 필요한데</a:t>
                </a: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2000" dirty="0"/>
                  <a:t>CF </a:t>
                </a:r>
                <a:r>
                  <a:rPr lang="ko-KR" altLang="en-US" sz="2000" dirty="0"/>
                  <a:t>문제에서는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그리고 </a:t>
                </a:r>
                <a:r>
                  <a:rPr lang="en-US" altLang="ko-KR" sz="2000" dirty="0"/>
                  <a:t>CF</a:t>
                </a:r>
                <a:r>
                  <a:rPr lang="ko-KR" altLang="en-US" sz="2000" dirty="0"/>
                  <a:t> 외에도</a:t>
                </a: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2000" dirty="0"/>
                  <a:t>데이터가 </a:t>
                </a:r>
                <a:r>
                  <a:rPr lang="en-US" altLang="ko-KR" sz="2000" dirty="0"/>
                  <a:t>sparse </a:t>
                </a:r>
                <a:r>
                  <a:rPr lang="ko-KR" altLang="en-US" sz="2000" dirty="0"/>
                  <a:t>한 경우에는 충분한 데이터가 제공되지 못하고 따라서 </a:t>
                </a:r>
                <a:r>
                  <a:rPr lang="en-US" altLang="ko-KR" sz="2000" dirty="0"/>
                  <a:t>fitting </a:t>
                </a:r>
                <a:r>
                  <a:rPr lang="ko-KR" altLang="en-US" sz="2000" dirty="0"/>
                  <a:t>에 실패합니다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1055550"/>
                <a:ext cx="6711567" cy="3405902"/>
              </a:xfrm>
              <a:prstGeom prst="rect">
                <a:avLst/>
              </a:prstGeom>
              <a:blipFill>
                <a:blip r:embed="rId4"/>
                <a:stretch>
                  <a:fillRect l="-908" r="-817" b="-1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6276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764</Words>
  <Application>Microsoft Office PowerPoint</Application>
  <PresentationFormat>화면 슬라이드 쇼(16:9)</PresentationFormat>
  <Paragraphs>125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NanumGothic ExtraBold</vt:lpstr>
      <vt:lpstr>Wingdings</vt:lpstr>
      <vt:lpstr>Cambria Math</vt:lpstr>
      <vt:lpstr>Arial</vt:lpstr>
      <vt:lpstr>맑은 고딕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 th</dc:creator>
  <cp:lastModifiedBy>k th</cp:lastModifiedBy>
  <cp:revision>42</cp:revision>
  <dcterms:modified xsi:type="dcterms:W3CDTF">2023-04-04T09:31:04Z</dcterms:modified>
</cp:coreProperties>
</file>