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NanumGothic ExtraBold" panose="020B0600000101010101" charset="-127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74" y="3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056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521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482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082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05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CV2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r>
              <a:rPr lang="en-US" altLang="ko" sz="2500" b="1" dirty="0">
                <a:solidFill>
                  <a:srgbClr val="19264B"/>
                </a:solidFill>
              </a:rPr>
              <a:t>(</a:t>
            </a:r>
            <a:r>
              <a:rPr lang="ko-KR" altLang="en-US" sz="2500" b="1" dirty="0">
                <a:solidFill>
                  <a:srgbClr val="19264B"/>
                </a:solidFill>
              </a:rPr>
              <a:t>반도체</a:t>
            </a:r>
            <a:r>
              <a:rPr lang="en-US" altLang="ko-KR" sz="2500" b="1" dirty="0">
                <a:solidFill>
                  <a:srgbClr val="19264B"/>
                </a:solidFill>
              </a:rPr>
              <a:t>)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3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9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22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정서현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593297" y="1853832"/>
            <a:ext cx="3803036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-KR" altLang="en-US" dirty="0"/>
              <a:t>성현우 </a:t>
            </a:r>
            <a:r>
              <a:rPr lang="en-US" altLang="ko-KR" dirty="0"/>
              <a:t>(</a:t>
            </a:r>
            <a:r>
              <a:rPr lang="ko-KR" altLang="en-US" dirty="0"/>
              <a:t>전자전기공학부 </a:t>
            </a:r>
            <a:r>
              <a:rPr lang="en-US" altLang="ko-KR" dirty="0"/>
              <a:t>19)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이</a:t>
            </a:r>
            <a:r>
              <a:rPr lang="ko-KR" altLang="en-US" dirty="0" err="1"/>
              <a:t>은세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전자전기공학부 </a:t>
            </a:r>
            <a:r>
              <a:rPr lang="en-US" altLang="ko-KR" dirty="0"/>
              <a:t>21)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/>
              <a:t>김지호 </a:t>
            </a:r>
            <a:r>
              <a:rPr lang="en-US" altLang="ko-KR" dirty="0"/>
              <a:t>(</a:t>
            </a:r>
            <a:r>
              <a:rPr lang="ko-KR" altLang="en-US" dirty="0"/>
              <a:t>에너지시스템공학부 </a:t>
            </a:r>
            <a:r>
              <a:rPr lang="en-US" altLang="ko-KR" dirty="0"/>
              <a:t>16)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스터디원</a:t>
            </a:r>
            <a:r>
              <a:rPr lang="ko-KR" altLang="en-US" dirty="0"/>
              <a:t> </a:t>
            </a:r>
            <a:r>
              <a:rPr lang="en-US" altLang="ko-KR" dirty="0"/>
              <a:t>4 : </a:t>
            </a:r>
            <a:r>
              <a:rPr lang="ko-KR" altLang="en-US" dirty="0"/>
              <a:t>정서현 </a:t>
            </a:r>
            <a:r>
              <a:rPr lang="en-US" altLang="ko-KR" dirty="0"/>
              <a:t>(</a:t>
            </a:r>
            <a:r>
              <a:rPr lang="ko-KR" altLang="en-US" dirty="0"/>
              <a:t>응용통계학과 </a:t>
            </a:r>
            <a:r>
              <a:rPr lang="en-US" altLang="ko-KR" dirty="0"/>
              <a:t>19)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6371F-2C64-D4AA-E13C-4ABEE0511FAE}"/>
              </a:ext>
            </a:extLst>
          </p:cNvPr>
          <p:cNvSpPr txBox="1"/>
          <p:nvPr/>
        </p:nvSpPr>
        <p:spPr>
          <a:xfrm>
            <a:off x="5808530" y="2094696"/>
            <a:ext cx="2715491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b="1" dirty="0"/>
              <a:t>정기 회의 일정</a:t>
            </a:r>
            <a:endParaRPr lang="en-US" altLang="ko-KR" b="1" dirty="0"/>
          </a:p>
          <a:p>
            <a:pPr algn="ctr"/>
            <a:r>
              <a:rPr lang="ko-KR" altLang="en-US" dirty="0"/>
              <a:t>매주 금요일 </a:t>
            </a:r>
            <a:r>
              <a:rPr lang="en-US" altLang="ko-KR" dirty="0"/>
              <a:t>18:00 (</a:t>
            </a:r>
            <a:r>
              <a:rPr lang="ko-KR" altLang="en-US" dirty="0"/>
              <a:t>대면</a:t>
            </a:r>
            <a:r>
              <a:rPr lang="en-US" altLang="ko-KR" dirty="0"/>
              <a:t>)</a:t>
            </a:r>
          </a:p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874FADAD-1E9A-2671-EF99-8C12DCF1CF14}"/>
              </a:ext>
            </a:extLst>
          </p:cNvPr>
          <p:cNvSpPr txBox="1"/>
          <p:nvPr/>
        </p:nvSpPr>
        <p:spPr>
          <a:xfrm>
            <a:off x="1593297" y="1174960"/>
            <a:ext cx="3803036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b="1" dirty="0"/>
              <a:t>스터디 및 프로젝트 개요</a:t>
            </a:r>
            <a:endParaRPr lang="en-US" altLang="ko-KR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b="1" dirty="0"/>
              <a:t>일정</a:t>
            </a:r>
            <a:endParaRPr lang="en-US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b="1" dirty="0"/>
              <a:t>프로젝트 주제</a:t>
            </a:r>
            <a:endParaRPr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및 프로젝트 개요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4F5A9A9-96DD-AC01-B532-188D74A8C710}"/>
              </a:ext>
            </a:extLst>
          </p:cNvPr>
          <p:cNvGrpSpPr/>
          <p:nvPr/>
        </p:nvGrpSpPr>
        <p:grpSpPr>
          <a:xfrm>
            <a:off x="1434406" y="1697899"/>
            <a:ext cx="3951063" cy="2326821"/>
            <a:chOff x="2604407" y="1102179"/>
            <a:chExt cx="5200117" cy="302158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B703B208-52CC-DFF8-45C3-3882242462AC}"/>
                </a:ext>
              </a:extLst>
            </p:cNvPr>
            <p:cNvSpPr/>
            <p:nvPr/>
          </p:nvSpPr>
          <p:spPr>
            <a:xfrm>
              <a:off x="2604407" y="1102179"/>
              <a:ext cx="2433758" cy="218786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b="1" dirty="0">
                  <a:solidFill>
                    <a:schemeClr val="tx1"/>
                  </a:solidFill>
                </a:rPr>
                <a:t>뉴런 반도체</a:t>
              </a:r>
              <a:endParaRPr kumimoji="1" lang="en-US" altLang="ko-KR" sz="16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600" b="1" dirty="0">
                  <a:solidFill>
                    <a:schemeClr val="tx1"/>
                  </a:solidFill>
                </a:rPr>
                <a:t>구현</a:t>
              </a:r>
              <a:endParaRPr kumimoji="1"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203773E-1641-B9B0-DDFC-A49EB0131E60}"/>
                </a:ext>
              </a:extLst>
            </p:cNvPr>
            <p:cNvSpPr/>
            <p:nvPr/>
          </p:nvSpPr>
          <p:spPr>
            <a:xfrm>
              <a:off x="3944471" y="1873624"/>
              <a:ext cx="2707341" cy="225014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800" b="1" dirty="0">
                  <a:solidFill>
                    <a:schemeClr val="accent1">
                      <a:lumMod val="50000"/>
                    </a:schemeClr>
                  </a:solidFill>
                </a:rPr>
                <a:t>딥러닝 베이스</a:t>
              </a: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B77D30A-EB64-44B7-6DED-8DBDD1A47F25}"/>
                </a:ext>
              </a:extLst>
            </p:cNvPr>
            <p:cNvSpPr/>
            <p:nvPr/>
          </p:nvSpPr>
          <p:spPr>
            <a:xfrm>
              <a:off x="5875007" y="1370394"/>
              <a:ext cx="1929517" cy="165143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88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dirty="0">
                  <a:solidFill>
                    <a:schemeClr val="accent3">
                      <a:lumMod val="75000"/>
                    </a:schemeClr>
                  </a:solidFill>
                </a:rPr>
                <a:t>딥러닝 기반</a:t>
              </a:r>
              <a:endParaRPr kumimoji="1" lang="en-US" altLang="ko-KR" b="1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pPr algn="ctr"/>
              <a:r>
                <a:rPr kumimoji="1" lang="ko-KR" altLang="en-US" b="1" dirty="0">
                  <a:solidFill>
                    <a:schemeClr val="accent3">
                      <a:lumMod val="75000"/>
                    </a:schemeClr>
                  </a:solidFill>
                </a:rPr>
                <a:t>자율주행 객체 인식</a:t>
              </a:r>
            </a:p>
          </p:txBody>
        </p:sp>
      </p:grp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08134D0-75D8-ABD1-5444-B6993E85F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856461"/>
              </p:ext>
            </p:extLst>
          </p:nvPr>
        </p:nvGraphicFramePr>
        <p:xfrm>
          <a:off x="5676900" y="1700775"/>
          <a:ext cx="3117273" cy="1392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{3B4B98B0-60AC-42C2-AFA5-B58CD77FA1E5}</a:tableStyleId>
              </a:tblPr>
              <a:tblGrid>
                <a:gridCol w="3117273">
                  <a:extLst>
                    <a:ext uri="{9D8B030D-6E8A-4147-A177-3AD203B41FA5}">
                      <a16:colId xmlns:a16="http://schemas.microsoft.com/office/drawing/2014/main" val="1131526603"/>
                    </a:ext>
                  </a:extLst>
                </a:gridCol>
              </a:tblGrid>
              <a:tr h="696480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딥러닝 및 인공지능 반도체 기초 스터디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735661"/>
                  </a:ext>
                </a:extLst>
              </a:tr>
              <a:tr h="696480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CV </a:t>
                      </a:r>
                      <a:r>
                        <a:rPr lang="ko-KR" altLang="en-US" sz="1200" b="1" dirty="0"/>
                        <a:t>프로젝트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8831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E86AA3A-3620-1854-BA81-1E0BEA608D27}"/>
              </a:ext>
            </a:extLst>
          </p:cNvPr>
          <p:cNvSpPr txBox="1"/>
          <p:nvPr/>
        </p:nvSpPr>
        <p:spPr>
          <a:xfrm>
            <a:off x="5475376" y="3300279"/>
            <a:ext cx="3520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딥러닝 스터디와 병행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이를 응용할 수 있는 </a:t>
            </a:r>
            <a:r>
              <a:rPr lang="ko-KR" altLang="en-US" b="1" dirty="0">
                <a:solidFill>
                  <a:srgbClr val="FF0000"/>
                </a:solidFill>
              </a:rPr>
              <a:t>인공지능 반도체</a:t>
            </a:r>
            <a:r>
              <a:rPr lang="en-US" altLang="ko-KR" b="1" dirty="0">
                <a:solidFill>
                  <a:srgbClr val="FF0000"/>
                </a:solidFill>
              </a:rPr>
              <a:t>, CV(</a:t>
            </a:r>
            <a:r>
              <a:rPr lang="ko-KR" altLang="en-US" b="1" dirty="0">
                <a:solidFill>
                  <a:srgbClr val="FF0000"/>
                </a:solidFill>
              </a:rPr>
              <a:t>자율주행 등</a:t>
            </a:r>
            <a:r>
              <a:rPr lang="en-US" altLang="ko-KR" b="1" dirty="0">
                <a:solidFill>
                  <a:srgbClr val="FF0000"/>
                </a:solidFill>
              </a:rPr>
              <a:t>) </a:t>
            </a:r>
            <a:r>
              <a:rPr lang="ko-KR" altLang="en-US" b="1" dirty="0">
                <a:solidFill>
                  <a:schemeClr val="tx1"/>
                </a:solidFill>
              </a:rPr>
              <a:t>학습 및 프로젝트 계획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및 프로젝트 개요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6" name="Picture 2" descr="밑바닥부터 시작하는 딥러닝 ">
            <a:extLst>
              <a:ext uri="{FF2B5EF4-FFF2-40B4-BE49-F238E27FC236}">
                <a16:creationId xmlns:a16="http://schemas.microsoft.com/office/drawing/2014/main" id="{115FC0F2-1C22-85AA-E85A-C3BD0DDBB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55" y="1155122"/>
            <a:ext cx="2205392" cy="283325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9EDC23-6009-7985-0519-434691874B15}"/>
              </a:ext>
            </a:extLst>
          </p:cNvPr>
          <p:cNvSpPr txBox="1"/>
          <p:nvPr/>
        </p:nvSpPr>
        <p:spPr>
          <a:xfrm>
            <a:off x="1168651" y="4073224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사용 교재 </a:t>
            </a:r>
            <a:r>
              <a:rPr lang="en-US" altLang="ko-KR" b="1" dirty="0"/>
              <a:t>: </a:t>
            </a:r>
            <a:r>
              <a:rPr lang="ko-KR" altLang="en-US" b="1" dirty="0"/>
              <a:t>밑바닥부터 시작하는 딥러닝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E1DB77-2068-B756-1CE4-9EBF8494F22C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214447" y="1056344"/>
            <a:ext cx="1383096" cy="122078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23EC4CD-69F9-FC5D-2F0B-021F78E14396}"/>
              </a:ext>
            </a:extLst>
          </p:cNvPr>
          <p:cNvCxnSpPr>
            <a:cxnSpLocks/>
            <a:stCxn id="1026" idx="3"/>
            <a:endCxn id="32" idx="1"/>
          </p:cNvCxnSpPr>
          <p:nvPr/>
        </p:nvCxnSpPr>
        <p:spPr>
          <a:xfrm flipV="1">
            <a:off x="4214447" y="2264412"/>
            <a:ext cx="1389717" cy="307338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B343480-006A-208B-1CB0-3EDAF24182D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214447" y="2849118"/>
            <a:ext cx="1389717" cy="125705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09455A-B4A7-E382-F3C1-EB517C245AC3}"/>
              </a:ext>
            </a:extLst>
          </p:cNvPr>
          <p:cNvSpPr txBox="1"/>
          <p:nvPr/>
        </p:nvSpPr>
        <p:spPr>
          <a:xfrm>
            <a:off x="5631978" y="1508933"/>
            <a:ext cx="3373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“</a:t>
            </a:r>
            <a:r>
              <a:rPr lang="ko-KR" altLang="en-US" b="1" dirty="0" err="1">
                <a:solidFill>
                  <a:srgbClr val="FF0000"/>
                </a:solidFill>
                <a:highlight>
                  <a:srgbClr val="FFFF00"/>
                </a:highlight>
              </a:rPr>
              <a:t>퍼셉트론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 이론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”</a:t>
            </a:r>
          </a:p>
          <a:p>
            <a:r>
              <a:rPr lang="en-US" altLang="ko-KR" dirty="0"/>
              <a:t>+ </a:t>
            </a:r>
            <a:r>
              <a:rPr lang="ko-KR" altLang="en-US" dirty="0"/>
              <a:t>논리 게이트의</a:t>
            </a:r>
            <a:r>
              <a:rPr lang="en-US" altLang="ko-KR" dirty="0"/>
              <a:t> MOSFET</a:t>
            </a:r>
            <a:r>
              <a:rPr lang="ko-KR" altLang="en-US" dirty="0"/>
              <a:t>을 통한 구현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5F8771-9020-79B7-9994-DCFC0817A22A}"/>
              </a:ext>
            </a:extLst>
          </p:cNvPr>
          <p:cNvSpPr txBox="1"/>
          <p:nvPr/>
        </p:nvSpPr>
        <p:spPr>
          <a:xfrm>
            <a:off x="5604164" y="3205996"/>
            <a:ext cx="3373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“CNN”</a:t>
            </a:r>
          </a:p>
          <a:p>
            <a:r>
              <a:rPr lang="en-US" altLang="ko-KR" dirty="0"/>
              <a:t>+ </a:t>
            </a:r>
            <a:r>
              <a:rPr lang="ko-KR" altLang="en-US" dirty="0"/>
              <a:t>이미지 처리를 위한 </a:t>
            </a:r>
            <a:r>
              <a:rPr lang="en-US" altLang="ko-KR" dirty="0"/>
              <a:t>CNN </a:t>
            </a:r>
            <a:r>
              <a:rPr lang="ko-KR" altLang="en-US" dirty="0"/>
              <a:t>이론 학습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971BAF-7C73-E0B9-5389-F808D4F6811C}"/>
              </a:ext>
            </a:extLst>
          </p:cNvPr>
          <p:cNvSpPr txBox="1"/>
          <p:nvPr/>
        </p:nvSpPr>
        <p:spPr>
          <a:xfrm>
            <a:off x="5597543" y="902455"/>
            <a:ext cx="3373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“</a:t>
            </a:r>
            <a:r>
              <a:rPr lang="ko-KR" altLang="en-US" b="1" dirty="0">
                <a:solidFill>
                  <a:srgbClr val="FF0000"/>
                </a:solidFill>
              </a:rPr>
              <a:t>딥러닝 기초 이론 학습</a:t>
            </a:r>
            <a:r>
              <a:rPr lang="en-US" altLang="ko-KR" b="1" dirty="0">
                <a:solidFill>
                  <a:srgbClr val="FF0000"/>
                </a:solidFill>
              </a:rPr>
              <a:t>/</a:t>
            </a:r>
            <a:r>
              <a:rPr lang="ko-KR" altLang="en-US" b="1" dirty="0">
                <a:solidFill>
                  <a:srgbClr val="FF0000"/>
                </a:solidFill>
              </a:rPr>
              <a:t>실습</a:t>
            </a:r>
            <a:r>
              <a:rPr lang="en-US" altLang="ko-KR" b="1" dirty="0">
                <a:solidFill>
                  <a:srgbClr val="FF0000"/>
                </a:solidFill>
              </a:rPr>
              <a:t>”</a:t>
            </a:r>
          </a:p>
        </p:txBody>
      </p:sp>
      <p:pic>
        <p:nvPicPr>
          <p:cNvPr id="19" name="그림 18" descr="도표, 라인, 그래프, 스크린샷이(가) 표시된 사진&#10;&#10;자동 생성된 설명">
            <a:extLst>
              <a:ext uri="{FF2B5EF4-FFF2-40B4-BE49-F238E27FC236}">
                <a16:creationId xmlns:a16="http://schemas.microsoft.com/office/drawing/2014/main" id="{CAFC640D-6A03-5EF0-5EA1-C0EF9A147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8854" y="3729216"/>
            <a:ext cx="2497735" cy="1221960"/>
          </a:xfrm>
          <a:prstGeom prst="rect">
            <a:avLst/>
          </a:prstGeom>
          <a:ln>
            <a:noFill/>
          </a:ln>
        </p:spPr>
      </p:pic>
      <p:pic>
        <p:nvPicPr>
          <p:cNvPr id="1028" name="Picture 4" descr="밑바닥부터 시작하는 딥러닝] 퍼셉트론으로 XOR 게이트 구현하기 in python 파이썬">
            <a:extLst>
              <a:ext uri="{FF2B5EF4-FFF2-40B4-BE49-F238E27FC236}">
                <a16:creationId xmlns:a16="http://schemas.microsoft.com/office/drawing/2014/main" id="{E8947773-73A5-F078-377B-30B87ACC2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111" y="2001673"/>
            <a:ext cx="2091687" cy="104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D04B0AB-ED4B-CBEB-9E0D-08E0EAA7D8D9}"/>
              </a:ext>
            </a:extLst>
          </p:cNvPr>
          <p:cNvSpPr/>
          <p:nvPr/>
        </p:nvSpPr>
        <p:spPr>
          <a:xfrm>
            <a:off x="5604164" y="1479700"/>
            <a:ext cx="3447116" cy="156942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1E6145D-83CA-13CD-5576-D048A47F0C5F}"/>
              </a:ext>
            </a:extLst>
          </p:cNvPr>
          <p:cNvSpPr/>
          <p:nvPr/>
        </p:nvSpPr>
        <p:spPr>
          <a:xfrm>
            <a:off x="5604164" y="3205996"/>
            <a:ext cx="3447116" cy="180034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2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및 프로젝트 개요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9EDC23-6009-7985-0519-434691874B15}"/>
              </a:ext>
            </a:extLst>
          </p:cNvPr>
          <p:cNvSpPr txBox="1"/>
          <p:nvPr/>
        </p:nvSpPr>
        <p:spPr>
          <a:xfrm>
            <a:off x="1501160" y="1007046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■ 교재 외 별도 학습 내용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E034EDD-C067-BB90-ED29-92946AC119D2}"/>
              </a:ext>
            </a:extLst>
          </p:cNvPr>
          <p:cNvGrpSpPr/>
          <p:nvPr/>
        </p:nvGrpSpPr>
        <p:grpSpPr>
          <a:xfrm>
            <a:off x="1250929" y="1813093"/>
            <a:ext cx="3570108" cy="1766626"/>
            <a:chOff x="1250929" y="1813093"/>
            <a:chExt cx="3570108" cy="1766626"/>
          </a:xfrm>
        </p:grpSpPr>
        <p:pic>
          <p:nvPicPr>
            <p:cNvPr id="2052" name="Picture 4" descr="PyTorch vs TensorFlow - Is PyTorch 2.0 the Game Changer? – EcoAGI">
              <a:extLst>
                <a:ext uri="{FF2B5EF4-FFF2-40B4-BE49-F238E27FC236}">
                  <a16:creationId xmlns:a16="http://schemas.microsoft.com/office/drawing/2014/main" id="{3B5DE542-D118-3C1C-6933-5127CFDE4D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4179" y="1813093"/>
              <a:ext cx="2003608" cy="1335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49B4B95-6F47-9FDF-9703-31EAFC2BBE47}"/>
                </a:ext>
              </a:extLst>
            </p:cNvPr>
            <p:cNvSpPr txBox="1"/>
            <p:nvPr/>
          </p:nvSpPr>
          <p:spPr>
            <a:xfrm>
              <a:off x="1250929" y="3148832"/>
              <a:ext cx="35701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추후 딥러닝 프로젝트를 위한 프레임 워크 제어 학습</a:t>
              </a:r>
              <a:endParaRPr lang="en-US" altLang="ko-KR" sz="1050" b="1" dirty="0"/>
            </a:p>
            <a:p>
              <a:pPr algn="ctr"/>
              <a:r>
                <a:rPr lang="ko-KR" altLang="en-US" sz="1050" b="1" dirty="0" err="1">
                  <a:solidFill>
                    <a:srgbClr val="FF0000"/>
                  </a:solidFill>
                </a:rPr>
                <a:t>파이토치</a:t>
              </a:r>
              <a:r>
                <a:rPr lang="ko-KR" altLang="en-US" sz="1050" b="1" dirty="0">
                  <a:solidFill>
                    <a:srgbClr val="FF0000"/>
                  </a:solidFill>
                </a:rPr>
                <a:t> 위주</a:t>
              </a:r>
              <a:r>
                <a:rPr lang="ko-KR" altLang="en-US" sz="1050" b="1" dirty="0"/>
                <a:t>로 튜토리얼 연습 </a:t>
              </a:r>
              <a:r>
                <a:rPr lang="en-US" altLang="ko-KR" sz="1050" b="1" dirty="0"/>
                <a:t>(</a:t>
              </a:r>
              <a:r>
                <a:rPr lang="ko-KR" altLang="en-US" sz="1050" b="1" dirty="0"/>
                <a:t>온라인 오픈소스 이용</a:t>
              </a:r>
              <a:r>
                <a:rPr lang="en-US" altLang="ko-KR" sz="1050" b="1" dirty="0"/>
                <a:t>)</a:t>
              </a:r>
              <a:endParaRPr lang="ko-KR" altLang="en-US" sz="105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DBF6E5-076B-646B-2229-32E973EBC9E2}"/>
              </a:ext>
            </a:extLst>
          </p:cNvPr>
          <p:cNvGrpSpPr/>
          <p:nvPr/>
        </p:nvGrpSpPr>
        <p:grpSpPr>
          <a:xfrm>
            <a:off x="5101727" y="644893"/>
            <a:ext cx="3886200" cy="2028280"/>
            <a:chOff x="5101727" y="644893"/>
            <a:chExt cx="3886200" cy="2028280"/>
          </a:xfrm>
        </p:grpSpPr>
        <p:pic>
          <p:nvPicPr>
            <p:cNvPr id="2056" name="Picture 8" descr="반도체학과 재학생이 알려주는 MOSFET">
              <a:extLst>
                <a:ext uri="{FF2B5EF4-FFF2-40B4-BE49-F238E27FC236}">
                  <a16:creationId xmlns:a16="http://schemas.microsoft.com/office/drawing/2014/main" id="{1C25A2F7-ABFC-BB71-359F-8DC38094F0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038" y="644893"/>
              <a:ext cx="2351578" cy="1579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F1B16E-1FFA-FD1A-4284-C5E77D943E2B}"/>
                </a:ext>
              </a:extLst>
            </p:cNvPr>
            <p:cNvSpPr txBox="1"/>
            <p:nvPr/>
          </p:nvSpPr>
          <p:spPr>
            <a:xfrm>
              <a:off x="5101727" y="2242286"/>
              <a:ext cx="3886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반도체 소자 및 회로 기초 </a:t>
              </a:r>
              <a:r>
                <a:rPr lang="en-US" altLang="ko-KR" sz="1050" b="1" dirty="0"/>
                <a:t>(MOSFET)</a:t>
              </a:r>
            </a:p>
            <a:p>
              <a:pPr algn="ctr"/>
              <a:r>
                <a:rPr lang="ko-KR" altLang="en-US" sz="1050" b="1" dirty="0">
                  <a:solidFill>
                    <a:srgbClr val="FF0000"/>
                  </a:solidFill>
                </a:rPr>
                <a:t>뉴런</a:t>
              </a:r>
              <a:r>
                <a:rPr lang="en-US" altLang="ko-KR" sz="1050" b="1" dirty="0">
                  <a:solidFill>
                    <a:srgbClr val="FF0000"/>
                  </a:solidFill>
                </a:rPr>
                <a:t>, </a:t>
              </a:r>
              <a:r>
                <a:rPr lang="ko-KR" altLang="en-US" sz="1050" b="1" dirty="0">
                  <a:solidFill>
                    <a:srgbClr val="FF0000"/>
                  </a:solidFill>
                </a:rPr>
                <a:t>시냅스 반도체 원리 이해</a:t>
              </a:r>
              <a:r>
                <a:rPr lang="ko-KR" altLang="en-US" sz="1050" b="1" dirty="0">
                  <a:solidFill>
                    <a:schemeClr val="accent2"/>
                  </a:solidFill>
                </a:rPr>
                <a:t>를 위한 </a:t>
              </a:r>
              <a:r>
                <a:rPr lang="ko-KR" altLang="en-US" sz="1050" b="1" dirty="0"/>
                <a:t>기초 지식 학습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ECBAE65-D0C2-D5BC-4E70-FAD21E2CEFDF}"/>
              </a:ext>
            </a:extLst>
          </p:cNvPr>
          <p:cNvGrpSpPr/>
          <p:nvPr/>
        </p:nvGrpSpPr>
        <p:grpSpPr>
          <a:xfrm>
            <a:off x="5101727" y="2835668"/>
            <a:ext cx="3886200" cy="2000957"/>
            <a:chOff x="5101727" y="2835668"/>
            <a:chExt cx="3886200" cy="20009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C70231-3A81-E408-DADA-9752D23282D5}"/>
                </a:ext>
              </a:extLst>
            </p:cNvPr>
            <p:cNvSpPr txBox="1"/>
            <p:nvPr/>
          </p:nvSpPr>
          <p:spPr>
            <a:xfrm>
              <a:off x="5101727" y="4405738"/>
              <a:ext cx="3886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SNN(Spiking Neural Network) </a:t>
              </a:r>
              <a:r>
                <a:rPr lang="ko-KR" altLang="en-US" sz="1050" b="1" dirty="0"/>
                <a:t>이론 학습 및 논문 리뷰</a:t>
              </a:r>
              <a:endParaRPr lang="en-US" altLang="ko-KR" sz="1050" b="1" dirty="0"/>
            </a:p>
            <a:p>
              <a:pPr algn="ctr"/>
              <a:r>
                <a:rPr lang="ko-KR" altLang="en-US" sz="1050" b="1" dirty="0" err="1">
                  <a:solidFill>
                    <a:srgbClr val="FF0000"/>
                  </a:solidFill>
                </a:rPr>
                <a:t>뉴로모픽</a:t>
              </a:r>
              <a:r>
                <a:rPr lang="ko-KR" altLang="en-US" sz="1050" b="1" dirty="0">
                  <a:solidFill>
                    <a:srgbClr val="FF0000"/>
                  </a:solidFill>
                </a:rPr>
                <a:t> 반도체 구현</a:t>
              </a:r>
              <a:r>
                <a:rPr lang="ko-KR" altLang="en-US" sz="1050" b="1" dirty="0">
                  <a:solidFill>
                    <a:schemeClr val="accent2"/>
                  </a:solidFill>
                </a:rPr>
                <a:t>을 위한 학습</a:t>
              </a:r>
              <a:endParaRPr lang="ko-KR" altLang="en-US" sz="1050" b="1" dirty="0"/>
            </a:p>
          </p:txBody>
        </p:sp>
        <p:pic>
          <p:nvPicPr>
            <p:cNvPr id="2060" name="Picture 12" descr="The dynamics of a spiking neural network (SNN): (A) A two layer... |  Download Scientific Diagram">
              <a:extLst>
                <a:ext uri="{FF2B5EF4-FFF2-40B4-BE49-F238E27FC236}">
                  <a16:creationId xmlns:a16="http://schemas.microsoft.com/office/drawing/2014/main" id="{F3DEDC14-7A7C-4BC7-2EB3-9524A22662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473" y="2835668"/>
              <a:ext cx="3802708" cy="1570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2591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일정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439B7-8157-015C-D9C0-8E25F31E9927}"/>
              </a:ext>
            </a:extLst>
          </p:cNvPr>
          <p:cNvSpPr txBox="1"/>
          <p:nvPr/>
        </p:nvSpPr>
        <p:spPr>
          <a:xfrm>
            <a:off x="1947280" y="960557"/>
            <a:ext cx="2715491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b="1" dirty="0"/>
              <a:t>정기 회의 일정</a:t>
            </a:r>
            <a:endParaRPr lang="en-US" altLang="ko-KR" b="1" dirty="0"/>
          </a:p>
          <a:p>
            <a:pPr algn="ctr"/>
            <a:r>
              <a:rPr lang="ko-KR" altLang="en-US" dirty="0"/>
              <a:t>매주 금요일 </a:t>
            </a:r>
            <a:r>
              <a:rPr lang="en-US" altLang="ko-KR" dirty="0"/>
              <a:t>18:00 (</a:t>
            </a:r>
            <a:r>
              <a:rPr lang="ko-KR" altLang="en-US" dirty="0"/>
              <a:t>대면</a:t>
            </a:r>
            <a:r>
              <a:rPr lang="en-US" altLang="ko-KR" dirty="0"/>
              <a:t>)</a:t>
            </a:r>
          </a:p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B4767-5150-1C9C-F482-35EE29A064E6}"/>
              </a:ext>
            </a:extLst>
          </p:cNvPr>
          <p:cNvSpPr txBox="1"/>
          <p:nvPr/>
        </p:nvSpPr>
        <p:spPr>
          <a:xfrm>
            <a:off x="4876800" y="1083518"/>
            <a:ext cx="3695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“</a:t>
            </a:r>
            <a:r>
              <a:rPr lang="ko-KR" altLang="en-US" b="1" dirty="0"/>
              <a:t>딥러닝 및 인공지능 반도체 스터디</a:t>
            </a:r>
            <a:r>
              <a:rPr lang="en-US" altLang="ko-KR" b="1" dirty="0"/>
              <a:t>”</a:t>
            </a:r>
          </a:p>
          <a:p>
            <a:pPr algn="ctr"/>
            <a:r>
              <a:rPr lang="en-US" altLang="ko-KR" b="1" dirty="0"/>
              <a:t>“CV </a:t>
            </a:r>
            <a:r>
              <a:rPr lang="ko-KR" altLang="en-US" b="1" dirty="0"/>
              <a:t>프로젝트</a:t>
            </a:r>
            <a:r>
              <a:rPr lang="en-US" altLang="ko-KR" b="1" dirty="0"/>
              <a:t>”</a:t>
            </a: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스터디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및 회의 동시 진행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290C345-02E5-9B7C-35FC-141F056C1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84788"/>
              </p:ext>
            </p:extLst>
          </p:nvPr>
        </p:nvGraphicFramePr>
        <p:xfrm>
          <a:off x="1581520" y="2268012"/>
          <a:ext cx="7151001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621">
                  <a:extLst>
                    <a:ext uri="{9D8B030D-6E8A-4147-A177-3AD203B41FA5}">
                      <a16:colId xmlns:a16="http://schemas.microsoft.com/office/drawing/2014/main" val="659025507"/>
                    </a:ext>
                  </a:extLst>
                </a:gridCol>
                <a:gridCol w="2872001">
                  <a:extLst>
                    <a:ext uri="{9D8B030D-6E8A-4147-A177-3AD203B41FA5}">
                      <a16:colId xmlns:a16="http://schemas.microsoft.com/office/drawing/2014/main" val="744631070"/>
                    </a:ext>
                  </a:extLst>
                </a:gridCol>
                <a:gridCol w="2820379">
                  <a:extLst>
                    <a:ext uri="{9D8B030D-6E8A-4147-A177-3AD203B41FA5}">
                      <a16:colId xmlns:a16="http://schemas.microsoft.com/office/drawing/2014/main" val="4195220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딥러닝 및 인공지능 반도체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CV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0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전반부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b="1" u="sng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b="1" u="sng" dirty="0">
                          <a:solidFill>
                            <a:schemeClr val="tx1"/>
                          </a:solidFill>
                        </a:rPr>
                        <a:t>밑바닥부터 시작하는 딥러닝</a:t>
                      </a:r>
                      <a:r>
                        <a:rPr lang="en-US" altLang="ko-KR" b="1" u="sng" dirty="0">
                          <a:solidFill>
                            <a:schemeClr val="tx1"/>
                          </a:solidFill>
                        </a:rPr>
                        <a:t>&gt; 1</a:t>
                      </a:r>
                      <a:r>
                        <a:rPr lang="ko-KR" altLang="en-US" b="1" u="sng" dirty="0">
                          <a:solidFill>
                            <a:schemeClr val="tx1"/>
                          </a:solidFill>
                        </a:rPr>
                        <a:t>장</a:t>
                      </a:r>
                      <a:r>
                        <a:rPr lang="en-US" altLang="ko-KR" b="1" u="sng" dirty="0">
                          <a:solidFill>
                            <a:schemeClr val="tx1"/>
                          </a:solidFill>
                        </a:rPr>
                        <a:t>~5</a:t>
                      </a:r>
                      <a:r>
                        <a:rPr lang="ko-KR" altLang="en-US" b="1" u="sng" dirty="0">
                          <a:solidFill>
                            <a:schemeClr val="tx1"/>
                          </a:solidFill>
                        </a:rPr>
                        <a:t>장 </a:t>
                      </a:r>
                      <a:r>
                        <a:rPr lang="en-US" altLang="ko-KR" b="1" u="sng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b="1" u="sng" dirty="0" err="1">
                          <a:solidFill>
                            <a:schemeClr val="tx1"/>
                          </a:solidFill>
                        </a:rPr>
                        <a:t>파이토치</a:t>
                      </a:r>
                      <a:r>
                        <a:rPr lang="ko-KR" altLang="en-US" b="1" u="sng" dirty="0">
                          <a:solidFill>
                            <a:schemeClr val="tx1"/>
                          </a:solidFill>
                        </a:rPr>
                        <a:t> 실습</a:t>
                      </a:r>
                      <a:endParaRPr lang="en-US" altLang="ko-KR" b="1" u="sng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인공지능 반도체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반도체 소자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(MOSFET)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기본 및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논리게이트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(CV)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프로젝트를 위한 데이터 탐색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29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후반부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교재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장 마무리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+SNN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이론 집중 학습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논문 리뷰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뉴런 및 시냅스 반도체 구현 실습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CNN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이론 집중 학습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교재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장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+CV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관련 추가 스터디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프로젝트 아이디어 구체화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36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최종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뉴로모픽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반도체 시스템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CV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프로젝트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0491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749FBE0-39D0-F92D-ACE3-B55C2C763A79}"/>
              </a:ext>
            </a:extLst>
          </p:cNvPr>
          <p:cNvSpPr txBox="1"/>
          <p:nvPr/>
        </p:nvSpPr>
        <p:spPr>
          <a:xfrm>
            <a:off x="2636520" y="4479369"/>
            <a:ext cx="5494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# </a:t>
            </a:r>
            <a:r>
              <a:rPr lang="ko-KR" altLang="en-US" sz="10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해당 일정은 대략적인 일정이며 추후 변경될 수 있습니다</a:t>
            </a:r>
            <a:r>
              <a:rPr lang="en-US" altLang="ko-KR" sz="10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48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주제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074" name="Picture 2" descr="안심존 포털 | AI 허브">
            <a:extLst>
              <a:ext uri="{FF2B5EF4-FFF2-40B4-BE49-F238E27FC236}">
                <a16:creationId xmlns:a16="http://schemas.microsoft.com/office/drawing/2014/main" id="{FFAF39F7-D015-5264-B841-E3ADE0192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4" y="1494472"/>
            <a:ext cx="2544126" cy="73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데이콘] 우승자 인터뷰 #17 병원 개/폐업 분류 예측 대회 3위 수상자 인터뷰 (ChoiNCho 팀)">
            <a:extLst>
              <a:ext uri="{FF2B5EF4-FFF2-40B4-BE49-F238E27FC236}">
                <a16:creationId xmlns:a16="http://schemas.microsoft.com/office/drawing/2014/main" id="{6A5BD680-1572-B405-2748-E4275F48B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513" y="1493903"/>
            <a:ext cx="3771900" cy="73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9E659B-9FBF-635C-E24F-0A7033FE6C01}"/>
              </a:ext>
            </a:extLst>
          </p:cNvPr>
          <p:cNvSpPr txBox="1"/>
          <p:nvPr/>
        </p:nvSpPr>
        <p:spPr>
          <a:xfrm>
            <a:off x="1408975" y="2504285"/>
            <a:ext cx="35737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- </a:t>
            </a:r>
            <a:r>
              <a:rPr lang="ko-KR" altLang="en-US" dirty="0"/>
              <a:t>다양한 센서 기반 이미지 데이터를 가지고 프로젝트 주제 수립</a:t>
            </a:r>
            <a:endParaRPr lang="en-US" altLang="ko-KR" dirty="0"/>
          </a:p>
          <a:p>
            <a:pPr algn="just"/>
            <a:r>
              <a:rPr lang="en-US" altLang="ko-KR" dirty="0"/>
              <a:t>- </a:t>
            </a:r>
            <a:r>
              <a:rPr lang="ko-KR" altLang="en-US" dirty="0"/>
              <a:t>자율주행 분야 활용을 위한 프로젝트 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7088A-E476-DCFB-9C8C-DB7EC8A19AEF}"/>
              </a:ext>
            </a:extLst>
          </p:cNvPr>
          <p:cNvSpPr txBox="1"/>
          <p:nvPr/>
        </p:nvSpPr>
        <p:spPr>
          <a:xfrm>
            <a:off x="5363755" y="2602198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- </a:t>
            </a:r>
            <a:r>
              <a:rPr lang="ko-KR" altLang="en-US" dirty="0"/>
              <a:t>비전 대회가 나오면 참여할 수도 있음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1E222-EF78-C016-D15E-2CA1D11A2A1C}"/>
              </a:ext>
            </a:extLst>
          </p:cNvPr>
          <p:cNvSpPr txBox="1"/>
          <p:nvPr/>
        </p:nvSpPr>
        <p:spPr>
          <a:xfrm>
            <a:off x="1692593" y="4018270"/>
            <a:ext cx="682584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스터디를 준비하고 있기 때문에 프로젝트 주제 구체화 </a:t>
            </a:r>
            <a:r>
              <a:rPr lang="en-US" altLang="ko-KR" sz="1600" b="1" dirty="0">
                <a:solidFill>
                  <a:srgbClr val="FF0000"/>
                </a:solidFill>
              </a:rPr>
              <a:t>X,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전반부동안 다양한 데이터 탐색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이후 </a:t>
            </a:r>
            <a:r>
              <a:rPr lang="en-US" altLang="ko-KR" sz="1600" b="1" dirty="0">
                <a:solidFill>
                  <a:schemeClr val="tx1"/>
                </a:solidFill>
              </a:rPr>
              <a:t>CV </a:t>
            </a:r>
            <a:r>
              <a:rPr lang="ko-KR" altLang="en-US" sz="1600" b="1" dirty="0">
                <a:solidFill>
                  <a:schemeClr val="tx1"/>
                </a:solidFill>
              </a:rPr>
              <a:t>프로젝트에 대해서 구체화 예정</a:t>
            </a:r>
          </a:p>
        </p:txBody>
      </p:sp>
    </p:spTree>
    <p:extLst>
      <p:ext uri="{BB962C8B-B14F-4D97-AF65-F5344CB8AC3E}">
        <p14:creationId xmlns:p14="http://schemas.microsoft.com/office/powerpoint/2010/main" val="158554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B54F589F-4499-7585-33CB-DEE796B111AE}"/>
              </a:ext>
            </a:extLst>
          </p:cNvPr>
          <p:cNvSpPr txBox="1"/>
          <p:nvPr/>
        </p:nvSpPr>
        <p:spPr>
          <a:xfrm>
            <a:off x="2612290" y="2066762"/>
            <a:ext cx="4979400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rgbClr val="19264B"/>
                </a:solidFill>
              </a:rPr>
              <a:t>감사합니다</a:t>
            </a:r>
            <a:r>
              <a:rPr lang="en-US" altLang="ko-KR" sz="3200" b="1" dirty="0">
                <a:solidFill>
                  <a:srgbClr val="19264B"/>
                </a:solidFill>
              </a:rPr>
              <a:t>!</a:t>
            </a:r>
            <a:endParaRPr dirty="0">
              <a:solidFill>
                <a:srgbClr val="1926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420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화면 슬라이드 쇼(16:9)</PresentationFormat>
  <Paragraphs>83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NanumGothic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성현우</dc:creator>
  <cp:lastModifiedBy>성현우</cp:lastModifiedBy>
  <cp:revision>1</cp:revision>
  <dcterms:modified xsi:type="dcterms:W3CDTF">2023-09-18T02:39:33Z</dcterms:modified>
</cp:coreProperties>
</file>