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4" r:id="rId17"/>
    <p:sldId id="292" r:id="rId18"/>
    <p:sldId id="293" r:id="rId19"/>
    <p:sldId id="295" r:id="rId20"/>
    <p:sldId id="297" r:id="rId21"/>
    <p:sldId id="299" r:id="rId22"/>
    <p:sldId id="30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E44-234E-3B12-C920-FCD3EDF5B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662F55-7ABA-4981-504A-E5E0E749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E8CC2-4E2C-B6F4-F349-CB52ABEC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59B61-5D15-A054-9236-518E094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65A0C-6825-1E46-9F85-209416B0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7ECDE2-8952-293E-3E37-5D86E3D65904}"/>
              </a:ext>
            </a:extLst>
          </p:cNvPr>
          <p:cNvSpPr/>
          <p:nvPr userDrawn="1"/>
        </p:nvSpPr>
        <p:spPr>
          <a:xfrm>
            <a:off x="0" y="-13486"/>
            <a:ext cx="1679687" cy="6871486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2136BAC-A50B-2330-A37E-EE050583B9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118090"/>
            <a:ext cx="1305666" cy="35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BE74DF-5994-A4BF-0798-B03D84072878}"/>
              </a:ext>
            </a:extLst>
          </p:cNvPr>
          <p:cNvCxnSpPr/>
          <p:nvPr userDrawn="1"/>
        </p:nvCxnSpPr>
        <p:spPr>
          <a:xfrm flipV="1">
            <a:off x="349624" y="237526"/>
            <a:ext cx="0" cy="27521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3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9747-76D8-1755-F0E6-D24F4662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95FA06-1AFD-E8C9-3328-7D9BDACE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BBD79-EB53-9693-5439-76DA7CF8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8D91D-4C92-9B11-F862-F49ACA97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0F72B-31E2-3194-B877-5A688201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E9502-94C3-1659-30D5-2713CB1E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C26AA-7515-C7EB-7DA4-057BD8D15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03B1E-145F-59A1-CACF-60DB0C19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20E90-8B65-94FF-4568-B9E5BEBF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CB2CB-3050-FD3F-E430-B99080CE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C44F-AA31-0AEC-E3EB-120A2F7A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094E3-795F-6A8B-578F-5F188ACC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20269-9BA9-89CE-B7FE-B3D38A8B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ECD21-45DF-C51C-0653-CAC83944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FDC6F-C9E9-D00A-7E26-5698CCA4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1303-C6D3-643E-C3D7-EFDAB1E8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A1EA0-6CA6-8C90-CD9E-EA5854D3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37FCC-44AA-C3FC-ECD7-2CE39032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4355-A0F9-56D7-7186-ACC455D7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47319-85DD-FB57-4914-545AFA10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9879D-9330-438D-8F91-78C890A0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E02AB-F753-B003-9FE7-C1AB18777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E6D55E-5578-90FB-18B4-DBE7BD30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3719E-1704-704F-2982-C733BBD7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DA07F-D88F-34BD-5109-6FF98C31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9A80D-B90F-AC79-90B0-58AFA48E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BD730-6CE3-6511-9262-B96400FD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2549-56FF-8DC3-316E-4B16E6F9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31363-B832-535E-ACE0-0566F315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F85142-A609-1144-EB21-DA3D7947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D19D09-C1AF-DFB6-4AF0-3AD155B81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FB4322-3DBD-0022-1BBA-D8322804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6047EC-8AA1-DFC7-4BF9-FC15274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798D6-0B35-09CD-3CA4-E7358ACE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4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112A9-A971-39B9-A26A-97D3CC74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FA226E-3CCD-A450-F643-3A1F643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C4AE2B-4198-1C05-40D2-57AF9BB6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E84C7-78C2-920E-8F51-509ED09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08DB5E-B52F-7785-8AE3-51C8AA97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10FA9-97BA-9FEF-1A70-11B96DCC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0CF7F-89C5-37C4-FB01-0D692E57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768E75-60A6-9B05-8BC5-4912097FE5B7}"/>
              </a:ext>
            </a:extLst>
          </p:cNvPr>
          <p:cNvSpPr/>
          <p:nvPr userDrawn="1"/>
        </p:nvSpPr>
        <p:spPr>
          <a:xfrm>
            <a:off x="0" y="-13486"/>
            <a:ext cx="1679687" cy="6871486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A622A7-C101-1249-247D-5AAF75412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118090"/>
            <a:ext cx="1305666" cy="35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456AFA-A566-C9E7-EB01-383D7657E40E}"/>
              </a:ext>
            </a:extLst>
          </p:cNvPr>
          <p:cNvCxnSpPr/>
          <p:nvPr userDrawn="1"/>
        </p:nvCxnSpPr>
        <p:spPr>
          <a:xfrm flipV="1">
            <a:off x="349624" y="237526"/>
            <a:ext cx="0" cy="27521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8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B9076-5C9E-4455-82B2-A4710429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C5E06-7B76-F024-51E4-A7C5B7EE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EFC7F-8837-26FB-2D88-D252B5F1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99EB4-F457-97D5-B194-4A35FCC1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A7AB4-F3D7-CF65-9CAE-073812C7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D53BC-A42A-8D7F-FC7D-7196BBB2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9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D1844-AE6D-D861-84A8-D5F52C9E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89225-E9DC-174C-D9A5-5AFB8C9CC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4F3F1-E06B-B696-B5CB-473A5F2B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12B73-E57C-78D1-E6C5-6D4595E3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747C8-4A56-092D-CDA8-98309CED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4D318-9AAF-3745-9E9F-8F3849E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E477BA-9593-5F2D-899E-88D190B6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F62BF-650D-7247-E69D-6DAFA796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06E55-A49C-65C1-B495-CB50A4F6C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E8ACF-D308-3EE4-C119-EF779623D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FFF8-E452-ACEA-C900-2B8B43E9F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5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8493A1-35CB-2145-545C-64C92AC30EE5}"/>
              </a:ext>
            </a:extLst>
          </p:cNvPr>
          <p:cNvSpPr txBox="1"/>
          <p:nvPr/>
        </p:nvSpPr>
        <p:spPr>
          <a:xfrm>
            <a:off x="2461772" y="3825882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ea typeface="Pretendard SemiBold" panose="02000703000000020004" pitchFamily="50" charset="-127"/>
                <a:cs typeface="Pretendard SemiBold" panose="02000703000000020004" pitchFamily="50" charset="-127"/>
              </a:rPr>
              <a:t>DA 1</a:t>
            </a:r>
            <a:r>
              <a:rPr lang="ko-KR" altLang="en-US" sz="4000" dirty="0">
                <a:solidFill>
                  <a:srgbClr val="19264B"/>
                </a:solidFill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BF644-928B-F09A-3240-C41B89FB51D5}"/>
              </a:ext>
            </a:extLst>
          </p:cNvPr>
          <p:cNvSpPr txBox="1"/>
          <p:nvPr/>
        </p:nvSpPr>
        <p:spPr>
          <a:xfrm>
            <a:off x="2541762" y="4615048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ea typeface="Pretendard Light" panose="02000403000000020004" pitchFamily="50" charset="-127"/>
                <a:cs typeface="Pretendard Light" panose="02000403000000020004" pitchFamily="50" charset="-127"/>
              </a:rPr>
              <a:t>2023.11.28</a:t>
            </a:r>
            <a:endParaRPr lang="ko-KR" altLang="en-US" sz="2000" dirty="0">
              <a:solidFill>
                <a:srgbClr val="19264B"/>
              </a:solidFill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CA8C0-B942-D369-FC83-5FA507747A4F}"/>
              </a:ext>
            </a:extLst>
          </p:cNvPr>
          <p:cNvSpPr txBox="1"/>
          <p:nvPr/>
        </p:nvSpPr>
        <p:spPr>
          <a:xfrm>
            <a:off x="2541763" y="5723044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ea typeface="Pretendard Light" panose="02000403000000020004" pitchFamily="50" charset="-127"/>
                <a:cs typeface="Pretendard Light" panose="02000403000000020004" pitchFamily="50" charset="-127"/>
              </a:rPr>
              <a:t>발표자 김예원 </a:t>
            </a:r>
          </a:p>
        </p:txBody>
      </p:sp>
    </p:spTree>
    <p:extLst>
      <p:ext uri="{BB962C8B-B14F-4D97-AF65-F5344CB8AC3E}">
        <p14:creationId xmlns:p14="http://schemas.microsoft.com/office/powerpoint/2010/main" val="166560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575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 - Country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836240" y="1543075"/>
            <a:ext cx="37273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u.s.a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’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‘united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kin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dgonm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’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‘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cananda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’,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‘new jersey’ ,,,</a:t>
            </a: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Country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에서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오탈자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지역 이름 등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잘못 작성된 국가명이 많았음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6588575" y="9453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E1CC056-573D-0D5D-EEE0-0AE502D132C5}"/>
              </a:ext>
            </a:extLst>
          </p:cNvPr>
          <p:cNvSpPr/>
          <p:nvPr/>
        </p:nvSpPr>
        <p:spPr>
          <a:xfrm>
            <a:off x="9257730" y="3978210"/>
            <a:ext cx="625033" cy="4861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DDFDC-94B5-DEA2-37BE-204D7080B932}"/>
              </a:ext>
            </a:extLst>
          </p:cNvPr>
          <p:cNvSpPr txBox="1"/>
          <p:nvPr/>
        </p:nvSpPr>
        <p:spPr>
          <a:xfrm>
            <a:off x="7453443" y="4960982"/>
            <a:ext cx="4766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87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만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1393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개의 데이터 中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22563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개의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country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명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전체의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2.6%)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를 교정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EFD3BD-A846-3B41-2C4C-6E5691BC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421" y="1310999"/>
            <a:ext cx="4606456" cy="5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0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Age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930117" y="2607947"/>
            <a:ext cx="38202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20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~40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 초반까지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rating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평점을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매긴 사람들이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몰려있다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특히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30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 초중반의 유저들의 평이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월등히 많았다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5572923" y="8851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75795E-D8F8-BA26-341A-146C797E0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64" y="1614165"/>
            <a:ext cx="5541179" cy="42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7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Age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6839172" y="2459503"/>
            <a:ext cx="47243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Age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를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20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30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,,,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별로 카테고리화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원본 데이터의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Age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칼럼은 삭제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Age_cat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을 추가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5572923" y="8851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4849B5-45A0-77DA-B648-BDDF0E4A5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258"/>
          <a:stretch/>
        </p:blipFill>
        <p:spPr>
          <a:xfrm>
            <a:off x="2189767" y="1631857"/>
            <a:ext cx="1687752" cy="3594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84BE83-B96F-9AE6-8F58-8D6CD9DF6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397" y="1316282"/>
            <a:ext cx="1228006" cy="39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2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26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Book-Title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2311227" y="4199123"/>
            <a:ext cx="63242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Book-ID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를 기준으로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Book-Title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고윳값일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것이라고 예상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확인해보니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Book-ID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에 따른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Book-Title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고윳값이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었음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è"/>
            </a:pP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Book-Title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을 칼럼에서 삭제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8034290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0EABB3-3BE2-FF87-A65E-9CF4798A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67" y="1492175"/>
            <a:ext cx="5156154" cy="20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9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984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Year-Of-Publication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828546" y="3250625"/>
            <a:ext cx="4262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1990~2000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년대가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52%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로 가장 많았고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출판연도가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'-1'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로 기록된 이상치도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11515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개로 적지 않았음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9959898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ED0EA8-6C86-BB87-7F08-7AF567FE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28" y="1636976"/>
            <a:ext cx="6150771" cy="42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4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984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Year-Of-Publication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828546" y="3250625"/>
            <a:ext cx="38924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1900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년 이전 연도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(-1, 1300,,,)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등은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카테고리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로 변환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원본 데이터의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YOP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칼럼은 삭제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YOP_cat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을 추가</a:t>
            </a: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10031169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67EC56-4025-98D8-2EC6-B169A2AE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89" y="1310999"/>
            <a:ext cx="2590216" cy="5180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1091F5-FFFF-C3CF-9B0F-632B684C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36" y="1231639"/>
            <a:ext cx="1495561" cy="50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레이블 인코딩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D2ADDB-036E-B51F-411D-4A975850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62" y="1310999"/>
            <a:ext cx="4085152" cy="13303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250DC7-6472-113D-0217-A9DAD3D2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67" y="2720722"/>
            <a:ext cx="6524029" cy="39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1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피쳐</a:t>
            </a:r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상관관계</a:t>
            </a:r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ko-KR" altLang="en-US" sz="4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히트맵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8034290" y="2347800"/>
            <a:ext cx="360547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결측치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 제거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이상치 처리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카테고리화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레이블 인코딩만 한 데이터에서는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모든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피쳐가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Book-Rating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과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상관관계가 거의 없었음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모델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catboost_regressor</a:t>
            </a:r>
            <a:endParaRPr lang="en-US" altLang="ko-KR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스코어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3.651851755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042D3D-ED18-09EA-D98C-6A007598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60" y="1663983"/>
            <a:ext cx="5614254" cy="46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2400020" y="4709035"/>
            <a:ext cx="24128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Author_count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Publisher_count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User_count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Book_count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47D886-8DF6-60DE-2855-C655C22A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67" y="1538694"/>
            <a:ext cx="7491194" cy="277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BFF698-93F4-8F98-CF96-6E984F1D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013" y="3428999"/>
            <a:ext cx="4357590" cy="32924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7F1CF9-8DC3-30C4-8F0C-E4FF664B58F6}"/>
              </a:ext>
            </a:extLst>
          </p:cNvPr>
          <p:cNvSpPr txBox="1"/>
          <p:nvPr/>
        </p:nvSpPr>
        <p:spPr>
          <a:xfrm>
            <a:off x="5578493" y="361055"/>
            <a:ext cx="52902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EDA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로 다른 변수들 간의 상관관계 파악을 하지 못해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</a:t>
            </a:r>
          </a:p>
          <a:p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기존 </a:t>
            </a:r>
            <a:r>
              <a:rPr lang="ko-KR" altLang="en-US" sz="15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피쳐들을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조합해 새로운 정보라고 생각되는 것들을 추가하였음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다작 작가인지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다독 사용자인지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유명한 책인지 등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..&gt;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7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6530152" y="802566"/>
            <a:ext cx="5134739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Author_count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Publisher_count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User_count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Book_count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모델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catboost_regressor</a:t>
            </a:r>
            <a:endParaRPr lang="en-US" altLang="ko-KR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author-count, publisher-count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3.632075473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user-count, book-count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3.471357467</a:t>
            </a:r>
            <a:endParaRPr lang="ko-KR" altLang="en-US" sz="2000" b="0" dirty="0">
              <a:effectLst/>
            </a:endParaRPr>
          </a:p>
          <a:p>
            <a:br>
              <a:rPr lang="ko-KR" altLang="en-US" sz="2000" dirty="0"/>
            </a:b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F632394-21C8-7729-8CE1-93C5F76E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67" y="1533812"/>
            <a:ext cx="3250334" cy="28156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8B243F-4193-3D3F-5831-35BBC97A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46" y="4518753"/>
            <a:ext cx="6943309" cy="23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8493A1-35CB-2145-545C-64C92AC30EE5}"/>
              </a:ext>
            </a:extLst>
          </p:cNvPr>
          <p:cNvSpPr txBox="1"/>
          <p:nvPr/>
        </p:nvSpPr>
        <p:spPr>
          <a:xfrm>
            <a:off x="2189767" y="523753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팀원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BF644-928B-F09A-3240-C41B89FB51D5}"/>
              </a:ext>
            </a:extLst>
          </p:cNvPr>
          <p:cNvSpPr txBox="1"/>
          <p:nvPr/>
        </p:nvSpPr>
        <p:spPr>
          <a:xfrm>
            <a:off x="8932402" y="2542408"/>
            <a:ext cx="2763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화학신소재공학부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고가연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소프트웨어학부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권하연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소프트웨어학부 김동영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AI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학과 김예원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1FB0A5-E984-A700-6539-6A45630B6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3" t="22352" r="2059" b="7047"/>
          <a:stretch/>
        </p:blipFill>
        <p:spPr>
          <a:xfrm>
            <a:off x="2261373" y="2192607"/>
            <a:ext cx="6179130" cy="28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2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2189767" y="1821138"/>
            <a:ext cx="51347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Author_count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Publisher_count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User_count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Book_count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모델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catboost_regressor</a:t>
            </a:r>
            <a:endParaRPr lang="en-US" altLang="ko-KR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author-count, publisher-count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3.632075473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user-count, book-count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3.471357467</a:t>
            </a:r>
            <a:endParaRPr lang="ko-KR" altLang="en-US" sz="2000" b="0" dirty="0">
              <a:effectLst/>
            </a:endParaRPr>
          </a:p>
          <a:p>
            <a:br>
              <a:rPr lang="ko-KR" altLang="en-US" sz="2000" dirty="0"/>
            </a:b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8034290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D0E66-AA72-A8C2-785A-5132445CBCE7}"/>
              </a:ext>
            </a:extLst>
          </p:cNvPr>
          <p:cNvSpPr txBox="1"/>
          <p:nvPr/>
        </p:nvSpPr>
        <p:spPr>
          <a:xfrm>
            <a:off x="7861139" y="5914566"/>
            <a:ext cx="42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b="0" dirty="0">
                <a:effectLst/>
              </a:rPr>
              <a:t>=&gt; 4%</a:t>
            </a:r>
            <a:r>
              <a:rPr lang="ko-KR" altLang="en-US" dirty="0"/>
              <a:t> </a:t>
            </a:r>
            <a:r>
              <a:rPr lang="ko-KR" altLang="en-US" dirty="0" err="1"/>
              <a:t>순위권</a:t>
            </a:r>
            <a:endParaRPr lang="ko-KR" altLang="en-US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A2804-02F4-DFC1-BA0A-08A515AD4FBE}"/>
              </a:ext>
            </a:extLst>
          </p:cNvPr>
          <p:cNvSpPr txBox="1"/>
          <p:nvPr/>
        </p:nvSpPr>
        <p:spPr>
          <a:xfrm>
            <a:off x="7861139" y="2166395"/>
            <a:ext cx="42710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k-fold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3.309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k-fold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3.286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파생변수 추가 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3.283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private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점수도 같이 오른 것으로 보아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유의미한 성능의 향상이 있다고 평가할 수 있지만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랭킹 변동이 있었음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성능 향상의 폭이 크지 않음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추가적인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EDA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필요</a:t>
            </a:r>
            <a:endParaRPr lang="ko-KR" altLang="en-US" b="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EFFDA-A544-1464-366D-8728BADC913E}"/>
              </a:ext>
            </a:extLst>
          </p:cNvPr>
          <p:cNvSpPr txBox="1"/>
          <p:nvPr/>
        </p:nvSpPr>
        <p:spPr>
          <a:xfrm>
            <a:off x="6096000" y="1162635"/>
            <a:ext cx="560281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Catboost_regressor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모델에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Helvetica Neue"/>
            </a:endParaRPr>
          </a:p>
          <a:p>
            <a:r>
              <a:rPr lang="en-US" altLang="ko-KR" sz="1500" dirty="0" err="1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Cat_features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에 카테고리형 </a:t>
            </a:r>
            <a:r>
              <a:rPr lang="ko-KR" altLang="en-US" sz="1500" dirty="0" err="1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피쳐를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 지정하니 성능이 크게 향상되었음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Helvetica Neue"/>
            </a:endParaRPr>
          </a:p>
          <a:p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075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A2804-02F4-DFC1-BA0A-08A515AD4FBE}"/>
              </a:ext>
            </a:extLst>
          </p:cNvPr>
          <p:cNvSpPr txBox="1"/>
          <p:nvPr/>
        </p:nvSpPr>
        <p:spPr>
          <a:xfrm>
            <a:off x="2189767" y="1425615"/>
            <a:ext cx="9142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파생변수 추가를 많이 하지 않았음에도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catboost</a:t>
            </a:r>
            <a:r>
              <a:rPr lang="en-US" altLang="ko-KR" dirty="0" err="1">
                <a:latin typeface="Arial" panose="020B0604020202020204" pitchFamily="34" charset="0"/>
              </a:rPr>
              <a:t>_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regressor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</a:rPr>
              <a:t>cat_features</a:t>
            </a:r>
            <a:r>
              <a:rPr lang="ko-KR" altLang="en-US" dirty="0">
                <a:latin typeface="Arial" panose="020B0604020202020204" pitchFamily="34" charset="0"/>
              </a:rPr>
              <a:t> 추가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k-fold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 했을 때 나쁘지 않은 결과가 나왔음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파생변수를 이용한 성능 향상을 통해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EDA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와 파생변수 추가의 중요성을 알게 됨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catboost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 써도 좋은 결과가 나오긴 하지만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모델링의 관점에서 다양한 방법들을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사용해보았음에도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일정 수준 이상으로는 점수가 오르지 않는 것으로 보아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결국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순위권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(1%)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들기 위해서는 데이터 분석과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파생변수 추가</a:t>
            </a: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이상치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처리</a:t>
            </a: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결측치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처리 방법이 가장 중요할 것으로 분석됨</a:t>
            </a: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lang="ko-KR" altLang="en-US" dirty="0">
                <a:latin typeface="Arial" panose="020B0604020202020204" pitchFamily="34" charset="0"/>
              </a:rPr>
              <a:t>중간고사 이전 책을 통해 익혔던 </a:t>
            </a:r>
            <a:r>
              <a:rPr lang="en-US" altLang="ko-KR" dirty="0">
                <a:latin typeface="Arial" panose="020B0604020202020204" pitchFamily="34" charset="0"/>
              </a:rPr>
              <a:t>pandas </a:t>
            </a:r>
            <a:r>
              <a:rPr lang="ko-KR" altLang="en-US" dirty="0">
                <a:latin typeface="Arial" panose="020B0604020202020204" pitchFamily="34" charset="0"/>
              </a:rPr>
              <a:t>사용법이 </a:t>
            </a:r>
            <a:r>
              <a:rPr lang="en-US" altLang="ko-KR" dirty="0">
                <a:latin typeface="Arial" panose="020B0604020202020204" pitchFamily="34" charset="0"/>
              </a:rPr>
              <a:t>EDA</a:t>
            </a:r>
            <a:r>
              <a:rPr lang="ko-KR" altLang="en-US" dirty="0">
                <a:latin typeface="Arial" panose="020B0604020202020204" pitchFamily="34" charset="0"/>
              </a:rPr>
              <a:t> 시에 도움이 되었음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373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5565344" y="3075057"/>
            <a:ext cx="2468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감사합니다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12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8493A1-35CB-2145-545C-64C92AC30EE5}"/>
              </a:ext>
            </a:extLst>
          </p:cNvPr>
          <p:cNvSpPr txBox="1"/>
          <p:nvPr/>
        </p:nvSpPr>
        <p:spPr>
          <a:xfrm>
            <a:off x="2189767" y="523753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스터디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C3BCF0-2BF7-0F23-D040-41F680CC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29" y="1481074"/>
            <a:ext cx="1957638" cy="2542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9AC4F-7A53-1438-0FB9-C889B116A269}"/>
              </a:ext>
            </a:extLst>
          </p:cNvPr>
          <p:cNvSpPr txBox="1"/>
          <p:nvPr/>
        </p:nvSpPr>
        <p:spPr>
          <a:xfrm>
            <a:off x="6911624" y="4709738"/>
            <a:ext cx="52537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   중간고사 이후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캐글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&lt;ventilator pressure prediction&gt; 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데이콘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추천 대회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&gt;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프로젝트 진행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01DA22-BE90-8951-EC99-18895D947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24"/>
          <a:stretch/>
        </p:blipFill>
        <p:spPr>
          <a:xfrm>
            <a:off x="1781343" y="4568697"/>
            <a:ext cx="5130281" cy="1077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F2A0EE-8C54-877C-7713-5991869BD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444"/>
          <a:stretch/>
        </p:blipFill>
        <p:spPr>
          <a:xfrm>
            <a:off x="1781343" y="5742157"/>
            <a:ext cx="5130281" cy="891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C2FA3C-5DDF-581B-EE28-D7F5D49D5920}"/>
              </a:ext>
            </a:extLst>
          </p:cNvPr>
          <p:cNvSpPr txBox="1"/>
          <p:nvPr/>
        </p:nvSpPr>
        <p:spPr>
          <a:xfrm>
            <a:off x="5202932" y="1776783"/>
            <a:ext cx="56316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~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중간고사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파이썬 라이브러리를 활용한 데이터 분석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&gt;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스터디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매주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3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챕터씩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진행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1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2A610A-F8BE-BF0A-88CD-5702E59D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" t="9798" r="3366" b="60577"/>
          <a:stretch/>
        </p:blipFill>
        <p:spPr>
          <a:xfrm>
            <a:off x="2002971" y="1836269"/>
            <a:ext cx="9780812" cy="16720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9F9312-2843-B249-5174-0E4671B6A0A9}"/>
              </a:ext>
            </a:extLst>
          </p:cNvPr>
          <p:cNvSpPr txBox="1"/>
          <p:nvPr/>
        </p:nvSpPr>
        <p:spPr>
          <a:xfrm>
            <a:off x="2189767" y="523753"/>
            <a:ext cx="6470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추천 알고리즘 </a:t>
            </a:r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AI</a:t>
            </a:r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경진대회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8DE4E-076C-C756-702A-52FD85766E0A}"/>
              </a:ext>
            </a:extLst>
          </p:cNvPr>
          <p:cNvSpPr txBox="1"/>
          <p:nvPr/>
        </p:nvSpPr>
        <p:spPr>
          <a:xfrm>
            <a:off x="2268144" y="4473091"/>
            <a:ext cx="7990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=&gt;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사용자와 책에 대한 데이터가 주어지고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</a:t>
            </a: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사용자가 매긴 </a:t>
            </a:r>
            <a:r>
              <a:rPr lang="en-US" altLang="ko-KR" sz="2000" dirty="0">
                <a:solidFill>
                  <a:srgbClr val="19264B"/>
                </a:solidFill>
                <a:highlight>
                  <a:srgbClr val="C0C0C0"/>
                </a:highlight>
                <a:latin typeface="+mj-ea"/>
                <a:ea typeface="+mj-ea"/>
                <a:cs typeface="Pretendard SemiBold" panose="02000703000000020004" pitchFamily="50" charset="-127"/>
              </a:rPr>
              <a:t>Book rating </a:t>
            </a:r>
            <a:r>
              <a:rPr lang="ko-KR" altLang="en-US" sz="2000" dirty="0">
                <a:solidFill>
                  <a:srgbClr val="19264B"/>
                </a:solidFill>
                <a:highlight>
                  <a:srgbClr val="C0C0C0"/>
                </a:highlight>
                <a:latin typeface="+mj-ea"/>
                <a:ea typeface="+mj-ea"/>
                <a:cs typeface="Pretendard SemiBold" panose="02000703000000020004" pitchFamily="50" charset="-127"/>
              </a:rPr>
              <a:t>점수를 예측하는 회귀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문제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목표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:</a:t>
            </a: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EDA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를 잘 해서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성능 향상에 도움이 되는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를 잘 만들어보자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!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60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9B4C31-6BDE-F12E-1269-80DBE8AC99E9}"/>
              </a:ext>
            </a:extLst>
          </p:cNvPr>
          <p:cNvSpPr txBox="1"/>
          <p:nvPr/>
        </p:nvSpPr>
        <p:spPr>
          <a:xfrm>
            <a:off x="6548418" y="2044005"/>
            <a:ext cx="5017998" cy="138499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cs typeface="Pretendard" panose="02000503000000020004" pitchFamily="50" charset="-127"/>
              </a:rPr>
              <a:t>[</a:t>
            </a:r>
            <a:r>
              <a:rPr lang="ko-KR" altLang="en-US" b="1" dirty="0">
                <a:effectLst/>
                <a:latin typeface="+mn-ea"/>
                <a:cs typeface="Pretendard" panose="02000503000000020004" pitchFamily="50" charset="-127"/>
              </a:rPr>
              <a:t>제출양식</a:t>
            </a:r>
            <a:r>
              <a:rPr lang="en-US" altLang="ko-KR" b="1" dirty="0">
                <a:effectLst/>
                <a:latin typeface="+mn-ea"/>
                <a:cs typeface="Pretendard" panose="02000503000000020004" pitchFamily="50" charset="-127"/>
              </a:rPr>
              <a:t>] sample_submission.csv </a:t>
            </a:r>
          </a:p>
          <a:p>
            <a:endParaRPr lang="ko-KR" altLang="en-US" dirty="0">
              <a:effectLst/>
              <a:latin typeface="+mn-ea"/>
              <a:cs typeface="Pretendard" panose="02000503000000020004" pitchFamily="50" charset="-127"/>
            </a:endParaRPr>
          </a:p>
          <a:p>
            <a:r>
              <a:rPr lang="en-US" altLang="ko-KR" dirty="0">
                <a:latin typeface="+mn-ea"/>
                <a:cs typeface="Pretendard" panose="02000503000000020004" pitchFamily="50" charset="-127"/>
              </a:rPr>
              <a:t>-</a:t>
            </a:r>
            <a:r>
              <a:rPr lang="en-US" altLang="ko-KR" dirty="0">
                <a:effectLst/>
                <a:latin typeface="+mn-ea"/>
                <a:cs typeface="Pretendard" panose="02000503000000020004" pitchFamily="50" charset="-127"/>
              </a:rPr>
              <a:t>ID : </a:t>
            </a:r>
            <a:r>
              <a:rPr lang="ko-KR" altLang="en-US" dirty="0">
                <a:effectLst/>
                <a:latin typeface="+mn-ea"/>
                <a:cs typeface="Pretendard" panose="02000503000000020004" pitchFamily="50" charset="-127"/>
              </a:rPr>
              <a:t>샘플 고유 </a:t>
            </a:r>
            <a:r>
              <a:rPr lang="en-US" altLang="ko-KR" dirty="0">
                <a:effectLst/>
                <a:latin typeface="+mn-ea"/>
                <a:cs typeface="Pretendard" panose="02000503000000020004" pitchFamily="50" charset="-127"/>
              </a:rPr>
              <a:t>ID</a:t>
            </a:r>
          </a:p>
          <a:p>
            <a:r>
              <a:rPr lang="en-US" altLang="ko-KR" dirty="0">
                <a:latin typeface="+mn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n-ea"/>
                <a:cs typeface="Pretendard" panose="02000503000000020004" pitchFamily="50" charset="-127"/>
              </a:rPr>
              <a:t>Book_Rating</a:t>
            </a:r>
            <a:r>
              <a:rPr lang="en-US" altLang="ko-KR" dirty="0">
                <a:effectLst/>
                <a:latin typeface="+mn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n-ea"/>
                <a:cs typeface="Pretendard" panose="02000503000000020004" pitchFamily="50" charset="-127"/>
              </a:rPr>
              <a:t>예측한 유저가 도서에 부여할 평점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E60000"/>
                </a:solidFill>
                <a:effectLst/>
                <a:latin typeface="+mn-ea"/>
                <a:cs typeface="Pretendard" panose="02000503000000020004" pitchFamily="50" charset="-127"/>
              </a:rPr>
              <a:t> 단</a:t>
            </a:r>
            <a:r>
              <a:rPr lang="en-US" altLang="ko-KR" sz="1200" dirty="0">
                <a:solidFill>
                  <a:srgbClr val="E60000"/>
                </a:solidFill>
                <a:effectLst/>
                <a:latin typeface="+mn-ea"/>
                <a:cs typeface="Pretendard" panose="02000503000000020004" pitchFamily="50" charset="-127"/>
              </a:rPr>
              <a:t>, 0</a:t>
            </a:r>
            <a:r>
              <a:rPr lang="ko-KR" altLang="en-US" sz="1200" dirty="0">
                <a:solidFill>
                  <a:srgbClr val="E60000"/>
                </a:solidFill>
                <a:effectLst/>
                <a:latin typeface="+mn-ea"/>
                <a:cs typeface="Pretendard" panose="02000503000000020004" pitchFamily="50" charset="-127"/>
              </a:rPr>
              <a:t>점인 경우에는 유저가 해당 도서에 관심이 없고 관련이 없는 경우</a:t>
            </a:r>
            <a:endParaRPr lang="ko-KR" altLang="en-US" sz="1200" dirty="0">
              <a:effectLst/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69A9E-9060-D1B8-E042-864134E3FF44}"/>
              </a:ext>
            </a:extLst>
          </p:cNvPr>
          <p:cNvSpPr txBox="1"/>
          <p:nvPr/>
        </p:nvSpPr>
        <p:spPr>
          <a:xfrm>
            <a:off x="2189767" y="1548180"/>
            <a:ext cx="548044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-ID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샘플 고유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ID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User_ID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유저 고유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ID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Book_ID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고유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ID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r>
              <a:rPr lang="ko-KR" altLang="en-US" dirty="0">
                <a:effectLst/>
                <a:highlight>
                  <a:srgbClr val="C0C0C0"/>
                </a:highlight>
                <a:latin typeface="+mj-ea"/>
                <a:ea typeface="+mj-ea"/>
                <a:cs typeface="Pretendard" panose="02000503000000020004" pitchFamily="50" charset="-127"/>
              </a:rPr>
              <a:t>유저 정보</a:t>
            </a:r>
          </a:p>
          <a:p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-Age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나이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Location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지역</a:t>
            </a:r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r>
              <a:rPr lang="ko-KR" altLang="en-US" dirty="0">
                <a:effectLst/>
                <a:highlight>
                  <a:srgbClr val="C0C0C0"/>
                </a:highlight>
                <a:latin typeface="+mj-ea"/>
                <a:ea typeface="+mj-ea"/>
                <a:cs typeface="Pretendard" panose="02000503000000020004" pitchFamily="50" charset="-127"/>
              </a:rPr>
              <a:t>도서 정보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Book_Title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명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Book_Author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저자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Year_Of</a:t>
            </a:r>
            <a:r>
              <a:rPr lang="en-US" altLang="ko-KR" dirty="0" err="1">
                <a:latin typeface="+mj-ea"/>
                <a:ea typeface="+mj-ea"/>
                <a:cs typeface="Pretendard" panose="02000503000000020004" pitchFamily="50" charset="-127"/>
              </a:rPr>
              <a:t>_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Publication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</a:t>
            </a:r>
            <a:r>
              <a:rPr lang="ko-KR" altLang="en-US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출판</a:t>
            </a:r>
            <a:r>
              <a:rPr lang="ko-KR" altLang="en-US" dirty="0" err="1">
                <a:latin typeface="+mj-ea"/>
                <a:ea typeface="+mj-ea"/>
                <a:cs typeface="Pretendard" panose="02000503000000020004" pitchFamily="50" charset="-127"/>
              </a:rPr>
              <a:t>년</a:t>
            </a:r>
            <a:r>
              <a:rPr lang="ko-KR" altLang="en-US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도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</a:t>
            </a:r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Publisher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출판사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Book_Rating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유저가 도서에 부여한 평점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(0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~ 10</a:t>
            </a:r>
            <a:r>
              <a:rPr lang="ko-KR" altLang="en-US" dirty="0">
                <a:latin typeface="+mj-ea"/>
                <a:ea typeface="+mj-ea"/>
                <a:cs typeface="Pretendard" panose="02000503000000020004" pitchFamily="50" charset="-127"/>
              </a:rPr>
              <a:t>점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E60000"/>
                </a:solidFill>
                <a:effectLst/>
                <a:latin typeface="+mj-ea"/>
                <a:ea typeface="+mj-ea"/>
                <a:cs typeface="Pretendard" panose="02000503000000020004" pitchFamily="50" charset="-127"/>
              </a:rPr>
              <a:t> 단</a:t>
            </a:r>
            <a:r>
              <a:rPr lang="en-US" altLang="ko-KR" sz="1200" dirty="0">
                <a:solidFill>
                  <a:srgbClr val="E60000"/>
                </a:solidFill>
                <a:effectLst/>
                <a:latin typeface="+mj-ea"/>
                <a:ea typeface="+mj-ea"/>
                <a:cs typeface="Pretendard" panose="02000503000000020004" pitchFamily="50" charset="-127"/>
              </a:rPr>
              <a:t>, 0</a:t>
            </a:r>
            <a:r>
              <a:rPr lang="ko-KR" altLang="en-US" sz="1200" dirty="0">
                <a:solidFill>
                  <a:srgbClr val="E60000"/>
                </a:solidFill>
                <a:effectLst/>
                <a:latin typeface="+mj-ea"/>
                <a:ea typeface="+mj-ea"/>
                <a:cs typeface="Pretendard" panose="02000503000000020004" pitchFamily="50" charset="-127"/>
              </a:rPr>
              <a:t>점인 경우에는 유저가 해당 도서에 관심이 없고 관련이 없는 경우</a:t>
            </a:r>
            <a:endParaRPr lang="ko-KR" altLang="en-US" sz="1200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2189767" y="523753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411162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2189767" y="523753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0C7477-07D4-54B0-8FA9-E9E4129D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88" y="4595252"/>
            <a:ext cx="1866255" cy="2066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7C98D-808D-72A7-5868-63993672330D}"/>
              </a:ext>
            </a:extLst>
          </p:cNvPr>
          <p:cNvSpPr txBox="1"/>
          <p:nvPr/>
        </p:nvSpPr>
        <p:spPr>
          <a:xfrm>
            <a:off x="6430064" y="4075354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▶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결측치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5C493-06E9-CD8A-354B-208226EE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55" y="1522736"/>
            <a:ext cx="9435000" cy="22969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99610D-DE3C-7D86-DE7C-E3DF8E0BF186}"/>
              </a:ext>
            </a:extLst>
          </p:cNvPr>
          <p:cNvSpPr/>
          <p:nvPr/>
        </p:nvSpPr>
        <p:spPr>
          <a:xfrm>
            <a:off x="11123271" y="1423686"/>
            <a:ext cx="729205" cy="239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D165DA-28E6-6B57-323C-EC2C40C0F417}"/>
              </a:ext>
            </a:extLst>
          </p:cNvPr>
          <p:cNvSpPr txBox="1"/>
          <p:nvPr/>
        </p:nvSpPr>
        <p:spPr>
          <a:xfrm>
            <a:off x="9759165" y="974051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예측해야하는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타겟값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A5E4B-62AA-6131-169C-3EC10F7C304B}"/>
              </a:ext>
            </a:extLst>
          </p:cNvPr>
          <p:cNvSpPr txBox="1"/>
          <p:nvPr/>
        </p:nvSpPr>
        <p:spPr>
          <a:xfrm>
            <a:off x="8913572" y="5917009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모든 칼럼에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결측치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A5AA94-64E7-EC7E-492B-249CA9049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55" y="3990258"/>
            <a:ext cx="3435527" cy="280049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92E301-57AA-6EA2-3C20-19354800D0CC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E75EEA9-6477-309B-1EED-6D64A0A783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853A182-1DBB-82BE-6A4C-467EC68D9718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DB89FD-9218-AAE4-2A91-BE0E9A2DD03E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82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646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Book-Rating(</a:t>
            </a:r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타겟</a:t>
            </a:r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)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499C7A-A661-B94A-B05D-3A9D5CBE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09" y="1678784"/>
            <a:ext cx="6633838" cy="465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8536441" y="2343942"/>
            <a:ext cx="331693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평점 범위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: 0~10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점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전체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871393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개의 평점 中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0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점이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62.98%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를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차지할 정도로 높았음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(0</a:t>
            </a:r>
            <a:r>
              <a:rPr lang="ko-KR" altLang="en-US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점</a:t>
            </a:r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: </a:t>
            </a:r>
            <a:r>
              <a:rPr lang="ko-KR" altLang="en-US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유저가 해당 도서에</a:t>
            </a:r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ko-KR" altLang="en-US" sz="15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관심없는</a:t>
            </a:r>
            <a:r>
              <a:rPr lang="ko-KR" altLang="en-US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경우</a:t>
            </a:r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)</a:t>
            </a: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C79904-68FD-C25B-7045-580A79E90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58" t="1735" b="84659"/>
          <a:stretch/>
        </p:blipFill>
        <p:spPr>
          <a:xfrm>
            <a:off x="3668234" y="131876"/>
            <a:ext cx="8523766" cy="3125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44E9D4-5B24-741B-1F7F-D35D1894CFAF}"/>
              </a:ext>
            </a:extLst>
          </p:cNvPr>
          <p:cNvSpPr/>
          <p:nvPr/>
        </p:nvSpPr>
        <p:spPr>
          <a:xfrm>
            <a:off x="11462793" y="125963"/>
            <a:ext cx="729205" cy="312517"/>
          </a:xfrm>
          <a:prstGeom prst="rect">
            <a:avLst/>
          </a:prstGeom>
          <a:solidFill>
            <a:schemeClr val="bg2">
              <a:lumMod val="75000"/>
              <a:alpha val="52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42E736-5EC7-236D-C5CE-28723AED7717}"/>
              </a:ext>
            </a:extLst>
          </p:cNvPr>
          <p:cNvSpPr txBox="1"/>
          <p:nvPr/>
        </p:nvSpPr>
        <p:spPr>
          <a:xfrm>
            <a:off x="11563542" y="444393"/>
            <a:ext cx="5277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타겟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F53C0A-8A9F-E23C-9463-EFC52848749F}"/>
              </a:ext>
            </a:extLst>
          </p:cNvPr>
          <p:cNvSpPr/>
          <p:nvPr/>
        </p:nvSpPr>
        <p:spPr>
          <a:xfrm>
            <a:off x="11462795" y="12005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8883682" y="3194613"/>
            <a:ext cx="2847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</a:t>
            </a: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=&gt;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[City, State, Country]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칼럼은 삭제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6588575" y="9453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9D73A8-B4D6-F87D-8334-F3BAEB5E8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0" r="51944"/>
          <a:stretch/>
        </p:blipFill>
        <p:spPr>
          <a:xfrm>
            <a:off x="2136628" y="1696356"/>
            <a:ext cx="2164674" cy="41705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C30DDC-2169-0AC3-CCC6-3861E334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57" y="1874993"/>
            <a:ext cx="2594694" cy="384290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EA9EB7A-D5F0-5A7A-7CCA-3020E46DF681}"/>
              </a:ext>
            </a:extLst>
          </p:cNvPr>
          <p:cNvSpPr/>
          <p:nvPr/>
        </p:nvSpPr>
        <p:spPr>
          <a:xfrm>
            <a:off x="4560425" y="3194613"/>
            <a:ext cx="590309" cy="497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0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6588575" y="1944546"/>
            <a:ext cx="4713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사실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판다스의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결측치표기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NaN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가 아닌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문자열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‘n/a’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로 표기된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결측치가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있었음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City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칼럼에 문자열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'n/a’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결측치가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가장 많다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6588575" y="9453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F3BA35-513F-1E3F-4C8D-6326F482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23" y="1709750"/>
            <a:ext cx="3499496" cy="2758077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E1CC056-573D-0D5D-EEE0-0AE502D132C5}"/>
              </a:ext>
            </a:extLst>
          </p:cNvPr>
          <p:cNvSpPr/>
          <p:nvPr/>
        </p:nvSpPr>
        <p:spPr>
          <a:xfrm>
            <a:off x="8632697" y="3931567"/>
            <a:ext cx="625033" cy="4861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DDFDC-94B5-DEA2-37BE-204D7080B932}"/>
              </a:ext>
            </a:extLst>
          </p:cNvPr>
          <p:cNvSpPr txBox="1"/>
          <p:nvPr/>
        </p:nvSpPr>
        <p:spPr>
          <a:xfrm>
            <a:off x="7580027" y="4919241"/>
            <a:ext cx="3355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City, State, Country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中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&lt;Country&gt;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만 사용하기로 결정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806</Words>
  <Application>Microsoft Office PowerPoint</Application>
  <PresentationFormat>와이드스크린</PresentationFormat>
  <Paragraphs>205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Helvetica Neue</vt:lpstr>
      <vt:lpstr>나눔바른고딕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권하연</dc:creator>
  <cp:lastModifiedBy>예원 김</cp:lastModifiedBy>
  <cp:revision>12</cp:revision>
  <dcterms:created xsi:type="dcterms:W3CDTF">2023-11-23T16:10:46Z</dcterms:created>
  <dcterms:modified xsi:type="dcterms:W3CDTF">2023-11-28T10:55:43Z</dcterms:modified>
</cp:coreProperties>
</file>