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59" r:id="rId5"/>
    <p:sldId id="26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1" r:id="rId16"/>
    <p:sldId id="294" r:id="rId17"/>
    <p:sldId id="292" r:id="rId18"/>
    <p:sldId id="293" r:id="rId19"/>
    <p:sldId id="295" r:id="rId20"/>
    <p:sldId id="297" r:id="rId21"/>
    <p:sldId id="299" r:id="rId22"/>
    <p:sldId id="30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64B"/>
    <a:srgbClr val="FF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36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8CE44-234E-3B12-C920-FCD3EDF5B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662F55-7ABA-4981-504A-E5E0E7498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E8CC2-4E2C-B6F4-F349-CB52ABEC7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D24-96A0-4942-95E9-732BDF6678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059B61-5D15-A054-9236-518E094A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665A0C-6825-1E46-9F85-209416B0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8192-FC37-4DD8-8CA2-5AF20C213D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7ECDE2-8952-293E-3E37-5D86E3D65904}"/>
              </a:ext>
            </a:extLst>
          </p:cNvPr>
          <p:cNvSpPr/>
          <p:nvPr userDrawn="1"/>
        </p:nvSpPr>
        <p:spPr>
          <a:xfrm>
            <a:off x="0" y="-13486"/>
            <a:ext cx="1679687" cy="6871486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2136BAC-A50B-2330-A37E-EE050583B9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3118090"/>
            <a:ext cx="1305666" cy="352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2BE74DF-5994-A4BF-0798-B03D84072878}"/>
              </a:ext>
            </a:extLst>
          </p:cNvPr>
          <p:cNvCxnSpPr/>
          <p:nvPr userDrawn="1"/>
        </p:nvCxnSpPr>
        <p:spPr>
          <a:xfrm flipV="1">
            <a:off x="349624" y="237526"/>
            <a:ext cx="0" cy="275216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13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F9747-76D8-1755-F0E6-D24F4662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95FA06-1AFD-E8C9-3328-7D9BDACE7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BBD79-EB53-9693-5439-76DA7CF8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D24-96A0-4942-95E9-732BDF6678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18D91D-4C92-9B11-F862-F49ACA97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60F72B-31E2-3194-B877-5A6882017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8192-FC37-4DD8-8CA2-5AF20C213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52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8E9502-94C3-1659-30D5-2713CB1E8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FC26AA-7515-C7EB-7DA4-057BD8D15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003B1E-145F-59A1-CACF-60DB0C198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D24-96A0-4942-95E9-732BDF6678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20E90-8B65-94FF-4568-B9E5BEBF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CB2CB-3050-FD3F-E430-B99080CE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8192-FC37-4DD8-8CA2-5AF20C213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3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DC44F-AA31-0AEC-E3EB-120A2F7A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094E3-795F-6A8B-578F-5F188ACC8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20269-9BA9-89CE-B7FE-B3D38A8B1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D24-96A0-4942-95E9-732BDF6678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ECD21-45DF-C51C-0653-CAC83944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EFDC6F-C9E9-D00A-7E26-5698CCA4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8192-FC37-4DD8-8CA2-5AF20C213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76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31303-C6D3-643E-C3D7-EFDAB1E8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A1EA0-6CA6-8C90-CD9E-EA5854D37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F37FCC-44AA-C3FC-ECD7-2CE39032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D24-96A0-4942-95E9-732BDF6678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D4355-A0F9-56D7-7186-ACC455D7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147319-85DD-FB57-4914-545AFA10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8192-FC37-4DD8-8CA2-5AF20C213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92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9879D-9330-438D-8F91-78C890A0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E02AB-F753-B003-9FE7-C1AB18777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E6D55E-5578-90FB-18B4-DBE7BD305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23719E-1704-704F-2982-C733BBD7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D24-96A0-4942-95E9-732BDF6678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3DA07F-D88F-34BD-5109-6FF98C316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09A80D-B90F-AC79-90B0-58AFA48E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8192-FC37-4DD8-8CA2-5AF20C213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6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BD730-6CE3-6511-9262-B96400FD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5A2549-56FF-8DC3-316E-4B16E6F9F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731363-B832-535E-ACE0-0566F315D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F85142-A609-1144-EB21-DA3D79475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D19D09-C1AF-DFB6-4AF0-3AD155B81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FB4322-3DBD-0022-1BBA-D8322804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D24-96A0-4942-95E9-732BDF6678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6047EC-8AA1-DFC7-4BF9-FC152744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3798D6-0B35-09CD-3CA4-E7358ACE2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8192-FC37-4DD8-8CA2-5AF20C213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24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112A9-A971-39B9-A26A-97D3CC74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FA226E-3CCD-A450-F643-3A1F643B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D24-96A0-4942-95E9-732BDF6678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C4AE2B-4198-1C05-40D2-57AF9BB6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9E84C7-78C2-920E-8F51-509ED096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8192-FC37-4DD8-8CA2-5AF20C213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54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08DB5E-B52F-7785-8AE3-51C8AA97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D24-96A0-4942-95E9-732BDF6678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10FA9-97BA-9FEF-1A70-11B96DCC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50CF7F-89C5-37C4-FB01-0D692E57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8192-FC37-4DD8-8CA2-5AF20C213D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768E75-60A6-9B05-8BC5-4912097FE5B7}"/>
              </a:ext>
            </a:extLst>
          </p:cNvPr>
          <p:cNvSpPr/>
          <p:nvPr userDrawn="1"/>
        </p:nvSpPr>
        <p:spPr>
          <a:xfrm>
            <a:off x="0" y="-13486"/>
            <a:ext cx="1679687" cy="6871486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BA622A7-C101-1249-247D-5AAF75412D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3118090"/>
            <a:ext cx="1305666" cy="352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456AFA-A566-C9E7-EB01-383D7657E40E}"/>
              </a:ext>
            </a:extLst>
          </p:cNvPr>
          <p:cNvCxnSpPr/>
          <p:nvPr userDrawn="1"/>
        </p:nvCxnSpPr>
        <p:spPr>
          <a:xfrm flipV="1">
            <a:off x="349624" y="237526"/>
            <a:ext cx="0" cy="275216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38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B9076-5C9E-4455-82B2-A47104293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9C5E06-7B76-F024-51E4-A7C5B7EEE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AEFC7F-8837-26FB-2D88-D252B5F1D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899EB4-F457-97D5-B194-4A35FCC1E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D24-96A0-4942-95E9-732BDF6678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1A7AB4-F3D7-CF65-9CAE-073812C7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4D53BC-A42A-8D7F-FC7D-7196BBB2F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8192-FC37-4DD8-8CA2-5AF20C213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19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D1844-AE6D-D861-84A8-D5F52C9E6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689225-E9DC-174C-D9A5-5AFB8C9CC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F4F3F1-E06B-B696-B5CB-473A5F2B4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C12B73-E57C-78D1-E6C5-6D4595E3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D24-96A0-4942-95E9-732BDF6678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747C8-4A56-092D-CDA8-98309CED8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C4D318-9AAF-3745-9E9F-8F3849E3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8192-FC37-4DD8-8CA2-5AF20C213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8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E477BA-9593-5F2D-899E-88D190B66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F62BF-650D-7247-E69D-6DAFA7965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B06E55-A49C-65C1-B495-CB50A4F6C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FD24-96A0-4942-95E9-732BDF66780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E8ACF-D308-3EE4-C119-EF779623D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FFF8-E452-ACEA-C900-2B8B43E9F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88192-FC37-4DD8-8CA2-5AF20C213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05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A8493A1-35CB-2145-545C-64C92AC30EE5}"/>
              </a:ext>
            </a:extLst>
          </p:cNvPr>
          <p:cNvSpPr txBox="1"/>
          <p:nvPr/>
        </p:nvSpPr>
        <p:spPr>
          <a:xfrm>
            <a:off x="2461772" y="3825882"/>
            <a:ext cx="18133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19264B"/>
                </a:solidFill>
                <a:ea typeface="Pretendard SemiBold" panose="02000703000000020004" pitchFamily="50" charset="-127"/>
                <a:cs typeface="Pretendard SemiBold" panose="02000703000000020004" pitchFamily="50" charset="-127"/>
              </a:rPr>
              <a:t>DA 1</a:t>
            </a:r>
            <a:r>
              <a:rPr lang="ko-KR" altLang="en-US" sz="4000" dirty="0">
                <a:solidFill>
                  <a:srgbClr val="19264B"/>
                </a:solidFill>
                <a:ea typeface="Pretendard SemiBold" panose="02000703000000020004" pitchFamily="50" charset="-127"/>
                <a:cs typeface="Pretendard SemiBold" panose="02000703000000020004" pitchFamily="50" charset="-127"/>
              </a:rPr>
              <a:t>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ABF644-928B-F09A-3240-C41B89FB51D5}"/>
              </a:ext>
            </a:extLst>
          </p:cNvPr>
          <p:cNvSpPr txBox="1"/>
          <p:nvPr/>
        </p:nvSpPr>
        <p:spPr>
          <a:xfrm>
            <a:off x="2541762" y="4615048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ea typeface="Pretendard Light" panose="02000403000000020004" pitchFamily="50" charset="-127"/>
                <a:cs typeface="Pretendard Light" panose="02000403000000020004" pitchFamily="50" charset="-127"/>
              </a:rPr>
              <a:t>2023.11.28</a:t>
            </a:r>
            <a:endParaRPr lang="ko-KR" altLang="en-US" sz="2000" dirty="0">
              <a:solidFill>
                <a:srgbClr val="19264B"/>
              </a:solidFill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ECA8C0-B942-D369-FC83-5FA507747A4F}"/>
              </a:ext>
            </a:extLst>
          </p:cNvPr>
          <p:cNvSpPr txBox="1"/>
          <p:nvPr/>
        </p:nvSpPr>
        <p:spPr>
          <a:xfrm>
            <a:off x="2541763" y="5723044"/>
            <a:ext cx="1838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ea typeface="Pretendard Light" panose="02000403000000020004" pitchFamily="50" charset="-127"/>
                <a:cs typeface="Pretendard Light" panose="02000403000000020004" pitchFamily="50" charset="-127"/>
              </a:rPr>
              <a:t>발표자 김예원 </a:t>
            </a:r>
          </a:p>
        </p:txBody>
      </p:sp>
    </p:spTree>
    <p:extLst>
      <p:ext uri="{BB962C8B-B14F-4D97-AF65-F5344CB8AC3E}">
        <p14:creationId xmlns:p14="http://schemas.microsoft.com/office/powerpoint/2010/main" val="166560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8BD160-698C-52DE-734C-2655E03A2050}"/>
              </a:ext>
            </a:extLst>
          </p:cNvPr>
          <p:cNvSpPr txBox="1"/>
          <p:nvPr/>
        </p:nvSpPr>
        <p:spPr>
          <a:xfrm>
            <a:off x="1796228" y="44283"/>
            <a:ext cx="1904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도서 평점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2189767" y="523753"/>
            <a:ext cx="4575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Location - Country</a:t>
            </a:r>
            <a:endParaRPr lang="ko-KR" altLang="en-US" sz="4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F6F4-2408-B561-F82B-18D19FD94F09}"/>
              </a:ext>
            </a:extLst>
          </p:cNvPr>
          <p:cNvSpPr txBox="1"/>
          <p:nvPr/>
        </p:nvSpPr>
        <p:spPr>
          <a:xfrm>
            <a:off x="7836240" y="1543075"/>
            <a:ext cx="37273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‘</a:t>
            </a: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u.s.a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’</a:t>
            </a:r>
          </a:p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‘united 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Helvetica Neue"/>
              </a:rPr>
              <a:t>kin</a:t>
            </a: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dgonm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’</a:t>
            </a:r>
          </a:p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‘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Helvetica Neue"/>
              </a:rPr>
              <a:t>cananda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’,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‘new jersey’ ,,,</a:t>
            </a:r>
          </a:p>
          <a:p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Country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에서 </a:t>
            </a:r>
            <a:r>
              <a:rPr lang="ko-KR" altLang="en-US" sz="2000" dirty="0" err="1">
                <a:solidFill>
                  <a:srgbClr val="000000"/>
                </a:solidFill>
                <a:latin typeface="Helvetica Neue"/>
              </a:rPr>
              <a:t>오탈자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지역 이름 등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잘못 작성된 국가명이 많았음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A34447-4FF5-E310-3C20-C4D07C7856CF}"/>
              </a:ext>
            </a:extLst>
          </p:cNvPr>
          <p:cNvGrpSpPr/>
          <p:nvPr/>
        </p:nvGrpSpPr>
        <p:grpSpPr>
          <a:xfrm>
            <a:off x="3668234" y="125963"/>
            <a:ext cx="8523766" cy="641595"/>
            <a:chOff x="3668234" y="125963"/>
            <a:chExt cx="8523766" cy="64159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69ADF0D-725F-D134-61C2-9E25D77249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658" t="1735" b="84659"/>
            <a:stretch/>
          </p:blipFill>
          <p:spPr>
            <a:xfrm>
              <a:off x="3668234" y="131876"/>
              <a:ext cx="8523766" cy="31251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E4210F-8A75-E652-2BB4-37F0CA9EB10F}"/>
                </a:ext>
              </a:extLst>
            </p:cNvPr>
            <p:cNvSpPr/>
            <p:nvPr/>
          </p:nvSpPr>
          <p:spPr>
            <a:xfrm>
              <a:off x="11462793" y="125963"/>
              <a:ext cx="729205" cy="312517"/>
            </a:xfrm>
            <a:prstGeom prst="rect">
              <a:avLst/>
            </a:prstGeom>
            <a:solidFill>
              <a:schemeClr val="bg2">
                <a:lumMod val="75000"/>
                <a:alpha val="52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A688D6-3C7A-B947-A79C-200D5582C6F4}"/>
                </a:ext>
              </a:extLst>
            </p:cNvPr>
            <p:cNvSpPr txBox="1"/>
            <p:nvPr/>
          </p:nvSpPr>
          <p:spPr>
            <a:xfrm>
              <a:off x="11563542" y="444393"/>
              <a:ext cx="52770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Pretendard SemiBold" panose="02000703000000020004" pitchFamily="50" charset="-127"/>
                </a:rPr>
                <a:t>타겟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2F4DD4-17FD-1244-5952-FB075672078C}"/>
              </a:ext>
            </a:extLst>
          </p:cNvPr>
          <p:cNvSpPr/>
          <p:nvPr/>
        </p:nvSpPr>
        <p:spPr>
          <a:xfrm>
            <a:off x="6588575" y="94530"/>
            <a:ext cx="729205" cy="312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3E1CC056-573D-0D5D-EEE0-0AE502D132C5}"/>
              </a:ext>
            </a:extLst>
          </p:cNvPr>
          <p:cNvSpPr/>
          <p:nvPr/>
        </p:nvSpPr>
        <p:spPr>
          <a:xfrm>
            <a:off x="9257730" y="3978210"/>
            <a:ext cx="625033" cy="4861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2DDFDC-94B5-DEA2-37BE-204D7080B932}"/>
              </a:ext>
            </a:extLst>
          </p:cNvPr>
          <p:cNvSpPr txBox="1"/>
          <p:nvPr/>
        </p:nvSpPr>
        <p:spPr>
          <a:xfrm>
            <a:off x="7453443" y="4960982"/>
            <a:ext cx="46378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87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만 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1393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개의 데이터 中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22563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개의 </a:t>
            </a: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countr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명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전체의 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2.6%)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를 교정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3EFD3BD-A846-3B41-2C4C-6E5691BC5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421" y="1310999"/>
            <a:ext cx="4606456" cy="524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00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8BD160-698C-52DE-734C-2655E03A2050}"/>
              </a:ext>
            </a:extLst>
          </p:cNvPr>
          <p:cNvSpPr txBox="1"/>
          <p:nvPr/>
        </p:nvSpPr>
        <p:spPr>
          <a:xfrm>
            <a:off x="1796228" y="44283"/>
            <a:ext cx="1904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도서 평점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2189767" y="523753"/>
            <a:ext cx="1103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Age</a:t>
            </a:r>
            <a:endParaRPr lang="ko-KR" altLang="en-US" sz="4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F6F4-2408-B561-F82B-18D19FD94F09}"/>
              </a:ext>
            </a:extLst>
          </p:cNvPr>
          <p:cNvSpPr txBox="1"/>
          <p:nvPr/>
        </p:nvSpPr>
        <p:spPr>
          <a:xfrm>
            <a:off x="7930117" y="2607947"/>
            <a:ext cx="38202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20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대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~40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대 초반까지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rating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평점을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매긴 사람들이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Helvetica Neue"/>
              </a:rPr>
              <a:t>몰려있다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ko-KR" altLang="en-US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특히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30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대 초중반의 유저들의 평이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월등히 많았다</a:t>
            </a:r>
          </a:p>
          <a:p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A34447-4FF5-E310-3C20-C4D07C7856CF}"/>
              </a:ext>
            </a:extLst>
          </p:cNvPr>
          <p:cNvGrpSpPr/>
          <p:nvPr/>
        </p:nvGrpSpPr>
        <p:grpSpPr>
          <a:xfrm>
            <a:off x="3668234" y="125963"/>
            <a:ext cx="8523766" cy="641595"/>
            <a:chOff x="3668234" y="125963"/>
            <a:chExt cx="8523766" cy="64159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69ADF0D-725F-D134-61C2-9E25D77249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658" t="1735" b="84659"/>
            <a:stretch/>
          </p:blipFill>
          <p:spPr>
            <a:xfrm>
              <a:off x="3668234" y="131876"/>
              <a:ext cx="8523766" cy="31251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E4210F-8A75-E652-2BB4-37F0CA9EB10F}"/>
                </a:ext>
              </a:extLst>
            </p:cNvPr>
            <p:cNvSpPr/>
            <p:nvPr/>
          </p:nvSpPr>
          <p:spPr>
            <a:xfrm>
              <a:off x="11462793" y="125963"/>
              <a:ext cx="729205" cy="312517"/>
            </a:xfrm>
            <a:prstGeom prst="rect">
              <a:avLst/>
            </a:prstGeom>
            <a:solidFill>
              <a:schemeClr val="bg2">
                <a:lumMod val="75000"/>
                <a:alpha val="52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A688D6-3C7A-B947-A79C-200D5582C6F4}"/>
                </a:ext>
              </a:extLst>
            </p:cNvPr>
            <p:cNvSpPr txBox="1"/>
            <p:nvPr/>
          </p:nvSpPr>
          <p:spPr>
            <a:xfrm>
              <a:off x="11563542" y="444393"/>
              <a:ext cx="52770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Pretendard SemiBold" panose="02000703000000020004" pitchFamily="50" charset="-127"/>
                </a:rPr>
                <a:t>타겟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2F4DD4-17FD-1244-5952-FB075672078C}"/>
              </a:ext>
            </a:extLst>
          </p:cNvPr>
          <p:cNvSpPr/>
          <p:nvPr/>
        </p:nvSpPr>
        <p:spPr>
          <a:xfrm>
            <a:off x="5572923" y="88510"/>
            <a:ext cx="729205" cy="312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75795E-D8F8-BA26-341A-146C797E0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264" y="1614165"/>
            <a:ext cx="5541179" cy="420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76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8BD160-698C-52DE-734C-2655E03A2050}"/>
              </a:ext>
            </a:extLst>
          </p:cNvPr>
          <p:cNvSpPr txBox="1"/>
          <p:nvPr/>
        </p:nvSpPr>
        <p:spPr>
          <a:xfrm>
            <a:off x="1796228" y="44283"/>
            <a:ext cx="1904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도서 평점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2189767" y="523753"/>
            <a:ext cx="1103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Age</a:t>
            </a:r>
            <a:endParaRPr lang="ko-KR" altLang="en-US" sz="4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F6F4-2408-B561-F82B-18D19FD94F09}"/>
              </a:ext>
            </a:extLst>
          </p:cNvPr>
          <p:cNvSpPr txBox="1"/>
          <p:nvPr/>
        </p:nvSpPr>
        <p:spPr>
          <a:xfrm>
            <a:off x="6839172" y="2459503"/>
            <a:ext cx="47243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Age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를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10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대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, 20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대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, 30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대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,,,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별로 카테고리화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ko-KR" altLang="en-US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-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원본 데이터의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Age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칼럼은 삭제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-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Helvetica Neue"/>
              </a:rPr>
              <a:t>Age_cat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을 추가</a:t>
            </a:r>
          </a:p>
          <a:p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A34447-4FF5-E310-3C20-C4D07C7856CF}"/>
              </a:ext>
            </a:extLst>
          </p:cNvPr>
          <p:cNvGrpSpPr/>
          <p:nvPr/>
        </p:nvGrpSpPr>
        <p:grpSpPr>
          <a:xfrm>
            <a:off x="3668234" y="125963"/>
            <a:ext cx="8523766" cy="641595"/>
            <a:chOff x="3668234" y="125963"/>
            <a:chExt cx="8523766" cy="64159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69ADF0D-725F-D134-61C2-9E25D77249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658" t="1735" b="84659"/>
            <a:stretch/>
          </p:blipFill>
          <p:spPr>
            <a:xfrm>
              <a:off x="3668234" y="131876"/>
              <a:ext cx="8523766" cy="31251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E4210F-8A75-E652-2BB4-37F0CA9EB10F}"/>
                </a:ext>
              </a:extLst>
            </p:cNvPr>
            <p:cNvSpPr/>
            <p:nvPr/>
          </p:nvSpPr>
          <p:spPr>
            <a:xfrm>
              <a:off x="11462793" y="125963"/>
              <a:ext cx="729205" cy="312517"/>
            </a:xfrm>
            <a:prstGeom prst="rect">
              <a:avLst/>
            </a:prstGeom>
            <a:solidFill>
              <a:schemeClr val="bg2">
                <a:lumMod val="75000"/>
                <a:alpha val="52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A688D6-3C7A-B947-A79C-200D5582C6F4}"/>
                </a:ext>
              </a:extLst>
            </p:cNvPr>
            <p:cNvSpPr txBox="1"/>
            <p:nvPr/>
          </p:nvSpPr>
          <p:spPr>
            <a:xfrm>
              <a:off x="11563542" y="444393"/>
              <a:ext cx="52770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Pretendard SemiBold" panose="02000703000000020004" pitchFamily="50" charset="-127"/>
                </a:rPr>
                <a:t>타겟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2F4DD4-17FD-1244-5952-FB075672078C}"/>
              </a:ext>
            </a:extLst>
          </p:cNvPr>
          <p:cNvSpPr/>
          <p:nvPr/>
        </p:nvSpPr>
        <p:spPr>
          <a:xfrm>
            <a:off x="5572923" y="88510"/>
            <a:ext cx="729205" cy="312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04849B5-45A0-77DA-B648-BDDF0E4A57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258"/>
          <a:stretch/>
        </p:blipFill>
        <p:spPr>
          <a:xfrm>
            <a:off x="2189767" y="1631857"/>
            <a:ext cx="1687752" cy="35942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F84BE83-B96F-9AE6-8F58-8D6CD9DF6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397" y="1316282"/>
            <a:ext cx="1228006" cy="390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29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8BD160-698C-52DE-734C-2655E03A2050}"/>
              </a:ext>
            </a:extLst>
          </p:cNvPr>
          <p:cNvSpPr txBox="1"/>
          <p:nvPr/>
        </p:nvSpPr>
        <p:spPr>
          <a:xfrm>
            <a:off x="1796228" y="44283"/>
            <a:ext cx="1904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도서 평점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2189767" y="523753"/>
            <a:ext cx="2698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Book-Title</a:t>
            </a:r>
            <a:endParaRPr lang="ko-KR" altLang="en-US" sz="4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F6F4-2408-B561-F82B-18D19FD94F09}"/>
              </a:ext>
            </a:extLst>
          </p:cNvPr>
          <p:cNvSpPr txBox="1"/>
          <p:nvPr/>
        </p:nvSpPr>
        <p:spPr>
          <a:xfrm>
            <a:off x="2311227" y="4199123"/>
            <a:ext cx="63242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Book-ID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를 기준으로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Book-Title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은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Helvetica Neue"/>
              </a:rPr>
              <a:t>고윳값일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 것이라고 예상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ko-KR" altLang="en-US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 algn="l">
              <a:buFont typeface="Wingdings" panose="05000000000000000000" pitchFamily="2" charset="2"/>
              <a:buChar char="è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확인해보니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Book-ID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에 따른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Book-Title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은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Helvetica Neue"/>
              </a:rPr>
              <a:t>고윳값이</a:t>
            </a:r>
            <a:r>
              <a:rPr lang="ko-KR" altLang="en-US" sz="2000" dirty="0" err="1">
                <a:solidFill>
                  <a:srgbClr val="000000"/>
                </a:solidFill>
                <a:latin typeface="Helvetica Neue"/>
              </a:rPr>
              <a:t>었음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marL="342900" indent="-342900" algn="l">
              <a:buFont typeface="Wingdings" panose="05000000000000000000" pitchFamily="2" charset="2"/>
              <a:buChar char="è"/>
            </a:pP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 algn="l">
              <a:buFont typeface="Wingdings" panose="05000000000000000000" pitchFamily="2" charset="2"/>
              <a:buChar char="è"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Book-Title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을 칼럼에서 삭제</a:t>
            </a:r>
          </a:p>
          <a:p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A34447-4FF5-E310-3C20-C4D07C7856CF}"/>
              </a:ext>
            </a:extLst>
          </p:cNvPr>
          <p:cNvGrpSpPr/>
          <p:nvPr/>
        </p:nvGrpSpPr>
        <p:grpSpPr>
          <a:xfrm>
            <a:off x="3668234" y="125963"/>
            <a:ext cx="8523766" cy="641595"/>
            <a:chOff x="3668234" y="125963"/>
            <a:chExt cx="8523766" cy="64159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69ADF0D-725F-D134-61C2-9E25D77249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658" t="1735" b="84659"/>
            <a:stretch/>
          </p:blipFill>
          <p:spPr>
            <a:xfrm>
              <a:off x="3668234" y="131876"/>
              <a:ext cx="8523766" cy="31251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E4210F-8A75-E652-2BB4-37F0CA9EB10F}"/>
                </a:ext>
              </a:extLst>
            </p:cNvPr>
            <p:cNvSpPr/>
            <p:nvPr/>
          </p:nvSpPr>
          <p:spPr>
            <a:xfrm>
              <a:off x="11462793" y="125963"/>
              <a:ext cx="729205" cy="312517"/>
            </a:xfrm>
            <a:prstGeom prst="rect">
              <a:avLst/>
            </a:prstGeom>
            <a:solidFill>
              <a:schemeClr val="bg2">
                <a:lumMod val="75000"/>
                <a:alpha val="52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A688D6-3C7A-B947-A79C-200D5582C6F4}"/>
                </a:ext>
              </a:extLst>
            </p:cNvPr>
            <p:cNvSpPr txBox="1"/>
            <p:nvPr/>
          </p:nvSpPr>
          <p:spPr>
            <a:xfrm>
              <a:off x="11563542" y="444393"/>
              <a:ext cx="52770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Pretendard SemiBold" panose="02000703000000020004" pitchFamily="50" charset="-127"/>
                </a:rPr>
                <a:t>타겟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2F4DD4-17FD-1244-5952-FB075672078C}"/>
              </a:ext>
            </a:extLst>
          </p:cNvPr>
          <p:cNvSpPr/>
          <p:nvPr/>
        </p:nvSpPr>
        <p:spPr>
          <a:xfrm>
            <a:off x="8034290" y="88079"/>
            <a:ext cx="729205" cy="312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0EABB3-3BE2-FF87-A65E-9CF4798AA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767" y="1492175"/>
            <a:ext cx="5156154" cy="208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96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8BD160-698C-52DE-734C-2655E03A2050}"/>
              </a:ext>
            </a:extLst>
          </p:cNvPr>
          <p:cNvSpPr txBox="1"/>
          <p:nvPr/>
        </p:nvSpPr>
        <p:spPr>
          <a:xfrm>
            <a:off x="1796228" y="44283"/>
            <a:ext cx="1904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도서 평점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2189767" y="523753"/>
            <a:ext cx="4984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Year-Of-Publication</a:t>
            </a:r>
            <a:endParaRPr lang="ko-KR" altLang="en-US" sz="4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F6F4-2408-B561-F82B-18D19FD94F09}"/>
              </a:ext>
            </a:extLst>
          </p:cNvPr>
          <p:cNvSpPr txBox="1"/>
          <p:nvPr/>
        </p:nvSpPr>
        <p:spPr>
          <a:xfrm>
            <a:off x="7828546" y="3250625"/>
            <a:ext cx="42627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1990~2000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년대가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52%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로 가장 많았고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출판연도가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'-1'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로 기록된 이상치도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11515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개로 적지 않았음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A34447-4FF5-E310-3C20-C4D07C7856CF}"/>
              </a:ext>
            </a:extLst>
          </p:cNvPr>
          <p:cNvGrpSpPr/>
          <p:nvPr/>
        </p:nvGrpSpPr>
        <p:grpSpPr>
          <a:xfrm>
            <a:off x="3668234" y="125963"/>
            <a:ext cx="8523766" cy="641595"/>
            <a:chOff x="3668234" y="125963"/>
            <a:chExt cx="8523766" cy="64159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69ADF0D-725F-D134-61C2-9E25D77249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658" t="1735" b="84659"/>
            <a:stretch/>
          </p:blipFill>
          <p:spPr>
            <a:xfrm>
              <a:off x="3668234" y="131876"/>
              <a:ext cx="8523766" cy="31251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E4210F-8A75-E652-2BB4-37F0CA9EB10F}"/>
                </a:ext>
              </a:extLst>
            </p:cNvPr>
            <p:cNvSpPr/>
            <p:nvPr/>
          </p:nvSpPr>
          <p:spPr>
            <a:xfrm>
              <a:off x="11462793" y="125963"/>
              <a:ext cx="729205" cy="312517"/>
            </a:xfrm>
            <a:prstGeom prst="rect">
              <a:avLst/>
            </a:prstGeom>
            <a:solidFill>
              <a:schemeClr val="bg2">
                <a:lumMod val="75000"/>
                <a:alpha val="52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A688D6-3C7A-B947-A79C-200D5582C6F4}"/>
                </a:ext>
              </a:extLst>
            </p:cNvPr>
            <p:cNvSpPr txBox="1"/>
            <p:nvPr/>
          </p:nvSpPr>
          <p:spPr>
            <a:xfrm>
              <a:off x="11563542" y="444393"/>
              <a:ext cx="52770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Pretendard SemiBold" panose="02000703000000020004" pitchFamily="50" charset="-127"/>
                </a:rPr>
                <a:t>타겟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2F4DD4-17FD-1244-5952-FB075672078C}"/>
              </a:ext>
            </a:extLst>
          </p:cNvPr>
          <p:cNvSpPr/>
          <p:nvPr/>
        </p:nvSpPr>
        <p:spPr>
          <a:xfrm>
            <a:off x="9959898" y="88079"/>
            <a:ext cx="729205" cy="312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FED0EA8-6C86-BB87-7F08-7AF567FEC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228" y="1636976"/>
            <a:ext cx="6150771" cy="424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47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8BD160-698C-52DE-734C-2655E03A2050}"/>
              </a:ext>
            </a:extLst>
          </p:cNvPr>
          <p:cNvSpPr txBox="1"/>
          <p:nvPr/>
        </p:nvSpPr>
        <p:spPr>
          <a:xfrm>
            <a:off x="1796228" y="44283"/>
            <a:ext cx="1904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도서 평점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2189767" y="523753"/>
            <a:ext cx="4984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Year-Of-Publication</a:t>
            </a:r>
            <a:endParaRPr lang="ko-KR" altLang="en-US" sz="4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F6F4-2408-B561-F82B-18D19FD94F09}"/>
              </a:ext>
            </a:extLst>
          </p:cNvPr>
          <p:cNvSpPr txBox="1"/>
          <p:nvPr/>
        </p:nvSpPr>
        <p:spPr>
          <a:xfrm>
            <a:off x="7828546" y="3250625"/>
            <a:ext cx="389241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1900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년 이전 연도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(-1, 1300,,,) 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등은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카테고리 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1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로 변환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-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원본 데이터의 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YOP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칼럼은 삭제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-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Helvetica Neue"/>
              </a:rPr>
              <a:t>YOP_cat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을 추가</a:t>
            </a:r>
          </a:p>
          <a:p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A34447-4FF5-E310-3C20-C4D07C7856CF}"/>
              </a:ext>
            </a:extLst>
          </p:cNvPr>
          <p:cNvGrpSpPr/>
          <p:nvPr/>
        </p:nvGrpSpPr>
        <p:grpSpPr>
          <a:xfrm>
            <a:off x="3668234" y="125963"/>
            <a:ext cx="8523766" cy="641595"/>
            <a:chOff x="3668234" y="125963"/>
            <a:chExt cx="8523766" cy="64159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69ADF0D-725F-D134-61C2-9E25D77249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658" t="1735" b="84659"/>
            <a:stretch/>
          </p:blipFill>
          <p:spPr>
            <a:xfrm>
              <a:off x="3668234" y="131876"/>
              <a:ext cx="8523766" cy="31251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E4210F-8A75-E652-2BB4-37F0CA9EB10F}"/>
                </a:ext>
              </a:extLst>
            </p:cNvPr>
            <p:cNvSpPr/>
            <p:nvPr/>
          </p:nvSpPr>
          <p:spPr>
            <a:xfrm>
              <a:off x="11462793" y="125963"/>
              <a:ext cx="729205" cy="312517"/>
            </a:xfrm>
            <a:prstGeom prst="rect">
              <a:avLst/>
            </a:prstGeom>
            <a:solidFill>
              <a:schemeClr val="bg2">
                <a:lumMod val="75000"/>
                <a:alpha val="52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A688D6-3C7A-B947-A79C-200D5582C6F4}"/>
                </a:ext>
              </a:extLst>
            </p:cNvPr>
            <p:cNvSpPr txBox="1"/>
            <p:nvPr/>
          </p:nvSpPr>
          <p:spPr>
            <a:xfrm>
              <a:off x="11563542" y="444393"/>
              <a:ext cx="52770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Pretendard SemiBold" panose="02000703000000020004" pitchFamily="50" charset="-127"/>
                </a:rPr>
                <a:t>타겟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2F4DD4-17FD-1244-5952-FB075672078C}"/>
              </a:ext>
            </a:extLst>
          </p:cNvPr>
          <p:cNvSpPr/>
          <p:nvPr/>
        </p:nvSpPr>
        <p:spPr>
          <a:xfrm>
            <a:off x="10031169" y="88079"/>
            <a:ext cx="729205" cy="312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67EC56-4025-98D8-2EC6-B169A2AE5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589" y="1310999"/>
            <a:ext cx="2590216" cy="51804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71091F5-FFFF-C3CF-9B0F-632B684CA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636" y="1231639"/>
            <a:ext cx="1495561" cy="508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11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2189767" y="523753"/>
            <a:ext cx="3041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레이블 인코딩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D2ADDB-036E-B51F-411D-4A9758500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262" y="1310999"/>
            <a:ext cx="4085152" cy="133036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F250DC7-6472-113D-0217-A9DAD3D29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767" y="2720722"/>
            <a:ext cx="6524029" cy="398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12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2189767" y="523753"/>
            <a:ext cx="45272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피쳐</a:t>
            </a:r>
            <a:r>
              <a:rPr lang="ko-KR" altLang="en-US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 상관관계</a:t>
            </a:r>
            <a:r>
              <a:rPr lang="en-US" altLang="ko-KR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 </a:t>
            </a:r>
            <a:r>
              <a:rPr lang="ko-KR" altLang="en-US" sz="4000" dirty="0" err="1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히트맵</a:t>
            </a:r>
            <a:endParaRPr lang="ko-KR" altLang="en-US" sz="4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F6F4-2408-B561-F82B-18D19FD94F09}"/>
              </a:ext>
            </a:extLst>
          </p:cNvPr>
          <p:cNvSpPr txBox="1"/>
          <p:nvPr/>
        </p:nvSpPr>
        <p:spPr>
          <a:xfrm>
            <a:off x="8034290" y="2347800"/>
            <a:ext cx="3605474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000000"/>
                </a:solidFill>
                <a:latin typeface="Helvetica Neue"/>
              </a:rPr>
              <a:t>결측치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 제거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이상치 처리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카테고리화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레이블 인코딩만 한 데이터에서는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모든 </a:t>
            </a:r>
            <a:r>
              <a:rPr lang="ko-KR" altLang="en-US" sz="2000" dirty="0" err="1">
                <a:solidFill>
                  <a:srgbClr val="000000"/>
                </a:solidFill>
                <a:latin typeface="Helvetica Neue"/>
              </a:rPr>
              <a:t>피쳐가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Book-Rating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과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상관관계가 거의 없었음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r>
              <a:rPr lang="ko-KR" altLang="en-US" dirty="0">
                <a:solidFill>
                  <a:srgbClr val="595959"/>
                </a:solidFill>
                <a:latin typeface="Arial" panose="020B0604020202020204" pitchFamily="34" charset="0"/>
              </a:rPr>
              <a:t>모델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: </a:t>
            </a:r>
            <a:r>
              <a:rPr lang="en-US" altLang="ko-KR" dirty="0" err="1">
                <a:solidFill>
                  <a:srgbClr val="595959"/>
                </a:solidFill>
                <a:latin typeface="Arial" panose="020B0604020202020204" pitchFamily="34" charset="0"/>
              </a:rPr>
              <a:t>catboost_regressor</a:t>
            </a:r>
            <a:endParaRPr lang="en-US" altLang="ko-KR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스코어 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3.651851755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042D3D-ED18-09EA-D98C-6A0075980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860" y="1663983"/>
            <a:ext cx="5614254" cy="467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9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2189767" y="523753"/>
            <a:ext cx="3041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파생변수 추가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F6F4-2408-B561-F82B-18D19FD94F09}"/>
              </a:ext>
            </a:extLst>
          </p:cNvPr>
          <p:cNvSpPr txBox="1"/>
          <p:nvPr/>
        </p:nvSpPr>
        <p:spPr>
          <a:xfrm>
            <a:off x="2400020" y="4709035"/>
            <a:ext cx="284084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Location_yop_mean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Author_count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Publisher_count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User_count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Book_count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A47D886-8DF6-60DE-2855-C655C22AF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767" y="1538694"/>
            <a:ext cx="7491194" cy="277753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7BFF698-93F4-8F98-CF96-6E984F1D1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013" y="3428999"/>
            <a:ext cx="4357590" cy="329240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7F1CF9-8DC3-30C4-8F0C-E4FF664B58F6}"/>
              </a:ext>
            </a:extLst>
          </p:cNvPr>
          <p:cNvSpPr txBox="1"/>
          <p:nvPr/>
        </p:nvSpPr>
        <p:spPr>
          <a:xfrm>
            <a:off x="5578493" y="361055"/>
            <a:ext cx="52902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Pretendard SemiBold" panose="02000703000000020004" pitchFamily="50" charset="-127"/>
              </a:rPr>
              <a:t>EDA</a:t>
            </a: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로 다른 변수들 간의 상관관계 파악을 하지 못해</a:t>
            </a: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Pretendard SemiBold" panose="02000703000000020004" pitchFamily="50" charset="-127"/>
              </a:rPr>
              <a:t>,</a:t>
            </a:r>
          </a:p>
          <a:p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Pretendard SemiBold" panose="02000703000000020004" pitchFamily="50" charset="-127"/>
              </a:rPr>
              <a:t>기존 </a:t>
            </a:r>
            <a:r>
              <a:rPr lang="ko-KR" altLang="en-US" sz="1500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Pretendard SemiBold" panose="02000703000000020004" pitchFamily="50" charset="-127"/>
              </a:rPr>
              <a:t>피쳐들을</a:t>
            </a: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Pretendard SemiBold" panose="02000703000000020004" pitchFamily="50" charset="-127"/>
              </a:rPr>
              <a:t> 조합해 새로운 정보라고 생각되는 것들을 추가하였음</a:t>
            </a:r>
            <a:endParaRPr lang="en-US" altLang="ko-KR" sz="15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Pretendard SemiBold" panose="02000703000000020004" pitchFamily="50" charset="-127"/>
              </a:rPr>
              <a:t>&lt;</a:t>
            </a: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다작 작가인지</a:t>
            </a: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Pretendard SemiBold" panose="02000703000000020004" pitchFamily="50" charset="-127"/>
              </a:rPr>
              <a:t>, </a:t>
            </a: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다독 사용자인지</a:t>
            </a: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Pretendard SemiBold" panose="02000703000000020004" pitchFamily="50" charset="-127"/>
              </a:rPr>
              <a:t>, </a:t>
            </a:r>
            <a:r>
              <a:rPr lang="ko-KR" altLang="en-US" sz="15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유명한 책인지 등</a:t>
            </a: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Pretendard SemiBold" panose="02000703000000020004" pitchFamily="50" charset="-127"/>
              </a:rPr>
              <a:t>..&gt;</a:t>
            </a:r>
            <a:endParaRPr lang="ko-KR" altLang="en-US" sz="15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278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2189767" y="523753"/>
            <a:ext cx="3041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파생변수 추가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F6F4-2408-B561-F82B-18D19FD94F09}"/>
              </a:ext>
            </a:extLst>
          </p:cNvPr>
          <p:cNvSpPr txBox="1"/>
          <p:nvPr/>
        </p:nvSpPr>
        <p:spPr>
          <a:xfrm>
            <a:off x="6530152" y="802566"/>
            <a:ext cx="5198859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Location_yop_mean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Author_count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Publisher_count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User_count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Book_count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ko-KR" altLang="en-US" dirty="0">
                <a:solidFill>
                  <a:srgbClr val="595959"/>
                </a:solidFill>
                <a:latin typeface="Arial" panose="020B0604020202020204" pitchFamily="34" charset="0"/>
              </a:rPr>
              <a:t>모델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: </a:t>
            </a:r>
            <a:r>
              <a:rPr lang="en-US" altLang="ko-KR" dirty="0" err="1">
                <a:solidFill>
                  <a:srgbClr val="595959"/>
                </a:solidFill>
                <a:latin typeface="Arial" panose="020B0604020202020204" pitchFamily="34" charset="0"/>
              </a:rPr>
              <a:t>catboost_regressor</a:t>
            </a:r>
            <a:endParaRPr lang="en-US" altLang="ko-KR" sz="18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location-</a:t>
            </a:r>
            <a:r>
              <a:rPr lang="en-US" altLang="ko-KR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age_cat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, location-</a:t>
            </a:r>
            <a:r>
              <a:rPr lang="en-US" altLang="ko-KR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yop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추가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3.647886803</a:t>
            </a:r>
            <a:endParaRPr lang="ko-KR" alt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author-count, publisher-count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추가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3.632075473</a:t>
            </a:r>
            <a:endParaRPr lang="ko-KR" alt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user-count, book-count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추가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3.471357467</a:t>
            </a:r>
            <a:endParaRPr lang="ko-KR" altLang="en-US" sz="2000" b="0" dirty="0">
              <a:effectLst/>
            </a:endParaRPr>
          </a:p>
          <a:p>
            <a:br>
              <a:rPr lang="ko-KR" altLang="en-US" sz="2000" dirty="0"/>
            </a:b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F632394-21C8-7729-8CE1-93C5F76E0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767" y="1533812"/>
            <a:ext cx="3250334" cy="28156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8B243F-4193-3D3F-5831-35BBC97AA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446" y="4518753"/>
            <a:ext cx="6943309" cy="233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0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A8493A1-35CB-2145-545C-64C92AC30EE5}"/>
              </a:ext>
            </a:extLst>
          </p:cNvPr>
          <p:cNvSpPr txBox="1"/>
          <p:nvPr/>
        </p:nvSpPr>
        <p:spPr>
          <a:xfrm>
            <a:off x="2189767" y="523753"/>
            <a:ext cx="2127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팀원 소개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ABF644-928B-F09A-3240-C41B89FB51D5}"/>
              </a:ext>
            </a:extLst>
          </p:cNvPr>
          <p:cNvSpPr txBox="1"/>
          <p:nvPr/>
        </p:nvSpPr>
        <p:spPr>
          <a:xfrm>
            <a:off x="8932402" y="2542408"/>
            <a:ext cx="276389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19264B"/>
                </a:solidFill>
                <a:latin typeface="+mj-ea"/>
                <a:ea typeface="+mj-ea"/>
                <a:cs typeface="Pretendard Light" panose="02000403000000020004" pitchFamily="50" charset="-127"/>
              </a:rPr>
              <a:t>화학신소재공학부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Light" panose="02000403000000020004" pitchFamily="50" charset="-127"/>
              </a:rPr>
              <a:t> </a:t>
            </a:r>
            <a:r>
              <a:rPr lang="ko-KR" altLang="en-US" sz="2000" dirty="0" err="1">
                <a:solidFill>
                  <a:srgbClr val="19264B"/>
                </a:solidFill>
                <a:latin typeface="+mj-ea"/>
                <a:ea typeface="+mj-ea"/>
                <a:cs typeface="Pretendard Light" panose="02000403000000020004" pitchFamily="50" charset="-127"/>
              </a:rPr>
              <a:t>고가연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Light" panose="02000403000000020004" pitchFamily="50" charset="-127"/>
            </a:endParaRPr>
          </a:p>
          <a:p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Light" panose="02000403000000020004" pitchFamily="50" charset="-127"/>
            </a:endParaRPr>
          </a:p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Light" panose="02000403000000020004" pitchFamily="50" charset="-127"/>
              </a:rPr>
              <a:t>소프트웨어학부 </a:t>
            </a:r>
            <a:r>
              <a:rPr lang="ko-KR" altLang="en-US" sz="2000" dirty="0" err="1">
                <a:solidFill>
                  <a:srgbClr val="19264B"/>
                </a:solidFill>
                <a:latin typeface="+mj-ea"/>
                <a:ea typeface="+mj-ea"/>
                <a:cs typeface="Pretendard Light" panose="02000403000000020004" pitchFamily="50" charset="-127"/>
              </a:rPr>
              <a:t>권하연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Light" panose="02000403000000020004" pitchFamily="50" charset="-127"/>
            </a:endParaRPr>
          </a:p>
          <a:p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Light" panose="02000403000000020004" pitchFamily="50" charset="-127"/>
            </a:endParaRPr>
          </a:p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Light" panose="02000403000000020004" pitchFamily="50" charset="-127"/>
              </a:rPr>
              <a:t>소프트웨어학부 김동영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Light" panose="02000403000000020004" pitchFamily="50" charset="-127"/>
            </a:endParaRPr>
          </a:p>
          <a:p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Light" panose="02000403000000020004" pitchFamily="50" charset="-127"/>
            </a:endParaRPr>
          </a:p>
          <a:p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Light" panose="02000403000000020004" pitchFamily="50" charset="-127"/>
              </a:rPr>
              <a:t>AI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Light" panose="02000403000000020004" pitchFamily="50" charset="-127"/>
              </a:rPr>
              <a:t>학과 김예원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Light" panose="0200040300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1FB0A5-E984-A700-6539-6A45630B63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33" t="22352" r="2059" b="7047"/>
          <a:stretch/>
        </p:blipFill>
        <p:spPr>
          <a:xfrm>
            <a:off x="2261373" y="2192607"/>
            <a:ext cx="6179130" cy="28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24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8BD160-698C-52DE-734C-2655E03A2050}"/>
              </a:ext>
            </a:extLst>
          </p:cNvPr>
          <p:cNvSpPr txBox="1"/>
          <p:nvPr/>
        </p:nvSpPr>
        <p:spPr>
          <a:xfrm>
            <a:off x="1796228" y="44283"/>
            <a:ext cx="1904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도서 평점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2189767" y="523753"/>
            <a:ext cx="3041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파생변수 추가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F6F4-2408-B561-F82B-18D19FD94F09}"/>
              </a:ext>
            </a:extLst>
          </p:cNvPr>
          <p:cNvSpPr txBox="1"/>
          <p:nvPr/>
        </p:nvSpPr>
        <p:spPr>
          <a:xfrm>
            <a:off x="2189767" y="1821138"/>
            <a:ext cx="5198859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Location_yop_mean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Author_count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Publisher_count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User_count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Book_count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ko-KR" altLang="en-US" dirty="0">
                <a:solidFill>
                  <a:srgbClr val="595959"/>
                </a:solidFill>
                <a:latin typeface="Arial" panose="020B0604020202020204" pitchFamily="34" charset="0"/>
              </a:rPr>
              <a:t>모델</a:t>
            </a:r>
            <a:r>
              <a:rPr lang="en-US" altLang="ko-KR" dirty="0">
                <a:solidFill>
                  <a:srgbClr val="595959"/>
                </a:solidFill>
                <a:latin typeface="Arial" panose="020B0604020202020204" pitchFamily="34" charset="0"/>
              </a:rPr>
              <a:t>: </a:t>
            </a:r>
            <a:r>
              <a:rPr lang="en-US" altLang="ko-KR" dirty="0" err="1">
                <a:solidFill>
                  <a:srgbClr val="595959"/>
                </a:solidFill>
                <a:latin typeface="Arial" panose="020B0604020202020204" pitchFamily="34" charset="0"/>
              </a:rPr>
              <a:t>catboost_regressor</a:t>
            </a:r>
            <a:endParaRPr lang="en-US" altLang="ko-KR" sz="18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location-</a:t>
            </a:r>
            <a:r>
              <a:rPr lang="en-US" altLang="ko-KR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age_cat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, location-</a:t>
            </a:r>
            <a:r>
              <a:rPr lang="en-US" altLang="ko-KR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yop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추가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3.647886803</a:t>
            </a:r>
            <a:endParaRPr lang="ko-KR" alt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author-count, publisher-count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추가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3.632075473</a:t>
            </a:r>
            <a:endParaRPr lang="ko-KR" alt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user-count, book-count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추가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3.471357467</a:t>
            </a:r>
            <a:endParaRPr lang="ko-KR" altLang="en-US" sz="2000" b="0" dirty="0">
              <a:effectLst/>
            </a:endParaRPr>
          </a:p>
          <a:p>
            <a:br>
              <a:rPr lang="ko-KR" altLang="en-US" sz="2000" dirty="0"/>
            </a:b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A34447-4FF5-E310-3C20-C4D07C7856CF}"/>
              </a:ext>
            </a:extLst>
          </p:cNvPr>
          <p:cNvGrpSpPr/>
          <p:nvPr/>
        </p:nvGrpSpPr>
        <p:grpSpPr>
          <a:xfrm>
            <a:off x="3668234" y="125963"/>
            <a:ext cx="8523766" cy="641595"/>
            <a:chOff x="3668234" y="125963"/>
            <a:chExt cx="8523766" cy="64159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69ADF0D-725F-D134-61C2-9E25D77249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658" t="1735" b="84659"/>
            <a:stretch/>
          </p:blipFill>
          <p:spPr>
            <a:xfrm>
              <a:off x="3668234" y="131876"/>
              <a:ext cx="8523766" cy="31251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E4210F-8A75-E652-2BB4-37F0CA9EB10F}"/>
                </a:ext>
              </a:extLst>
            </p:cNvPr>
            <p:cNvSpPr/>
            <p:nvPr/>
          </p:nvSpPr>
          <p:spPr>
            <a:xfrm>
              <a:off x="11462793" y="125963"/>
              <a:ext cx="729205" cy="312517"/>
            </a:xfrm>
            <a:prstGeom prst="rect">
              <a:avLst/>
            </a:prstGeom>
            <a:solidFill>
              <a:schemeClr val="bg2">
                <a:lumMod val="75000"/>
                <a:alpha val="52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A688D6-3C7A-B947-A79C-200D5582C6F4}"/>
                </a:ext>
              </a:extLst>
            </p:cNvPr>
            <p:cNvSpPr txBox="1"/>
            <p:nvPr/>
          </p:nvSpPr>
          <p:spPr>
            <a:xfrm>
              <a:off x="11563542" y="444393"/>
              <a:ext cx="52770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Pretendard SemiBold" panose="02000703000000020004" pitchFamily="50" charset="-127"/>
                </a:rPr>
                <a:t>타겟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2F4DD4-17FD-1244-5952-FB075672078C}"/>
              </a:ext>
            </a:extLst>
          </p:cNvPr>
          <p:cNvSpPr/>
          <p:nvPr/>
        </p:nvSpPr>
        <p:spPr>
          <a:xfrm>
            <a:off x="8034290" y="88079"/>
            <a:ext cx="729205" cy="312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2D0E66-AA72-A8C2-785A-5132445CBCE7}"/>
              </a:ext>
            </a:extLst>
          </p:cNvPr>
          <p:cNvSpPr txBox="1"/>
          <p:nvPr/>
        </p:nvSpPr>
        <p:spPr>
          <a:xfrm>
            <a:off x="7861139" y="5914566"/>
            <a:ext cx="427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b="0" dirty="0">
                <a:effectLst/>
              </a:rPr>
              <a:t>=&gt; 4%</a:t>
            </a:r>
            <a:r>
              <a:rPr lang="ko-KR" altLang="en-US" dirty="0"/>
              <a:t> </a:t>
            </a:r>
            <a:r>
              <a:rPr lang="ko-KR" altLang="en-US" dirty="0" err="1"/>
              <a:t>순위권</a:t>
            </a:r>
            <a:endParaRPr lang="ko-KR" altLang="en-US" b="0" dirty="0"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A2804-02F4-DFC1-BA0A-08A515AD4FBE}"/>
              </a:ext>
            </a:extLst>
          </p:cNvPr>
          <p:cNvSpPr txBox="1"/>
          <p:nvPr/>
        </p:nvSpPr>
        <p:spPr>
          <a:xfrm>
            <a:off x="7861139" y="2166395"/>
            <a:ext cx="427105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k-fold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3.309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k-fold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3.286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파생변수 추가 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3.283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private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점수도 같이 오른 것으로 보아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유의미한 성능의 향상이 있다고 평가할 수 있지만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랭킹 변동이 있었음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성능 향상의 폭이 크지 않음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-&gt;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추가적인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EDA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필요</a:t>
            </a:r>
            <a:endParaRPr lang="ko-KR" alt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90754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2189767" y="523753"/>
            <a:ext cx="1098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결론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A2804-02F4-DFC1-BA0A-08A515AD4FBE}"/>
              </a:ext>
            </a:extLst>
          </p:cNvPr>
          <p:cNvSpPr txBox="1"/>
          <p:nvPr/>
        </p:nvSpPr>
        <p:spPr>
          <a:xfrm>
            <a:off x="2189767" y="1425615"/>
            <a:ext cx="91425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파생변수 추가를 많이 하지 않았음에도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catboost</a:t>
            </a:r>
            <a:r>
              <a:rPr lang="en-US" altLang="ko-KR" dirty="0" err="1">
                <a:latin typeface="Arial" panose="020B0604020202020204" pitchFamily="34" charset="0"/>
              </a:rPr>
              <a:t>_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regressor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</a:rPr>
              <a:t>cat_features</a:t>
            </a:r>
            <a:r>
              <a:rPr lang="ko-KR" altLang="en-US" dirty="0">
                <a:latin typeface="Arial" panose="020B0604020202020204" pitchFamily="34" charset="0"/>
              </a:rPr>
              <a:t> 추가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와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k-fold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만 했을 때 나쁘지 않은 결과가 나왔음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파생변수를 이용한 성능 향상을 통해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EDA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와 파생변수 추가의 중요성을 알게 됨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catboost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만 써도 좋은 결과가 나오긴 하지만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모델링의 관점에서 다양한 방법들을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사용해보았음에도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일정 수준 이상으로는 점수가 오르지 않는 것으로 보아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결국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순위권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(1%)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에 들기 위해서는 데이터 분석과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dirty="0">
                <a:latin typeface="Arial" panose="020B0604020202020204" pitchFamily="34" charset="0"/>
              </a:rPr>
              <a:t>-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파생변수 추가</a:t>
            </a: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-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이상치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처리</a:t>
            </a: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-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결측치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처리 방법이 가장 중요할 것으로 분석됨</a:t>
            </a: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endParaRPr lang="en-US" altLang="ko-KR" b="0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dirty="0">
                <a:latin typeface="Arial" panose="020B0604020202020204" pitchFamily="34" charset="0"/>
              </a:rPr>
              <a:t>- </a:t>
            </a:r>
            <a:r>
              <a:rPr lang="ko-KR" altLang="en-US" dirty="0">
                <a:latin typeface="Arial" panose="020B0604020202020204" pitchFamily="34" charset="0"/>
              </a:rPr>
              <a:t>중간고사 이전 책을 통해 익혔던 </a:t>
            </a:r>
            <a:r>
              <a:rPr lang="en-US" altLang="ko-KR" dirty="0">
                <a:latin typeface="Arial" panose="020B0604020202020204" pitchFamily="34" charset="0"/>
              </a:rPr>
              <a:t>pandas </a:t>
            </a:r>
            <a:r>
              <a:rPr lang="ko-KR" altLang="en-US" dirty="0">
                <a:latin typeface="Arial" panose="020B0604020202020204" pitchFamily="34" charset="0"/>
              </a:rPr>
              <a:t>사용법이 </a:t>
            </a:r>
            <a:r>
              <a:rPr lang="en-US" altLang="ko-KR" dirty="0">
                <a:latin typeface="Arial" panose="020B0604020202020204" pitchFamily="34" charset="0"/>
              </a:rPr>
              <a:t>EDA</a:t>
            </a:r>
            <a:r>
              <a:rPr lang="ko-KR" altLang="en-US" dirty="0">
                <a:latin typeface="Arial" panose="020B0604020202020204" pitchFamily="34" charset="0"/>
              </a:rPr>
              <a:t> 시에 도움이 되었음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3731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5565344" y="3075057"/>
            <a:ext cx="2468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감사합니다</a:t>
            </a:r>
            <a:endParaRPr lang="ko-KR" altLang="en-US" sz="4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412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A8493A1-35CB-2145-545C-64C92AC30EE5}"/>
              </a:ext>
            </a:extLst>
          </p:cNvPr>
          <p:cNvSpPr txBox="1"/>
          <p:nvPr/>
        </p:nvSpPr>
        <p:spPr>
          <a:xfrm>
            <a:off x="2189767" y="523753"/>
            <a:ext cx="25843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스터디 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C3BCF0-2BF7-0F23-D040-41F680CCD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129" y="1481074"/>
            <a:ext cx="1957638" cy="2542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39AC4F-7A53-1438-0FB9-C889B116A269}"/>
              </a:ext>
            </a:extLst>
          </p:cNvPr>
          <p:cNvSpPr txBox="1"/>
          <p:nvPr/>
        </p:nvSpPr>
        <p:spPr>
          <a:xfrm>
            <a:off x="6911624" y="4709738"/>
            <a:ext cx="525374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    중간고사 이후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캐글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&lt;ventilator pressure prediction&gt; EDA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데이콘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&lt;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도서 추천 대회</a:t>
            </a: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&gt; 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프로젝트 진행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01DA22-BE90-8951-EC99-18895D947B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024"/>
          <a:stretch/>
        </p:blipFill>
        <p:spPr>
          <a:xfrm>
            <a:off x="1781343" y="4568697"/>
            <a:ext cx="5130281" cy="1077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F2A0EE-8C54-877C-7713-5991869BD2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444"/>
          <a:stretch/>
        </p:blipFill>
        <p:spPr>
          <a:xfrm>
            <a:off x="1781343" y="5742157"/>
            <a:ext cx="5130281" cy="8919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C2FA3C-5DDF-581B-EE28-D7F5D49D5920}"/>
              </a:ext>
            </a:extLst>
          </p:cNvPr>
          <p:cNvSpPr txBox="1"/>
          <p:nvPr/>
        </p:nvSpPr>
        <p:spPr>
          <a:xfrm>
            <a:off x="5202932" y="1776783"/>
            <a:ext cx="56316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~ 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중간고사 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&lt;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파이썬 라이브러리를 활용한 데이터 분석</a:t>
            </a: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&gt; 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스터디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매주 </a:t>
            </a: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3 </a:t>
            </a:r>
            <a:r>
              <a:rPr lang="ko-KR" altLang="en-US" sz="2000" dirty="0" err="1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챕터씩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 진행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 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917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32A610A-F8BE-BF0A-88CD-5702E59D9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2" t="9798" r="3366" b="60577"/>
          <a:stretch/>
        </p:blipFill>
        <p:spPr>
          <a:xfrm>
            <a:off x="2002971" y="1836269"/>
            <a:ext cx="9780812" cy="16720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9F9312-2843-B249-5174-0E4671B6A0A9}"/>
              </a:ext>
            </a:extLst>
          </p:cNvPr>
          <p:cNvSpPr txBox="1"/>
          <p:nvPr/>
        </p:nvSpPr>
        <p:spPr>
          <a:xfrm>
            <a:off x="2189767" y="523753"/>
            <a:ext cx="6470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도서 추천 알고리즘 </a:t>
            </a:r>
            <a:r>
              <a:rPr lang="en-US" altLang="ko-KR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AI</a:t>
            </a:r>
            <a:r>
              <a:rPr lang="ko-KR" altLang="en-US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경진대회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8DE4E-076C-C756-702A-52FD85766E0A}"/>
              </a:ext>
            </a:extLst>
          </p:cNvPr>
          <p:cNvSpPr txBox="1"/>
          <p:nvPr/>
        </p:nvSpPr>
        <p:spPr>
          <a:xfrm>
            <a:off x="2268144" y="4473091"/>
            <a:ext cx="79905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=&gt; 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사용자와 책에 대한 데이터가 주어지고</a:t>
            </a: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,</a:t>
            </a:r>
          </a:p>
          <a:p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사용자가 매긴 </a:t>
            </a:r>
            <a:r>
              <a:rPr lang="en-US" altLang="ko-KR" sz="2000" dirty="0">
                <a:solidFill>
                  <a:srgbClr val="19264B"/>
                </a:solidFill>
                <a:highlight>
                  <a:srgbClr val="C0C0C0"/>
                </a:highlight>
                <a:latin typeface="+mj-ea"/>
                <a:ea typeface="+mj-ea"/>
                <a:cs typeface="Pretendard SemiBold" panose="02000703000000020004" pitchFamily="50" charset="-127"/>
              </a:rPr>
              <a:t>Book rating </a:t>
            </a:r>
            <a:r>
              <a:rPr lang="ko-KR" altLang="en-US" sz="2000" dirty="0">
                <a:solidFill>
                  <a:srgbClr val="19264B"/>
                </a:solidFill>
                <a:highlight>
                  <a:srgbClr val="C0C0C0"/>
                </a:highlight>
                <a:latin typeface="+mj-ea"/>
                <a:ea typeface="+mj-ea"/>
                <a:cs typeface="Pretendard SemiBold" panose="02000703000000020004" pitchFamily="50" charset="-127"/>
              </a:rPr>
              <a:t>점수를 예측하는 회귀 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문제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목표</a:t>
            </a: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:</a:t>
            </a:r>
          </a:p>
          <a:p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EDA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를 잘 해서</a:t>
            </a: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, 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성능 향상에 도움이 되는 </a:t>
            </a: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파생변수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를 잘 만들어보자</a:t>
            </a: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!</a:t>
            </a:r>
            <a:endParaRPr lang="ko-KR" altLang="en-US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60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79B4C31-6BDE-F12E-1269-80DBE8AC99E9}"/>
              </a:ext>
            </a:extLst>
          </p:cNvPr>
          <p:cNvSpPr txBox="1"/>
          <p:nvPr/>
        </p:nvSpPr>
        <p:spPr>
          <a:xfrm>
            <a:off x="6548418" y="2044005"/>
            <a:ext cx="5017998" cy="1384995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n-ea"/>
                <a:cs typeface="Pretendard" panose="02000503000000020004" pitchFamily="50" charset="-127"/>
              </a:rPr>
              <a:t>[</a:t>
            </a:r>
            <a:r>
              <a:rPr lang="ko-KR" altLang="en-US" b="1" dirty="0">
                <a:effectLst/>
                <a:latin typeface="+mn-ea"/>
                <a:cs typeface="Pretendard" panose="02000503000000020004" pitchFamily="50" charset="-127"/>
              </a:rPr>
              <a:t>제출양식</a:t>
            </a:r>
            <a:r>
              <a:rPr lang="en-US" altLang="ko-KR" b="1" dirty="0">
                <a:effectLst/>
                <a:latin typeface="+mn-ea"/>
                <a:cs typeface="Pretendard" panose="02000503000000020004" pitchFamily="50" charset="-127"/>
              </a:rPr>
              <a:t>] sample_submission.csv </a:t>
            </a:r>
          </a:p>
          <a:p>
            <a:endParaRPr lang="ko-KR" altLang="en-US" dirty="0">
              <a:effectLst/>
              <a:latin typeface="+mn-ea"/>
              <a:cs typeface="Pretendard" panose="02000503000000020004" pitchFamily="50" charset="-127"/>
            </a:endParaRPr>
          </a:p>
          <a:p>
            <a:r>
              <a:rPr lang="en-US" altLang="ko-KR" dirty="0">
                <a:latin typeface="+mn-ea"/>
                <a:cs typeface="Pretendard" panose="02000503000000020004" pitchFamily="50" charset="-127"/>
              </a:rPr>
              <a:t>-</a:t>
            </a:r>
            <a:r>
              <a:rPr lang="en-US" altLang="ko-KR" dirty="0">
                <a:effectLst/>
                <a:latin typeface="+mn-ea"/>
                <a:cs typeface="Pretendard" panose="02000503000000020004" pitchFamily="50" charset="-127"/>
              </a:rPr>
              <a:t>ID : </a:t>
            </a:r>
            <a:r>
              <a:rPr lang="ko-KR" altLang="en-US" dirty="0">
                <a:effectLst/>
                <a:latin typeface="+mn-ea"/>
                <a:cs typeface="Pretendard" panose="02000503000000020004" pitchFamily="50" charset="-127"/>
              </a:rPr>
              <a:t>샘플 고유 </a:t>
            </a:r>
            <a:r>
              <a:rPr lang="en-US" altLang="ko-KR" dirty="0">
                <a:effectLst/>
                <a:latin typeface="+mn-ea"/>
                <a:cs typeface="Pretendard" panose="02000503000000020004" pitchFamily="50" charset="-127"/>
              </a:rPr>
              <a:t>ID</a:t>
            </a:r>
          </a:p>
          <a:p>
            <a:r>
              <a:rPr lang="en-US" altLang="ko-KR" dirty="0">
                <a:latin typeface="+mn-ea"/>
                <a:cs typeface="Pretendard" panose="02000503000000020004" pitchFamily="50" charset="-127"/>
              </a:rPr>
              <a:t>-</a:t>
            </a:r>
            <a:r>
              <a:rPr lang="en-US" altLang="ko-KR" dirty="0" err="1">
                <a:effectLst/>
                <a:latin typeface="+mn-ea"/>
                <a:cs typeface="Pretendard" panose="02000503000000020004" pitchFamily="50" charset="-127"/>
              </a:rPr>
              <a:t>Book_Rating</a:t>
            </a:r>
            <a:r>
              <a:rPr lang="en-US" altLang="ko-KR" dirty="0">
                <a:effectLst/>
                <a:latin typeface="+mn-ea"/>
                <a:cs typeface="Pretendard" panose="02000503000000020004" pitchFamily="50" charset="-127"/>
              </a:rPr>
              <a:t> : </a:t>
            </a:r>
            <a:r>
              <a:rPr lang="ko-KR" altLang="en-US" dirty="0">
                <a:effectLst/>
                <a:latin typeface="+mn-ea"/>
                <a:cs typeface="Pretendard" panose="02000503000000020004" pitchFamily="50" charset="-127"/>
              </a:rPr>
              <a:t>예측한 유저가 도서에 부여할 평점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E60000"/>
                </a:solidFill>
                <a:effectLst/>
                <a:latin typeface="+mn-ea"/>
                <a:cs typeface="Pretendard" panose="02000503000000020004" pitchFamily="50" charset="-127"/>
              </a:rPr>
              <a:t> 단</a:t>
            </a:r>
            <a:r>
              <a:rPr lang="en-US" altLang="ko-KR" sz="1200" dirty="0">
                <a:solidFill>
                  <a:srgbClr val="E60000"/>
                </a:solidFill>
                <a:effectLst/>
                <a:latin typeface="+mn-ea"/>
                <a:cs typeface="Pretendard" panose="02000503000000020004" pitchFamily="50" charset="-127"/>
              </a:rPr>
              <a:t>, 0</a:t>
            </a:r>
            <a:r>
              <a:rPr lang="ko-KR" altLang="en-US" sz="1200" dirty="0">
                <a:solidFill>
                  <a:srgbClr val="E60000"/>
                </a:solidFill>
                <a:effectLst/>
                <a:latin typeface="+mn-ea"/>
                <a:cs typeface="Pretendard" panose="02000503000000020004" pitchFamily="50" charset="-127"/>
              </a:rPr>
              <a:t>점인 경우에는 유저가 해당 도서에 관심이 없고 관련이 없는 경우</a:t>
            </a:r>
            <a:endParaRPr lang="ko-KR" altLang="en-US" sz="1200" dirty="0">
              <a:effectLst/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769A9E-9060-D1B8-E042-864134E3FF44}"/>
              </a:ext>
            </a:extLst>
          </p:cNvPr>
          <p:cNvSpPr txBox="1"/>
          <p:nvPr/>
        </p:nvSpPr>
        <p:spPr>
          <a:xfrm>
            <a:off x="2189767" y="1548180"/>
            <a:ext cx="5480446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-ID : </a:t>
            </a:r>
            <a:r>
              <a:rPr lang="ko-KR" altLang="en-US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샘플 고유 </a:t>
            </a:r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ID</a:t>
            </a:r>
          </a:p>
          <a:p>
            <a:r>
              <a:rPr lang="en-US" altLang="ko-KR" dirty="0">
                <a:latin typeface="+mj-ea"/>
                <a:ea typeface="+mj-ea"/>
                <a:cs typeface="Pretendard" panose="02000503000000020004" pitchFamily="50" charset="-127"/>
              </a:rPr>
              <a:t>-</a:t>
            </a:r>
            <a:r>
              <a:rPr lang="en-US" altLang="ko-KR" dirty="0" err="1">
                <a:effectLst/>
                <a:latin typeface="+mj-ea"/>
                <a:ea typeface="+mj-ea"/>
                <a:cs typeface="Pretendard" panose="02000503000000020004" pitchFamily="50" charset="-127"/>
              </a:rPr>
              <a:t>User_ID</a:t>
            </a:r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 : </a:t>
            </a:r>
            <a:r>
              <a:rPr lang="ko-KR" altLang="en-US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유저 고유 </a:t>
            </a:r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ID</a:t>
            </a:r>
          </a:p>
          <a:p>
            <a:r>
              <a:rPr lang="en-US" altLang="ko-KR" dirty="0">
                <a:latin typeface="+mj-ea"/>
                <a:ea typeface="+mj-ea"/>
                <a:cs typeface="Pretendard" panose="02000503000000020004" pitchFamily="50" charset="-127"/>
              </a:rPr>
              <a:t>-</a:t>
            </a:r>
            <a:r>
              <a:rPr lang="en-US" altLang="ko-KR" dirty="0" err="1">
                <a:effectLst/>
                <a:latin typeface="+mj-ea"/>
                <a:ea typeface="+mj-ea"/>
                <a:cs typeface="Pretendard" panose="02000503000000020004" pitchFamily="50" charset="-127"/>
              </a:rPr>
              <a:t>Book_ID</a:t>
            </a:r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 : </a:t>
            </a:r>
            <a:r>
              <a:rPr lang="ko-KR" altLang="en-US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도서 고유 </a:t>
            </a:r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ID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effectLst/>
              <a:latin typeface="+mj-ea"/>
              <a:ea typeface="+mj-ea"/>
              <a:cs typeface="Pretendard" panose="02000503000000020004" pitchFamily="50" charset="-127"/>
            </a:endParaRPr>
          </a:p>
          <a:p>
            <a:r>
              <a:rPr lang="ko-KR" altLang="en-US" dirty="0">
                <a:effectLst/>
                <a:highlight>
                  <a:srgbClr val="C0C0C0"/>
                </a:highlight>
                <a:latin typeface="+mj-ea"/>
                <a:ea typeface="+mj-ea"/>
                <a:cs typeface="Pretendard" panose="02000503000000020004" pitchFamily="50" charset="-127"/>
              </a:rPr>
              <a:t>유저 정보</a:t>
            </a:r>
          </a:p>
          <a:p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-Age : </a:t>
            </a:r>
            <a:r>
              <a:rPr lang="ko-KR" altLang="en-US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나이</a:t>
            </a:r>
          </a:p>
          <a:p>
            <a:r>
              <a:rPr lang="en-US" altLang="ko-KR" dirty="0">
                <a:latin typeface="+mj-ea"/>
                <a:ea typeface="+mj-ea"/>
                <a:cs typeface="Pretendard" panose="02000503000000020004" pitchFamily="50" charset="-127"/>
              </a:rPr>
              <a:t>-</a:t>
            </a:r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Location : </a:t>
            </a:r>
            <a:r>
              <a:rPr lang="ko-KR" altLang="en-US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지역</a:t>
            </a:r>
            <a:endParaRPr lang="en-US" altLang="ko-KR" dirty="0">
              <a:effectLst/>
              <a:latin typeface="+mj-ea"/>
              <a:ea typeface="+mj-ea"/>
              <a:cs typeface="Pretendard" panose="02000503000000020004" pitchFamily="50" charset="-127"/>
            </a:endParaRPr>
          </a:p>
          <a:p>
            <a:endParaRPr lang="en-US" altLang="ko-KR" dirty="0">
              <a:effectLst/>
              <a:latin typeface="+mj-ea"/>
              <a:ea typeface="+mj-ea"/>
              <a:cs typeface="Pretendard" panose="02000503000000020004" pitchFamily="50" charset="-127"/>
            </a:endParaRPr>
          </a:p>
          <a:p>
            <a:r>
              <a:rPr lang="ko-KR" altLang="en-US" dirty="0">
                <a:effectLst/>
                <a:highlight>
                  <a:srgbClr val="C0C0C0"/>
                </a:highlight>
                <a:latin typeface="+mj-ea"/>
                <a:ea typeface="+mj-ea"/>
                <a:cs typeface="Pretendard" panose="02000503000000020004" pitchFamily="50" charset="-127"/>
              </a:rPr>
              <a:t>도서 정보</a:t>
            </a:r>
          </a:p>
          <a:p>
            <a:r>
              <a:rPr lang="en-US" altLang="ko-KR" dirty="0">
                <a:latin typeface="+mj-ea"/>
                <a:ea typeface="+mj-ea"/>
                <a:cs typeface="Pretendard" panose="02000503000000020004" pitchFamily="50" charset="-127"/>
              </a:rPr>
              <a:t>-</a:t>
            </a:r>
            <a:r>
              <a:rPr lang="en-US" altLang="ko-KR" dirty="0" err="1">
                <a:effectLst/>
                <a:latin typeface="+mj-ea"/>
                <a:ea typeface="+mj-ea"/>
                <a:cs typeface="Pretendard" panose="02000503000000020004" pitchFamily="50" charset="-127"/>
              </a:rPr>
              <a:t>Book_Title</a:t>
            </a:r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 : </a:t>
            </a:r>
            <a:r>
              <a:rPr lang="ko-KR" altLang="en-US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도서 명</a:t>
            </a:r>
          </a:p>
          <a:p>
            <a:r>
              <a:rPr lang="en-US" altLang="ko-KR" dirty="0">
                <a:latin typeface="+mj-ea"/>
                <a:ea typeface="+mj-ea"/>
                <a:cs typeface="Pretendard" panose="02000503000000020004" pitchFamily="50" charset="-127"/>
              </a:rPr>
              <a:t>-</a:t>
            </a:r>
            <a:r>
              <a:rPr lang="en-US" altLang="ko-KR" dirty="0" err="1">
                <a:effectLst/>
                <a:latin typeface="+mj-ea"/>
                <a:ea typeface="+mj-ea"/>
                <a:cs typeface="Pretendard" panose="02000503000000020004" pitchFamily="50" charset="-127"/>
              </a:rPr>
              <a:t>Book_Author</a:t>
            </a:r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 : </a:t>
            </a:r>
            <a:r>
              <a:rPr lang="ko-KR" altLang="en-US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도서 저자</a:t>
            </a:r>
          </a:p>
          <a:p>
            <a:r>
              <a:rPr lang="en-US" altLang="ko-KR" dirty="0">
                <a:latin typeface="+mj-ea"/>
                <a:ea typeface="+mj-ea"/>
                <a:cs typeface="Pretendard" panose="02000503000000020004" pitchFamily="50" charset="-127"/>
              </a:rPr>
              <a:t>-</a:t>
            </a:r>
            <a:r>
              <a:rPr lang="en-US" altLang="ko-KR" dirty="0" err="1">
                <a:effectLst/>
                <a:latin typeface="+mj-ea"/>
                <a:ea typeface="+mj-ea"/>
                <a:cs typeface="Pretendard" panose="02000503000000020004" pitchFamily="50" charset="-127"/>
              </a:rPr>
              <a:t>Year_Of</a:t>
            </a:r>
            <a:r>
              <a:rPr lang="en-US" altLang="ko-KR" dirty="0" err="1">
                <a:latin typeface="+mj-ea"/>
                <a:ea typeface="+mj-ea"/>
                <a:cs typeface="Pretendard" panose="02000503000000020004" pitchFamily="50" charset="-127"/>
              </a:rPr>
              <a:t>_</a:t>
            </a:r>
            <a:r>
              <a:rPr lang="en-US" altLang="ko-KR" dirty="0" err="1">
                <a:effectLst/>
                <a:latin typeface="+mj-ea"/>
                <a:ea typeface="+mj-ea"/>
                <a:cs typeface="Pretendard" panose="02000503000000020004" pitchFamily="50" charset="-127"/>
              </a:rPr>
              <a:t>Publication</a:t>
            </a:r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 : </a:t>
            </a:r>
            <a:r>
              <a:rPr lang="ko-KR" altLang="en-US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도서 </a:t>
            </a:r>
            <a:r>
              <a:rPr lang="ko-KR" altLang="en-US" dirty="0" err="1">
                <a:effectLst/>
                <a:latin typeface="+mj-ea"/>
                <a:ea typeface="+mj-ea"/>
                <a:cs typeface="Pretendard" panose="02000503000000020004" pitchFamily="50" charset="-127"/>
              </a:rPr>
              <a:t>출판</a:t>
            </a:r>
            <a:r>
              <a:rPr lang="ko-KR" altLang="en-US" dirty="0" err="1">
                <a:latin typeface="+mj-ea"/>
                <a:ea typeface="+mj-ea"/>
                <a:cs typeface="Pretendard" panose="02000503000000020004" pitchFamily="50" charset="-127"/>
              </a:rPr>
              <a:t>년</a:t>
            </a:r>
            <a:r>
              <a:rPr lang="ko-KR" altLang="en-US" dirty="0" err="1">
                <a:effectLst/>
                <a:latin typeface="+mj-ea"/>
                <a:ea typeface="+mj-ea"/>
                <a:cs typeface="Pretendard" panose="02000503000000020004" pitchFamily="50" charset="-127"/>
              </a:rPr>
              <a:t>도</a:t>
            </a:r>
            <a:r>
              <a:rPr lang="ko-KR" altLang="en-US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 </a:t>
            </a:r>
            <a:endParaRPr lang="en-US" altLang="ko-KR" dirty="0">
              <a:effectLst/>
              <a:latin typeface="+mj-ea"/>
              <a:ea typeface="+mj-ea"/>
              <a:cs typeface="Pretendard" panose="02000503000000020004" pitchFamily="50" charset="-127"/>
            </a:endParaRPr>
          </a:p>
          <a:p>
            <a:r>
              <a:rPr lang="en-US" altLang="ko-KR" dirty="0">
                <a:latin typeface="+mj-ea"/>
                <a:ea typeface="+mj-ea"/>
                <a:cs typeface="Pretendard" panose="02000503000000020004" pitchFamily="50" charset="-127"/>
              </a:rPr>
              <a:t>-</a:t>
            </a:r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Publisher : </a:t>
            </a:r>
            <a:r>
              <a:rPr lang="ko-KR" altLang="en-US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출판사</a:t>
            </a:r>
          </a:p>
          <a:p>
            <a:r>
              <a:rPr lang="en-US" altLang="ko-KR" dirty="0">
                <a:latin typeface="+mj-ea"/>
                <a:ea typeface="+mj-ea"/>
                <a:cs typeface="Pretendard" panose="02000503000000020004" pitchFamily="50" charset="-127"/>
              </a:rPr>
              <a:t>-</a:t>
            </a:r>
            <a:r>
              <a:rPr lang="en-US" altLang="ko-KR" dirty="0" err="1">
                <a:effectLst/>
                <a:latin typeface="+mj-ea"/>
                <a:ea typeface="+mj-ea"/>
                <a:cs typeface="Pretendard" panose="02000503000000020004" pitchFamily="50" charset="-127"/>
              </a:rPr>
              <a:t>Book_Rating</a:t>
            </a:r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 : </a:t>
            </a:r>
            <a:r>
              <a:rPr lang="ko-KR" altLang="en-US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유저가 도서에 부여한 평점 </a:t>
            </a:r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(0</a:t>
            </a:r>
            <a:r>
              <a:rPr lang="ko-KR" altLang="en-US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 </a:t>
            </a:r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~ 10</a:t>
            </a:r>
            <a:r>
              <a:rPr lang="ko-KR" altLang="en-US" dirty="0">
                <a:latin typeface="+mj-ea"/>
                <a:ea typeface="+mj-ea"/>
                <a:cs typeface="Pretendard" panose="02000503000000020004" pitchFamily="50" charset="-127"/>
              </a:rPr>
              <a:t>점</a:t>
            </a:r>
            <a:r>
              <a:rPr lang="en-US" altLang="ko-KR" dirty="0">
                <a:effectLst/>
                <a:latin typeface="+mj-ea"/>
                <a:ea typeface="+mj-ea"/>
                <a:cs typeface="Pretendard" panose="02000503000000020004" pitchFamily="50" charset="-127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E60000"/>
                </a:solidFill>
                <a:effectLst/>
                <a:latin typeface="+mj-ea"/>
                <a:ea typeface="+mj-ea"/>
                <a:cs typeface="Pretendard" panose="02000503000000020004" pitchFamily="50" charset="-127"/>
              </a:rPr>
              <a:t> 단</a:t>
            </a:r>
            <a:r>
              <a:rPr lang="en-US" altLang="ko-KR" sz="1200" dirty="0">
                <a:solidFill>
                  <a:srgbClr val="E60000"/>
                </a:solidFill>
                <a:effectLst/>
                <a:latin typeface="+mj-ea"/>
                <a:ea typeface="+mj-ea"/>
                <a:cs typeface="Pretendard" panose="02000503000000020004" pitchFamily="50" charset="-127"/>
              </a:rPr>
              <a:t>, 0</a:t>
            </a:r>
            <a:r>
              <a:rPr lang="ko-KR" altLang="en-US" sz="1200" dirty="0">
                <a:solidFill>
                  <a:srgbClr val="E60000"/>
                </a:solidFill>
                <a:effectLst/>
                <a:latin typeface="+mj-ea"/>
                <a:ea typeface="+mj-ea"/>
                <a:cs typeface="Pretendard" panose="02000503000000020004" pitchFamily="50" charset="-127"/>
              </a:rPr>
              <a:t>점인 경우에는 유저가 해당 도서에 관심이 없고 관련이 없는 경우</a:t>
            </a:r>
            <a:endParaRPr lang="ko-KR" altLang="en-US" sz="1200" dirty="0">
              <a:effectLst/>
              <a:latin typeface="+mj-ea"/>
              <a:ea typeface="+mj-ea"/>
              <a:cs typeface="Pretendard" panose="020005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8BD160-698C-52DE-734C-2655E03A2050}"/>
              </a:ext>
            </a:extLst>
          </p:cNvPr>
          <p:cNvSpPr txBox="1"/>
          <p:nvPr/>
        </p:nvSpPr>
        <p:spPr>
          <a:xfrm>
            <a:off x="2189767" y="523753"/>
            <a:ext cx="25843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데이터 소개</a:t>
            </a:r>
          </a:p>
        </p:txBody>
      </p:sp>
    </p:spTree>
    <p:extLst>
      <p:ext uri="{BB962C8B-B14F-4D97-AF65-F5344CB8AC3E}">
        <p14:creationId xmlns:p14="http://schemas.microsoft.com/office/powerpoint/2010/main" val="411162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8BD160-698C-52DE-734C-2655E03A2050}"/>
              </a:ext>
            </a:extLst>
          </p:cNvPr>
          <p:cNvSpPr txBox="1"/>
          <p:nvPr/>
        </p:nvSpPr>
        <p:spPr>
          <a:xfrm>
            <a:off x="2189767" y="523753"/>
            <a:ext cx="3613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도서 평점 데이터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0C7477-07D4-54B0-8FA9-E9E4129DD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288" y="4595252"/>
            <a:ext cx="1866255" cy="20662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27C98D-808D-72A7-5868-63993672330D}"/>
              </a:ext>
            </a:extLst>
          </p:cNvPr>
          <p:cNvSpPr txBox="1"/>
          <p:nvPr/>
        </p:nvSpPr>
        <p:spPr>
          <a:xfrm>
            <a:off x="6430064" y="4075354"/>
            <a:ext cx="1675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▶ </a:t>
            </a:r>
            <a:r>
              <a:rPr lang="ko-KR" altLang="en-US" sz="2000" dirty="0" err="1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결측치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 확인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45C493-06E9-CD8A-354B-208226EE7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655" y="1522736"/>
            <a:ext cx="9435000" cy="229691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F99610D-DE3C-7D86-DE7C-E3DF8E0BF186}"/>
              </a:ext>
            </a:extLst>
          </p:cNvPr>
          <p:cNvSpPr/>
          <p:nvPr/>
        </p:nvSpPr>
        <p:spPr>
          <a:xfrm>
            <a:off x="11123271" y="1423686"/>
            <a:ext cx="729205" cy="2395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D165DA-28E6-6B57-323C-EC2C40C0F417}"/>
              </a:ext>
            </a:extLst>
          </p:cNvPr>
          <p:cNvSpPr txBox="1"/>
          <p:nvPr/>
        </p:nvSpPr>
        <p:spPr>
          <a:xfrm>
            <a:off x="9759165" y="974051"/>
            <a:ext cx="2305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예측해야하는</a:t>
            </a: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타겟값</a:t>
            </a:r>
            <a:endParaRPr lang="ko-KR" altLang="en-US" sz="2000" dirty="0">
              <a:solidFill>
                <a:srgbClr val="FF0000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1A5E4B-62AA-6131-169C-3EC10F7C304B}"/>
              </a:ext>
            </a:extLst>
          </p:cNvPr>
          <p:cNvSpPr txBox="1"/>
          <p:nvPr/>
        </p:nvSpPr>
        <p:spPr>
          <a:xfrm>
            <a:off x="8913572" y="5917009"/>
            <a:ext cx="2650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모든 칼럼에 </a:t>
            </a:r>
            <a:r>
              <a:rPr lang="ko-KR" altLang="en-US" sz="2000" dirty="0" err="1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결측치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 없음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8A5AA94-64E7-EC7E-492B-249CA9049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655" y="3990258"/>
            <a:ext cx="3435527" cy="2800494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D692E301-57AA-6EA2-3C20-19354800D0CC}"/>
              </a:ext>
            </a:extLst>
          </p:cNvPr>
          <p:cNvGrpSpPr/>
          <p:nvPr/>
        </p:nvGrpSpPr>
        <p:grpSpPr>
          <a:xfrm>
            <a:off x="3668234" y="125963"/>
            <a:ext cx="8523766" cy="641595"/>
            <a:chOff x="3668234" y="125963"/>
            <a:chExt cx="8523766" cy="64159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E75EEA9-6477-309B-1EED-6D64A0A783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658" t="1735" b="84659"/>
            <a:stretch/>
          </p:blipFill>
          <p:spPr>
            <a:xfrm>
              <a:off x="3668234" y="131876"/>
              <a:ext cx="8523766" cy="312517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853A182-1DBB-82BE-6A4C-467EC68D9718}"/>
                </a:ext>
              </a:extLst>
            </p:cNvPr>
            <p:cNvSpPr/>
            <p:nvPr/>
          </p:nvSpPr>
          <p:spPr>
            <a:xfrm>
              <a:off x="11462793" y="125963"/>
              <a:ext cx="729205" cy="312517"/>
            </a:xfrm>
            <a:prstGeom prst="rect">
              <a:avLst/>
            </a:prstGeom>
            <a:solidFill>
              <a:schemeClr val="bg2">
                <a:lumMod val="75000"/>
                <a:alpha val="52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DB89FD-9218-AAE4-2A91-BE0E9A2DD03E}"/>
                </a:ext>
              </a:extLst>
            </p:cNvPr>
            <p:cNvSpPr txBox="1"/>
            <p:nvPr/>
          </p:nvSpPr>
          <p:spPr>
            <a:xfrm>
              <a:off x="11563542" y="444393"/>
              <a:ext cx="52770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Pretendard SemiBold" panose="02000703000000020004" pitchFamily="50" charset="-127"/>
                </a:rPr>
                <a:t>타겟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1828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8BD160-698C-52DE-734C-2655E03A2050}"/>
              </a:ext>
            </a:extLst>
          </p:cNvPr>
          <p:cNvSpPr txBox="1"/>
          <p:nvPr/>
        </p:nvSpPr>
        <p:spPr>
          <a:xfrm>
            <a:off x="1796228" y="44283"/>
            <a:ext cx="1904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도서 평점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2189767" y="523753"/>
            <a:ext cx="4646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Book-Rating(</a:t>
            </a:r>
            <a:r>
              <a:rPr lang="ko-KR" altLang="en-US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타겟</a:t>
            </a:r>
            <a:r>
              <a:rPr lang="en-US" altLang="ko-KR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)</a:t>
            </a:r>
            <a:endParaRPr lang="ko-KR" altLang="en-US" sz="4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499C7A-A661-B94A-B05D-3A9D5CBE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109" y="1678784"/>
            <a:ext cx="6633838" cy="4655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D4F6F4-2408-B561-F82B-18D19FD94F09}"/>
              </a:ext>
            </a:extLst>
          </p:cNvPr>
          <p:cNvSpPr txBox="1"/>
          <p:nvPr/>
        </p:nvSpPr>
        <p:spPr>
          <a:xfrm>
            <a:off x="8536441" y="2343942"/>
            <a:ext cx="3316934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평점 범위</a:t>
            </a: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: 0~10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점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전체 </a:t>
            </a: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871393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개의 평점 中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0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점이 </a:t>
            </a: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62.98%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를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차지할 정도로 높았음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r>
              <a:rPr lang="en-US" altLang="ko-KR" sz="15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(0</a:t>
            </a:r>
            <a:r>
              <a:rPr lang="ko-KR" altLang="en-US" sz="15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점</a:t>
            </a:r>
            <a:r>
              <a:rPr lang="en-US" altLang="ko-KR" sz="15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: </a:t>
            </a:r>
            <a:r>
              <a:rPr lang="ko-KR" altLang="en-US" sz="15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유저가 해당 도서에</a:t>
            </a:r>
            <a:r>
              <a:rPr lang="en-US" altLang="ko-KR" sz="15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 </a:t>
            </a:r>
            <a:r>
              <a:rPr lang="ko-KR" altLang="en-US" sz="1500" dirty="0" err="1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관심없는</a:t>
            </a:r>
            <a:r>
              <a:rPr lang="ko-KR" altLang="en-US" sz="15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 경우</a:t>
            </a:r>
            <a:r>
              <a:rPr lang="en-US" altLang="ko-KR" sz="15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)</a:t>
            </a:r>
          </a:p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 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C79904-68FD-C25B-7045-580A79E90B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58" t="1735" b="84659"/>
          <a:stretch/>
        </p:blipFill>
        <p:spPr>
          <a:xfrm>
            <a:off x="3668234" y="131876"/>
            <a:ext cx="8523766" cy="31251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44E9D4-5B24-741B-1F7F-D35D1894CFAF}"/>
              </a:ext>
            </a:extLst>
          </p:cNvPr>
          <p:cNvSpPr/>
          <p:nvPr/>
        </p:nvSpPr>
        <p:spPr>
          <a:xfrm>
            <a:off x="11462793" y="125963"/>
            <a:ext cx="729205" cy="312517"/>
          </a:xfrm>
          <a:prstGeom prst="rect">
            <a:avLst/>
          </a:prstGeom>
          <a:solidFill>
            <a:schemeClr val="bg2">
              <a:lumMod val="75000"/>
              <a:alpha val="52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42E736-5EC7-236D-C5CE-28723AED7717}"/>
              </a:ext>
            </a:extLst>
          </p:cNvPr>
          <p:cNvSpPr txBox="1"/>
          <p:nvPr/>
        </p:nvSpPr>
        <p:spPr>
          <a:xfrm>
            <a:off x="11563542" y="444393"/>
            <a:ext cx="5277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Pretendard SemiBold" panose="02000703000000020004" pitchFamily="50" charset="-127"/>
              </a:rPr>
              <a:t>타겟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F53C0A-8A9F-E23C-9463-EFC52848749F}"/>
              </a:ext>
            </a:extLst>
          </p:cNvPr>
          <p:cNvSpPr/>
          <p:nvPr/>
        </p:nvSpPr>
        <p:spPr>
          <a:xfrm>
            <a:off x="11462795" y="120050"/>
            <a:ext cx="729205" cy="312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8BD160-698C-52DE-734C-2655E03A2050}"/>
              </a:ext>
            </a:extLst>
          </p:cNvPr>
          <p:cNvSpPr txBox="1"/>
          <p:nvPr/>
        </p:nvSpPr>
        <p:spPr>
          <a:xfrm>
            <a:off x="1796228" y="44283"/>
            <a:ext cx="1904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도서 평점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2189767" y="523753"/>
            <a:ext cx="2172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Location</a:t>
            </a:r>
            <a:endParaRPr lang="ko-KR" altLang="en-US" sz="4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F6F4-2408-B561-F82B-18D19FD94F09}"/>
              </a:ext>
            </a:extLst>
          </p:cNvPr>
          <p:cNvSpPr txBox="1"/>
          <p:nvPr/>
        </p:nvSpPr>
        <p:spPr>
          <a:xfrm>
            <a:off x="8883682" y="3194613"/>
            <a:ext cx="28474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Location</a:t>
            </a:r>
          </a:p>
          <a:p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=&gt;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[City, State, Country]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</a:endParaRPr>
          </a:p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 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Location 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칼럼은 삭제</a:t>
            </a:r>
            <a:endParaRPr lang="en-US" altLang="ko-KR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A34447-4FF5-E310-3C20-C4D07C7856CF}"/>
              </a:ext>
            </a:extLst>
          </p:cNvPr>
          <p:cNvGrpSpPr/>
          <p:nvPr/>
        </p:nvGrpSpPr>
        <p:grpSpPr>
          <a:xfrm>
            <a:off x="3668234" y="125963"/>
            <a:ext cx="8523766" cy="641595"/>
            <a:chOff x="3668234" y="125963"/>
            <a:chExt cx="8523766" cy="64159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69ADF0D-725F-D134-61C2-9E25D77249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658" t="1735" b="84659"/>
            <a:stretch/>
          </p:blipFill>
          <p:spPr>
            <a:xfrm>
              <a:off x="3668234" y="131876"/>
              <a:ext cx="8523766" cy="31251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E4210F-8A75-E652-2BB4-37F0CA9EB10F}"/>
                </a:ext>
              </a:extLst>
            </p:cNvPr>
            <p:cNvSpPr/>
            <p:nvPr/>
          </p:nvSpPr>
          <p:spPr>
            <a:xfrm>
              <a:off x="11462793" y="125963"/>
              <a:ext cx="729205" cy="312517"/>
            </a:xfrm>
            <a:prstGeom prst="rect">
              <a:avLst/>
            </a:prstGeom>
            <a:solidFill>
              <a:schemeClr val="bg2">
                <a:lumMod val="75000"/>
                <a:alpha val="52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A688D6-3C7A-B947-A79C-200D5582C6F4}"/>
                </a:ext>
              </a:extLst>
            </p:cNvPr>
            <p:cNvSpPr txBox="1"/>
            <p:nvPr/>
          </p:nvSpPr>
          <p:spPr>
            <a:xfrm>
              <a:off x="11563542" y="444393"/>
              <a:ext cx="52770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Pretendard SemiBold" panose="02000703000000020004" pitchFamily="50" charset="-127"/>
                </a:rPr>
                <a:t>타겟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2F4DD4-17FD-1244-5952-FB075672078C}"/>
              </a:ext>
            </a:extLst>
          </p:cNvPr>
          <p:cNvSpPr/>
          <p:nvPr/>
        </p:nvSpPr>
        <p:spPr>
          <a:xfrm>
            <a:off x="6588575" y="94530"/>
            <a:ext cx="729205" cy="312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59D73A8-B4D6-F87D-8334-F3BAEB5E81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20" r="51944"/>
          <a:stretch/>
        </p:blipFill>
        <p:spPr>
          <a:xfrm>
            <a:off x="2136628" y="1696356"/>
            <a:ext cx="2164674" cy="417051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CC30DDC-2169-0AC3-CCC6-3861E3343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857" y="1874993"/>
            <a:ext cx="2594694" cy="3842901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7EA9EB7A-D5F0-5A7A-7CCA-3020E46DF681}"/>
              </a:ext>
            </a:extLst>
          </p:cNvPr>
          <p:cNvSpPr/>
          <p:nvPr/>
        </p:nvSpPr>
        <p:spPr>
          <a:xfrm>
            <a:off x="4560425" y="3194613"/>
            <a:ext cx="590309" cy="4977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0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8BD160-698C-52DE-734C-2655E03A2050}"/>
              </a:ext>
            </a:extLst>
          </p:cNvPr>
          <p:cNvSpPr txBox="1"/>
          <p:nvPr/>
        </p:nvSpPr>
        <p:spPr>
          <a:xfrm>
            <a:off x="1796228" y="44283"/>
            <a:ext cx="1904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도서 평점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4CA16-9FCF-B57F-9303-65ED5F63EBC2}"/>
              </a:ext>
            </a:extLst>
          </p:cNvPr>
          <p:cNvSpPr txBox="1"/>
          <p:nvPr/>
        </p:nvSpPr>
        <p:spPr>
          <a:xfrm>
            <a:off x="2189767" y="523753"/>
            <a:ext cx="2172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19264B"/>
                </a:solidFill>
                <a:latin typeface="+mj-ea"/>
                <a:ea typeface="+mj-ea"/>
                <a:cs typeface="Pretendard SemiBold" panose="02000703000000020004" pitchFamily="50" charset="-127"/>
              </a:rPr>
              <a:t>Location</a:t>
            </a:r>
            <a:endParaRPr lang="ko-KR" altLang="en-US" sz="4000" dirty="0">
              <a:solidFill>
                <a:srgbClr val="19264B"/>
              </a:solidFill>
              <a:latin typeface="+mj-ea"/>
              <a:ea typeface="+mj-ea"/>
              <a:cs typeface="Pretendard SemiBold" panose="020007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F6F4-2408-B561-F82B-18D19FD94F09}"/>
              </a:ext>
            </a:extLst>
          </p:cNvPr>
          <p:cNvSpPr txBox="1"/>
          <p:nvPr/>
        </p:nvSpPr>
        <p:spPr>
          <a:xfrm>
            <a:off x="6588575" y="1944546"/>
            <a:ext cx="47132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사실 </a:t>
            </a:r>
            <a:r>
              <a:rPr lang="ko-KR" altLang="en-US" sz="2000" dirty="0" err="1">
                <a:solidFill>
                  <a:srgbClr val="000000"/>
                </a:solidFill>
                <a:latin typeface="Helvetica Neue"/>
              </a:rPr>
              <a:t>판다스의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ko-KR" altLang="en-US" sz="2000" dirty="0" err="1">
                <a:solidFill>
                  <a:srgbClr val="000000"/>
                </a:solidFill>
                <a:latin typeface="Helvetica Neue"/>
              </a:rPr>
              <a:t>결측치표기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en-US" altLang="ko-KR" sz="2000" dirty="0" err="1">
                <a:solidFill>
                  <a:srgbClr val="000000"/>
                </a:solidFill>
                <a:latin typeface="Helvetica Neue"/>
              </a:rPr>
              <a:t>NaN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)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가 아닌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문자열 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‘n/a’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로 표기된</a:t>
            </a:r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Helvetica Neue"/>
              </a:rPr>
              <a:t>결측치가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 있었음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City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칼럼에 문자열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'n/a’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Helvetica Neue"/>
              </a:rPr>
              <a:t>결측치가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 가장 많다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A34447-4FF5-E310-3C20-C4D07C7856CF}"/>
              </a:ext>
            </a:extLst>
          </p:cNvPr>
          <p:cNvGrpSpPr/>
          <p:nvPr/>
        </p:nvGrpSpPr>
        <p:grpSpPr>
          <a:xfrm>
            <a:off x="3668234" y="125963"/>
            <a:ext cx="8523766" cy="641595"/>
            <a:chOff x="3668234" y="125963"/>
            <a:chExt cx="8523766" cy="64159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69ADF0D-725F-D134-61C2-9E25D77249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658" t="1735" b="84659"/>
            <a:stretch/>
          </p:blipFill>
          <p:spPr>
            <a:xfrm>
              <a:off x="3668234" y="131876"/>
              <a:ext cx="8523766" cy="31251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E4210F-8A75-E652-2BB4-37F0CA9EB10F}"/>
                </a:ext>
              </a:extLst>
            </p:cNvPr>
            <p:cNvSpPr/>
            <p:nvPr/>
          </p:nvSpPr>
          <p:spPr>
            <a:xfrm>
              <a:off x="11462793" y="125963"/>
              <a:ext cx="729205" cy="312517"/>
            </a:xfrm>
            <a:prstGeom prst="rect">
              <a:avLst/>
            </a:prstGeom>
            <a:solidFill>
              <a:schemeClr val="bg2">
                <a:lumMod val="75000"/>
                <a:alpha val="52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A688D6-3C7A-B947-A79C-200D5582C6F4}"/>
                </a:ext>
              </a:extLst>
            </p:cNvPr>
            <p:cNvSpPr txBox="1"/>
            <p:nvPr/>
          </p:nvSpPr>
          <p:spPr>
            <a:xfrm>
              <a:off x="11563542" y="444393"/>
              <a:ext cx="52770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Pretendard SemiBold" panose="02000703000000020004" pitchFamily="50" charset="-127"/>
                </a:rPr>
                <a:t>타겟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2F4DD4-17FD-1244-5952-FB075672078C}"/>
              </a:ext>
            </a:extLst>
          </p:cNvPr>
          <p:cNvSpPr/>
          <p:nvPr/>
        </p:nvSpPr>
        <p:spPr>
          <a:xfrm>
            <a:off x="6588575" y="94530"/>
            <a:ext cx="729205" cy="312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1F3BA35-513F-1E3F-4C8D-6326F4822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623" y="1709750"/>
            <a:ext cx="3499496" cy="2758077"/>
          </a:xfrm>
          <a:prstGeom prst="rect">
            <a:avLst/>
          </a:prstGeom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3E1CC056-573D-0D5D-EEE0-0AE502D132C5}"/>
              </a:ext>
            </a:extLst>
          </p:cNvPr>
          <p:cNvSpPr/>
          <p:nvPr/>
        </p:nvSpPr>
        <p:spPr>
          <a:xfrm>
            <a:off x="8632697" y="3931567"/>
            <a:ext cx="625033" cy="4861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2DDFDC-94B5-DEA2-37BE-204D7080B932}"/>
              </a:ext>
            </a:extLst>
          </p:cNvPr>
          <p:cNvSpPr txBox="1"/>
          <p:nvPr/>
        </p:nvSpPr>
        <p:spPr>
          <a:xfrm>
            <a:off x="7580027" y="4919241"/>
            <a:ext cx="33554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City, State, Country 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中</a:t>
            </a:r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endParaRPr lang="en-US" altLang="ko-KR" sz="2000" dirty="0">
              <a:solidFill>
                <a:srgbClr val="000000"/>
              </a:solidFill>
              <a:latin typeface="Helvetica Neue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Helvetica Neue"/>
              </a:rPr>
              <a:t>&lt;Country&gt;</a:t>
            </a:r>
            <a:r>
              <a:rPr lang="ko-KR" altLang="en-US" sz="2000" dirty="0">
                <a:solidFill>
                  <a:srgbClr val="000000"/>
                </a:solidFill>
                <a:latin typeface="Helvetica Neue"/>
              </a:rPr>
              <a:t>만 사용하기로 결정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19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823</Words>
  <Application>Microsoft Office PowerPoint</Application>
  <PresentationFormat>와이드스크린</PresentationFormat>
  <Paragraphs>206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Helvetica Neue</vt:lpstr>
      <vt:lpstr>나눔바른고딕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권하연</dc:creator>
  <cp:lastModifiedBy>예원 김</cp:lastModifiedBy>
  <cp:revision>9</cp:revision>
  <dcterms:created xsi:type="dcterms:W3CDTF">2023-11-23T16:10:46Z</dcterms:created>
  <dcterms:modified xsi:type="dcterms:W3CDTF">2023-11-28T10:17:46Z</dcterms:modified>
</cp:coreProperties>
</file>