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9" r:id="rId6"/>
    <p:sldId id="272" r:id="rId7"/>
    <p:sldId id="274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0" r:id="rId17"/>
    <p:sldId id="271" r:id="rId18"/>
    <p:sldId id="261" r:id="rId19"/>
  </p:sldIdLst>
  <p:sldSz cx="9144000" cy="5143500" type="screen16x9"/>
  <p:notesSz cx="6858000" cy="9144000"/>
  <p:embeddedFontLst>
    <p:embeddedFont>
      <p:font typeface="NanumGothic ExtraBold" panose="020B0600000101010101" charset="-127"/>
      <p:bold r:id="rId21"/>
    </p:embeddedFont>
    <p:embeddedFont>
      <p:font typeface="HY헤드라인M" panose="02030600000101010101" pitchFamily="18" charset="-127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1288" autoAdjust="0"/>
  </p:normalViewPr>
  <p:slideViewPr>
    <p:cSldViewPr snapToGrid="0">
      <p:cViewPr varScale="1">
        <p:scale>
          <a:sx n="76" d="100"/>
          <a:sy n="76" d="100"/>
        </p:scale>
        <p:origin x="37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Is_consumption</a:t>
            </a:r>
            <a:r>
              <a:rPr lang="en-US" dirty="0"/>
              <a:t> </a:t>
            </a:r>
            <a:r>
              <a:rPr lang="ko-KR" altLang="en-US" dirty="0"/>
              <a:t>열을 기준으로 생산과 소비 두 데이터프레임으로 분할해주고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Process_date</a:t>
            </a:r>
            <a:r>
              <a:rPr lang="en-US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datetime</a:t>
            </a:r>
            <a:r>
              <a:rPr lang="ko-KR" altLang="en-US" dirty="0"/>
              <a:t>열의 날짜와 시간 정보를 처리하고 특성을 추출하였습니다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Weekday, weekend</a:t>
            </a:r>
            <a:r>
              <a:rPr lang="ko-KR" altLang="en-US" dirty="0"/>
              <a:t> 특성을 추가하고 </a:t>
            </a:r>
            <a:r>
              <a:rPr lang="en-US" altLang="ko-KR" dirty="0" err="1"/>
              <a:t>df_holyday</a:t>
            </a:r>
            <a:r>
              <a:rPr lang="en-US" altLang="ko-KR" dirty="0"/>
              <a:t> </a:t>
            </a:r>
            <a:r>
              <a:rPr lang="ko-KR" altLang="en-US" dirty="0"/>
              <a:t>데이터프레임을 사용하여 공휴일을 확인하고</a:t>
            </a:r>
            <a:r>
              <a:rPr lang="en-US" altLang="ko-KR" dirty="0"/>
              <a:t>, </a:t>
            </a:r>
            <a:r>
              <a:rPr lang="ko-KR" altLang="en-US" dirty="0"/>
              <a:t>이를 기준으로 </a:t>
            </a:r>
            <a:r>
              <a:rPr lang="en-US" altLang="ko-KR" dirty="0"/>
              <a:t>holyday </a:t>
            </a:r>
            <a:r>
              <a:rPr lang="ko-KR" altLang="en-US" dirty="0"/>
              <a:t>열을 설정해줍니다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0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Data_block_id</a:t>
            </a:r>
            <a:r>
              <a:rPr lang="ko-KR" altLang="en-US" dirty="0"/>
              <a:t> 를 이용해 타겟 변수를 일정 기간만큼 이동시키며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이전 날짜의 타겟 값을 현재 행에 </a:t>
            </a:r>
            <a:r>
              <a:rPr lang="en-US" altLang="ko-KR" dirty="0" err="1"/>
              <a:t>target_revealed_Xdays_ago</a:t>
            </a:r>
            <a:r>
              <a:rPr lang="ko-KR" altLang="en-US" dirty="0"/>
              <a:t>로 저장합니다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44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Unit_id</a:t>
            </a:r>
            <a:r>
              <a:rPr lang="en-US" dirty="0"/>
              <a:t> </a:t>
            </a:r>
            <a:r>
              <a:rPr lang="ko-KR" altLang="en-US" dirty="0"/>
              <a:t>를 활용하여 클라이언트 데이터를 병합하고</a:t>
            </a:r>
            <a:r>
              <a:rPr lang="en-US" altLang="ko-KR" dirty="0"/>
              <a:t>, datetime </a:t>
            </a:r>
            <a:r>
              <a:rPr lang="ko-KR" altLang="en-US" dirty="0"/>
              <a:t>기준으로 날씨 데이터</a:t>
            </a:r>
            <a:r>
              <a:rPr lang="en-US" altLang="ko-KR" dirty="0"/>
              <a:t>, </a:t>
            </a:r>
            <a:r>
              <a:rPr lang="ko-KR" altLang="en-US" dirty="0"/>
              <a:t>가스</a:t>
            </a:r>
            <a:r>
              <a:rPr lang="en-US" altLang="ko-KR" dirty="0"/>
              <a:t>, </a:t>
            </a:r>
            <a:r>
              <a:rPr lang="ko-KR" altLang="en-US" dirty="0"/>
              <a:t>전기 가격 데이터를 병합했습니다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결측치</a:t>
            </a:r>
            <a:r>
              <a:rPr lang="ko-KR" altLang="en-US" dirty="0"/>
              <a:t> 처리 및 </a:t>
            </a:r>
            <a:r>
              <a:rPr lang="ko-KR" altLang="en-US" dirty="0" err="1"/>
              <a:t>필요없는</a:t>
            </a:r>
            <a:r>
              <a:rPr lang="ko-KR" altLang="en-US" dirty="0"/>
              <a:t> 열을 삭제하는 작업을 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93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ko-KR" altLang="en-US" dirty="0"/>
              <a:t>라이브러리를 사용하여 회귀 모델을 초기화한 모습입니다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트리의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en-US" altLang="ko-KR" dirty="0"/>
              <a:t>0.1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넣어주고</a:t>
            </a:r>
            <a:r>
              <a:rPr lang="en-US" altLang="ko-KR" dirty="0"/>
              <a:t>, </a:t>
            </a:r>
            <a:r>
              <a:rPr lang="ko-KR" altLang="en-US" dirty="0"/>
              <a:t>손실 함수로는 절대 오차를 최소화하는 방향으로 설정하였으며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히스토그램 기반의 알고리즘을 사용하도록 회귀기를 설정하였습니다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 </a:t>
            </a:r>
            <a:r>
              <a:rPr lang="en-US" altLang="ko-KR" dirty="0"/>
              <a:t>fit </a:t>
            </a:r>
            <a:r>
              <a:rPr lang="ko-KR" altLang="en-US" dirty="0"/>
              <a:t>함수로 회귀 모델을 학습시킨 것을 볼 수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399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9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988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</a:t>
            </a:r>
            <a:r>
              <a:rPr lang="ko-KR" altLang="en-US" dirty="0"/>
              <a:t> 데이터 생산할 때와 유사하여 설명 생략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58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044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9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27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8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16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5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00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가장 먼저 날짜 열을 문자열로 강제 변환한 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날짜 및 시간 데이터를 </a:t>
            </a:r>
            <a:r>
              <a:rPr lang="en-US" altLang="ko-KR" dirty="0"/>
              <a:t>UTC </a:t>
            </a:r>
            <a:r>
              <a:rPr lang="ko-KR" altLang="en-US" dirty="0"/>
              <a:t>시간으로 변환해주었습니다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Date</a:t>
            </a:r>
            <a:r>
              <a:rPr lang="ko-KR" altLang="en-US" dirty="0"/>
              <a:t>와 </a:t>
            </a:r>
            <a:r>
              <a:rPr lang="en-US" altLang="ko-KR" dirty="0"/>
              <a:t>time </a:t>
            </a:r>
            <a:r>
              <a:rPr lang="ko-KR" altLang="en-US" dirty="0"/>
              <a:t>열을 기반으로 월과 시간</a:t>
            </a:r>
            <a:r>
              <a:rPr lang="en-US" altLang="ko-KR" dirty="0"/>
              <a:t>(hour) </a:t>
            </a:r>
            <a:r>
              <a:rPr lang="ko-KR" altLang="en-US" dirty="0"/>
              <a:t>정보를 추출하여 데이터프레임에 추가하였습니다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38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DA </a:t>
            </a:r>
            <a:r>
              <a:rPr lang="ko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en-US" altLang="ko-KR" dirty="0">
                <a:solidFill>
                  <a:srgbClr val="19264B"/>
                </a:solidFill>
              </a:rPr>
              <a:t>.09.19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FF5B58-426B-3834-BF76-CA4198617B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71"/>
          <a:stretch/>
        </p:blipFill>
        <p:spPr>
          <a:xfrm>
            <a:off x="1408975" y="1442146"/>
            <a:ext cx="7217228" cy="2868807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C8E0F3F7-DB62-FF82-D50C-DD4FC1A4C87D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 생성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9260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0489158-E9A9-24BD-ACE1-6EF8AB309A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71"/>
          <a:stretch/>
        </p:blipFill>
        <p:spPr>
          <a:xfrm>
            <a:off x="1408975" y="1633861"/>
            <a:ext cx="7217228" cy="1307762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F03C0235-4137-E1A0-2BBA-27A1956914AB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 생성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6888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60626D-A7A1-7BF9-F029-EE7DF7EF0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318201"/>
            <a:ext cx="4979400" cy="3116640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BF2E93C0-82F7-2D12-EFE7-F187C1C00E18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데이터 생성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8363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XGBoost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0E290-6037-619C-8741-36DD0FC4F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589"/>
          <a:stretch/>
        </p:blipFill>
        <p:spPr>
          <a:xfrm>
            <a:off x="1487475" y="1344930"/>
            <a:ext cx="4563319" cy="18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학습 결과 </a:t>
            </a:r>
            <a:r>
              <a:rPr lang="en-US" altLang="ko-KR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- </a:t>
            </a: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생산</a:t>
            </a:r>
            <a:endParaRPr sz="1800" dirty="0">
              <a:solidFill>
                <a:srgbClr val="19264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C36F9-D326-F2F3-DEC3-AF33D348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14" y="1221378"/>
            <a:ext cx="3425723" cy="3088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8A05F-6717-A53C-BFC2-BCDADDF8D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509" y="1221377"/>
            <a:ext cx="3511486" cy="31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5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학습 결과 </a:t>
            </a:r>
            <a:r>
              <a:rPr lang="en-US" altLang="ko-KR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- </a:t>
            </a: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소비</a:t>
            </a:r>
            <a:endParaRPr sz="1800" dirty="0">
              <a:solidFill>
                <a:srgbClr val="19264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93321-E170-5778-7029-911B33B698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7"/>
          <a:stretch/>
        </p:blipFill>
        <p:spPr>
          <a:xfrm>
            <a:off x="1511414" y="1221377"/>
            <a:ext cx="3393961" cy="2978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F35EB-E9C9-2079-2172-0ABA19EEC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510" y="1221377"/>
            <a:ext cx="3511486" cy="30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 </a:t>
            </a: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데이터 생성</a:t>
            </a:r>
            <a:r>
              <a:rPr 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 </a:t>
            </a:r>
            <a:endParaRPr sz="1800" dirty="0">
              <a:solidFill>
                <a:srgbClr val="19264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5C1F8-918F-5D83-57D2-A6886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011100"/>
            <a:ext cx="6743700" cy="292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8393B1-0632-B420-0A00-88AD2D605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168" y="1491437"/>
            <a:ext cx="4998507" cy="33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 </a:t>
            </a:r>
            <a:r>
              <a:rPr lang="ko-KR" altLang="en-US" sz="1800" dirty="0">
                <a:solidFill>
                  <a:srgbClr val="19264B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NanumGothic ExtraBold"/>
                <a:sym typeface="NanumGothic ExtraBold"/>
              </a:rPr>
              <a:t>데이터 예측 생성</a:t>
            </a:r>
            <a:endParaRPr sz="1800" dirty="0">
              <a:solidFill>
                <a:srgbClr val="19264B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1891D-6006-849F-C097-89B0FD9E7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784063"/>
            <a:ext cx="6959600" cy="11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347486" y="2302460"/>
            <a:ext cx="16810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7581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1722170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</a:t>
            </a:r>
            <a:r>
              <a:rPr lang="ko-KR" altLang="en-US" dirty="0"/>
              <a:t> </a:t>
            </a:r>
            <a:r>
              <a:rPr lang="ko-KR" altLang="en-US" dirty="0" err="1"/>
              <a:t>김가현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예술공학부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스터원 2 : </a:t>
            </a:r>
            <a:r>
              <a:rPr lang="ko-KR" altLang="en-US" dirty="0"/>
              <a:t>김동우</a:t>
            </a:r>
            <a:endParaRPr lang="en-US" altLang="ko" dirty="0"/>
          </a:p>
          <a:p>
            <a:r>
              <a:rPr lang="en-US" altLang="ko-KR" dirty="0"/>
              <a:t>-</a:t>
            </a:r>
            <a:r>
              <a:rPr lang="ko-KR" altLang="en-US" dirty="0"/>
              <a:t> 소프트웨어학부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김휘중</a:t>
            </a:r>
            <a:endParaRPr lang="en-US" altLang="ko" dirty="0"/>
          </a:p>
          <a:p>
            <a:r>
              <a:rPr lang="en-US" altLang="ko" dirty="0"/>
              <a:t>-</a:t>
            </a:r>
            <a:r>
              <a:rPr lang="ko" altLang="en-US" dirty="0"/>
              <a:t> </a:t>
            </a:r>
            <a:r>
              <a:rPr lang="ko-KR" altLang="en-US" dirty="0"/>
              <a:t>경영학부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AC94F5-284F-19B5-7EFB-800B7376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61" y="1625977"/>
            <a:ext cx="4098578" cy="268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EE554-B304-7D7D-2F5A-079F55A552E7}"/>
              </a:ext>
            </a:extLst>
          </p:cNvPr>
          <p:cNvSpPr txBox="1"/>
          <p:nvPr/>
        </p:nvSpPr>
        <p:spPr>
          <a:xfrm>
            <a:off x="1465619" y="1063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800" b="1" dirty="0">
                <a:solidFill>
                  <a:srgbClr val="19264B"/>
                </a:solidFill>
              </a:rPr>
              <a:t>2023 </a:t>
            </a:r>
            <a:r>
              <a:rPr lang="ko-KR" altLang="en-US" sz="1800" b="1" dirty="0">
                <a:solidFill>
                  <a:srgbClr val="19264B"/>
                </a:solidFill>
              </a:rPr>
              <a:t>서울시 </a:t>
            </a:r>
            <a:r>
              <a:rPr lang="ko-KR" altLang="en-US" sz="1800" b="1" dirty="0" err="1">
                <a:solidFill>
                  <a:srgbClr val="19264B"/>
                </a:solidFill>
              </a:rPr>
              <a:t>빅데이터캠퍼스</a:t>
            </a:r>
            <a:r>
              <a:rPr lang="ko-KR" altLang="en-US" sz="1800" b="1" dirty="0">
                <a:solidFill>
                  <a:srgbClr val="19264B"/>
                </a:solidFill>
              </a:rPr>
              <a:t> 공모전 </a:t>
            </a:r>
            <a:endParaRPr lang="ko-KR" altLang="en-US" sz="1800" i="0" dirty="0">
              <a:solidFill>
                <a:srgbClr val="000000"/>
              </a:solidFill>
              <a:effectLst/>
              <a:latin typeface="Roboto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3D6-B4BE-5FE4-1FD9-96463EFE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53" y="1432974"/>
            <a:ext cx="3109940" cy="2055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73F16B-DEBD-EE4D-53DC-B5779EC9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53" y="3421600"/>
            <a:ext cx="3378230" cy="131651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708F52-9CD8-C00D-B2F3-83E3A319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13" y="786890"/>
            <a:ext cx="2791468" cy="39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92C478-90DF-62D5-803D-B98B525F2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646" y="802600"/>
            <a:ext cx="6359654" cy="3538299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진행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7927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생산 파악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DB082-8396-E33F-B517-BD1FAD2C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85" y="1567293"/>
            <a:ext cx="5963194" cy="2457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6DAFD-0A37-8109-745A-E69C2B549177}"/>
              </a:ext>
            </a:extLst>
          </p:cNvPr>
          <p:cNvSpPr txBox="1"/>
          <p:nvPr/>
        </p:nvSpPr>
        <p:spPr>
          <a:xfrm>
            <a:off x="1809204" y="4127863"/>
            <a:ext cx="713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전력의 소비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생산에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각기 다른 움직임이 있고 계절에 따른 영향이 존재한다는 사실 파악  </a:t>
            </a:r>
            <a:endParaRPr lang="en-US" altLang="ko-KR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altLang="ko-KR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모델을 두개로 나누어 생산</a:t>
            </a:r>
            <a:r>
              <a:rPr lang="en-US" altLang="ko-K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소비를 각각 예측해보는 것이 좋을 것 같음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4C442-6EC2-4F62-DFEC-42BE6E0327FF}"/>
              </a:ext>
            </a:extLst>
          </p:cNvPr>
          <p:cNvSpPr txBox="1"/>
          <p:nvPr/>
        </p:nvSpPr>
        <p:spPr>
          <a:xfrm>
            <a:off x="7864927" y="1553980"/>
            <a:ext cx="9013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/>
                </a:solidFill>
              </a:rPr>
              <a:t>소비</a:t>
            </a: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050" dirty="0">
                <a:solidFill>
                  <a:schemeClr val="tx1"/>
                </a:solidFill>
              </a:rPr>
              <a:t>생산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날씨 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생산 관계 파악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10EBE6-7F7E-9D2D-C79D-B16117FD0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279"/>
          <a:stretch/>
        </p:blipFill>
        <p:spPr>
          <a:xfrm>
            <a:off x="1469875" y="1436647"/>
            <a:ext cx="3584672" cy="464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E1EFDB-B24B-DD7F-BBA0-C8B487BA5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278"/>
          <a:stretch/>
        </p:blipFill>
        <p:spPr>
          <a:xfrm>
            <a:off x="1469874" y="1984601"/>
            <a:ext cx="3584670" cy="514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412948-94C5-5A74-AA83-6298F27C19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9"/>
          <a:stretch/>
        </p:blipFill>
        <p:spPr>
          <a:xfrm>
            <a:off x="5469836" y="1436647"/>
            <a:ext cx="3284556" cy="2789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86B60C-6A89-7941-F187-D96D6529DC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761" b="83237"/>
          <a:stretch/>
        </p:blipFill>
        <p:spPr>
          <a:xfrm>
            <a:off x="1469874" y="2598006"/>
            <a:ext cx="3584670" cy="739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853A9B-10AA-8C21-14D7-5A88BDC932FE}"/>
              </a:ext>
            </a:extLst>
          </p:cNvPr>
          <p:cNvSpPr txBox="1"/>
          <p:nvPr/>
        </p:nvSpPr>
        <p:spPr>
          <a:xfrm>
            <a:off x="5985820" y="4225834"/>
            <a:ext cx="24985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태양복사 관련 변수와 가장 큰 연관성</a:t>
            </a:r>
            <a:endParaRPr lang="en-US" altLang="ko-KR" sz="1050" dirty="0"/>
          </a:p>
          <a:p>
            <a:r>
              <a:rPr lang="ko-KR" altLang="en-US" sz="1050" dirty="0"/>
              <a:t>기온과 낮은 연관성</a:t>
            </a:r>
            <a:endParaRPr lang="en-US" altLang="ko-KR" sz="1050" dirty="0"/>
          </a:p>
          <a:p>
            <a:r>
              <a:rPr lang="ko-KR" altLang="en-US" sz="1050" dirty="0"/>
              <a:t>구름양은 약 </a:t>
            </a:r>
            <a:r>
              <a:rPr lang="en-US" altLang="ko-KR" sz="1050" dirty="0"/>
              <a:t>-0.3</a:t>
            </a:r>
            <a:r>
              <a:rPr lang="ko-KR" altLang="en-US" sz="1050" dirty="0"/>
              <a:t>의 음의 상관관계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4460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85C386-D5BC-80C0-C38A-C90AA3CB8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08"/>
          <a:stretch/>
        </p:blipFill>
        <p:spPr>
          <a:xfrm>
            <a:off x="5469824" y="1424535"/>
            <a:ext cx="3264845" cy="2789187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날씨 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관계 파악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53A9B-10AA-8C21-14D7-5A88BDC932FE}"/>
              </a:ext>
            </a:extLst>
          </p:cNvPr>
          <p:cNvSpPr txBox="1"/>
          <p:nvPr/>
        </p:nvSpPr>
        <p:spPr>
          <a:xfrm>
            <a:off x="6440626" y="4310966"/>
            <a:ext cx="18714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기온과 음의 상관관계</a:t>
            </a:r>
            <a:endParaRPr lang="en-US" altLang="ko-KR" sz="1050" dirty="0"/>
          </a:p>
          <a:p>
            <a:r>
              <a:rPr lang="ko-KR" altLang="en-US" sz="1050" dirty="0"/>
              <a:t>구름양은 양의 상관관계</a:t>
            </a:r>
            <a:endParaRPr lang="en-US" altLang="ko-KR" sz="10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FC0885-B63A-A80D-C29C-D9631EA5E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0179"/>
          <a:stretch/>
        </p:blipFill>
        <p:spPr>
          <a:xfrm>
            <a:off x="1469874" y="1424535"/>
            <a:ext cx="3584670" cy="498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1728D2-1CE9-00C6-408C-966DB8A040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366"/>
          <a:stretch/>
        </p:blipFill>
        <p:spPr>
          <a:xfrm>
            <a:off x="1469874" y="2000565"/>
            <a:ext cx="3584670" cy="543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45A306-BDD6-3241-64DC-6E5F8B854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27" b="83492"/>
          <a:stretch/>
        </p:blipFill>
        <p:spPr>
          <a:xfrm>
            <a:off x="1469874" y="2622189"/>
            <a:ext cx="3584670" cy="7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3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705A408-3088-8F4A-2BEA-0A31E1D7DD72}"/>
              </a:ext>
            </a:extLst>
          </p:cNvPr>
          <p:cNvSpPr txBox="1"/>
          <p:nvPr/>
        </p:nvSpPr>
        <p:spPr>
          <a:xfrm>
            <a:off x="1408975" y="306875"/>
            <a:ext cx="4979400" cy="1273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client – 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생산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관계 파악</a:t>
            </a:r>
            <a:endParaRPr lang="en-US" altLang="ko-KR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전기가격 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생산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관계 파악</a:t>
            </a:r>
            <a:endParaRPr lang="en-US" altLang="ko-KR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가스가격 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생산</a:t>
            </a:r>
            <a:r>
              <a:rPr lang="en-US" altLang="ko-KR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관계 파악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150FFC-E692-3235-709F-BF9E91FB2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930" y="1572738"/>
            <a:ext cx="2811780" cy="22762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729CF9-38DC-BFCD-A766-3FC710D28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468" y="1854076"/>
            <a:ext cx="2760414" cy="227620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DCFF0B-D41F-19F3-AB03-3B99E3C58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084" y="2100091"/>
            <a:ext cx="2328749" cy="18895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1C4E9A-262B-057D-9ED8-4455BEFA9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780" y="2375188"/>
            <a:ext cx="2269091" cy="188951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13454CD-6425-3135-64B4-55D4422A7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6446" y="2681448"/>
            <a:ext cx="2758104" cy="233498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10EAD6-3132-4D59-037B-7D23CB681A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1906"/>
          <a:stretch/>
        </p:blipFill>
        <p:spPr>
          <a:xfrm>
            <a:off x="6280420" y="2954239"/>
            <a:ext cx="2545940" cy="21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1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9CD10E-AB20-10A3-9710-B850A46AF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00"/>
          <a:stretch/>
        </p:blipFill>
        <p:spPr>
          <a:xfrm>
            <a:off x="1408963" y="1211203"/>
            <a:ext cx="4979401" cy="3625422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BB4ACFFB-E081-64F6-0F8D-F63F95058DEA}"/>
              </a:ext>
            </a:extLst>
          </p:cNvPr>
          <p:cNvSpPr txBox="1"/>
          <p:nvPr/>
        </p:nvSpPr>
        <p:spPr>
          <a:xfrm>
            <a:off x="1408975" y="306875"/>
            <a:ext cx="4979400" cy="93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날짜 및 시간 데이터 처리</a:t>
            </a:r>
            <a:endParaRPr lang="en-US" sz="105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895551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364</Words>
  <Application>Microsoft Office PowerPoint</Application>
  <PresentationFormat>화면 슬라이드 쇼(16:9)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HY헤드라인M</vt:lpstr>
      <vt:lpstr>NanumGothic ExtraBold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dongwoo_kim</dc:creator>
  <cp:lastModifiedBy>KAHYUN KIM</cp:lastModifiedBy>
  <cp:revision>19</cp:revision>
  <dcterms:modified xsi:type="dcterms:W3CDTF">2023-11-27T14:16:59Z</dcterms:modified>
</cp:coreProperties>
</file>