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anrope ExtraBold" panose="020B0600000101010101" charset="0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Manrope Medium" panose="020B0600000101010101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c706edb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c706edb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3C4043"/>
                </a:solidFill>
                <a:highlight>
                  <a:srgbClr val="FFFFFF"/>
                </a:highlight>
              </a:rPr>
              <a:t>Your Goal:</a:t>
            </a:r>
            <a:r>
              <a:rPr lang="ko" sz="1050" dirty="0">
                <a:solidFill>
                  <a:srgbClr val="3C4043"/>
                </a:solidFill>
                <a:highlight>
                  <a:srgbClr val="FFFFFF"/>
                </a:highlight>
              </a:rPr>
              <a:t> Given various medical indicators, predict the health outcomes of horses.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3C4043"/>
                </a:solidFill>
                <a:highlight>
                  <a:srgbClr val="FFFFFF"/>
                </a:highlight>
              </a:rPr>
              <a:t>복잡한 요인들의 그래프화를 통해 상관관계를 보다 쉽게 정리할수 있었다는 내용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c706edb0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c706edb05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1" dirty="0">
                <a:solidFill>
                  <a:srgbClr val="3C4043"/>
                </a:solidFill>
                <a:highlight>
                  <a:srgbClr val="FFFFFF"/>
                </a:highlight>
              </a:rPr>
              <a:t>Your Goal:</a:t>
            </a:r>
            <a:r>
              <a:rPr lang="ko" sz="1050" dirty="0">
                <a:solidFill>
                  <a:srgbClr val="3C4043"/>
                </a:solidFill>
                <a:highlight>
                  <a:srgbClr val="FFFFFF"/>
                </a:highlight>
              </a:rPr>
              <a:t> Given various medical indicators, predict the health outcomes of horses.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>
                <a:solidFill>
                  <a:srgbClr val="3C4043"/>
                </a:solidFill>
                <a:highlight>
                  <a:srgbClr val="FFFFFF"/>
                </a:highlight>
              </a:rPr>
              <a:t>복잡한 요인들의 그래프화를 통해 상관관계를 보다 쉽게 정리할수 있었다는 내용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1b45a5b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1b45a5b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1b45a5b9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1b45a5b9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1b45a5b9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1b45a5b9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1b45a5b9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1b45a5b9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cb4827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cb4827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cb4827e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cb4827e4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cb4827e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cb4827e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cb4827e4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cb4827e4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78331f9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78331f9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비대면 진행 매주 월요일 밤 9시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63bc2e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63bc2e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1F2328"/>
                </a:solidFill>
                <a:highlight>
                  <a:srgbClr val="FFFFFF"/>
                </a:highlight>
              </a:rPr>
              <a:t>문제: 배달앱의 고객 리뷰에는 사장님이 답글을 달 수 있는 기능이 있으나, 모든 업장 사장님이 이 기능을 쓰진 않음</a:t>
            </a:r>
            <a:endParaRPr sz="1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ko" sz="1200" dirty="0">
                <a:solidFill>
                  <a:srgbClr val="1F2328"/>
                </a:solidFill>
                <a:highlight>
                  <a:srgbClr val="FFFFFF"/>
                </a:highlight>
              </a:rPr>
              <a:t>원인: 모든 리뷰에 사장님이 일일이 장문의 답글을 타이핑 하기엔 작업 시간이 많이 들기 때문에 기피하는 경향이 있음</a:t>
            </a:r>
            <a:endParaRPr sz="1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ko" sz="1200" dirty="0">
                <a:solidFill>
                  <a:srgbClr val="1F2328"/>
                </a:solidFill>
                <a:highlight>
                  <a:srgbClr val="FFFFFF"/>
                </a:highlight>
              </a:rPr>
              <a:t>해결책: 주어진 고객 리뷰에 대응하는 적절한 답변을 자동 완성하여 제시하면, 작업 시간이 줄어들 것이며, 사장님들이 좀 더 자신있게 답글을 달 수 있도록 도와줄 수 있을 것이다.</a:t>
            </a:r>
            <a:endParaRPr sz="1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c66ce160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c66ce160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현재까지 총 4개 진행 (간단하게 소개)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63bc2e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63bc2e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예시로 캐글 플레이그라운드 소개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c716ab61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c716ab61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예시로 캐글 플레이그라운드 소개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c716ab6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c716ab6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예시로 캐글 플레이그라운드 소개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c716ab61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c716ab61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예시로 캐글 플레이그라운드 소개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c716ab61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c716ab61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예시로 캐글 플레이그라운드 소개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 panose="020B0604020202020204" pitchFamily="34" charset="0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 panose="020B0604020202020204" pitchFamily="34" charset="0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Arial" panose="020B060402020202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5450"/>
            <a:ext cx="1253400" cy="5236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24300" y="15450"/>
            <a:ext cx="681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51675" y="2812900"/>
            <a:ext cx="55068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rgbClr val="19264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Manrope ExtraBold"/>
              </a:rPr>
              <a:t>CUAI 6기 프로젝트 - NLP 2팀</a:t>
            </a:r>
            <a:endParaRPr sz="30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19264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Manrope Medium"/>
              </a:rPr>
              <a:t>2023.11.21</a:t>
            </a:r>
            <a:endParaRPr sz="16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19264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Manrope Medium"/>
              </a:rPr>
              <a:t>발표자: 황의지</a:t>
            </a:r>
            <a:endParaRPr sz="30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데이터 수집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750" y="1362725"/>
            <a:ext cx="3675775" cy="316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710525" y="2576838"/>
            <a:ext cx="34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웹 뷰로 접근 가능한 요기요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Selenium 으로 크롤링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데이터 수집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875" y="1181025"/>
            <a:ext cx="3381300" cy="31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899" y="1181024"/>
            <a:ext cx="3570525" cy="1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5115550" y="2989175"/>
            <a:ext cx="36930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ko" sz="1700" dirty="0">
                <a:solidFill>
                  <a:schemeClr val="dk2"/>
                </a:solidFill>
                <a:latin typeface="Arial" panose="020B0604020202020204" pitchFamily="34" charset="0"/>
              </a:rPr>
              <a:t>리뷰들은 id=’review’로 접근 가능</a:t>
            </a: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ko" sz="1700" dirty="0">
                <a:solidFill>
                  <a:schemeClr val="dk2"/>
                </a:solidFill>
                <a:latin typeface="Arial" panose="020B0604020202020204" pitchFamily="34" charset="0"/>
              </a:rPr>
              <a:t>Selenium을 통해 dictionary로 추출 후 DB에 저장</a:t>
            </a: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EDA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5115550" y="2989175"/>
            <a:ext cx="369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488" y="1666350"/>
            <a:ext cx="3856788" cy="2435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275" y="1692301"/>
            <a:ext cx="3856801" cy="240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1501975" y="1044150"/>
            <a:ext cx="43305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고객 리뷰, 사장 답글에 대한 길이 분포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1501975" y="4101475"/>
            <a:ext cx="43305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적절한 길이인 경우만 사용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고객 리뷰: 15 초과, 100미만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사장 답글: 50 초과, 200미만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전처리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5115550" y="2989175"/>
            <a:ext cx="369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1823450" y="1226450"/>
            <a:ext cx="44439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단순히 사장님 답글을 학습하는 것이 아닌 고객 리뷰에 맞춰 생성하는 것을 목표로 하였다. 따라서, 고객 리뷰와 사장님 답글간의 유사도가 필요</a:t>
            </a:r>
            <a:endParaRPr sz="24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713" y="1150300"/>
            <a:ext cx="24098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1557288" y="2656750"/>
            <a:ext cx="378300" cy="32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2020150" y="2571750"/>
            <a:ext cx="30954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glove, Sentence-BERT 사용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1745750" y="1665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전처리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100"/>
              <a:buFont typeface="Manrope ExtraBold"/>
              <a:buChar char="-"/>
            </a:pPr>
            <a:r>
              <a:rPr lang="ko" sz="21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glove</a:t>
            </a:r>
            <a:endParaRPr sz="21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115550" y="2989175"/>
            <a:ext cx="369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823450" y="1226450"/>
            <a:ext cx="53514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한국어 위키백과, KorQuAD, 네이버 영화 말뭉치 등으로 학습된 glove를 사용</a:t>
            </a:r>
            <a:endParaRPr sz="30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513" y="1962050"/>
            <a:ext cx="3557350" cy="232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688" y="2291413"/>
            <a:ext cx="2210175" cy="1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2071200" y="4283775"/>
            <a:ext cx="55068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glove의 경우 명사를 추출하고 유사도를 측정하기 때문에 0이 3만개 이상 발생</a:t>
            </a:r>
            <a:endParaRPr sz="12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 </a:t>
            </a:r>
            <a:r>
              <a:rPr lang="ko" sz="12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glove는 0을 제외한 분포에서 0.4 이상 데이터만 남도록 전처리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1823450" y="4668075"/>
            <a:ext cx="323400" cy="238500"/>
          </a:xfrm>
          <a:prstGeom prst="rightArrow">
            <a:avLst>
              <a:gd name="adj1" fmla="val 50000"/>
              <a:gd name="adj2" fmla="val 5544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1818600" y="20440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전처리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100"/>
              <a:buFont typeface="Manrope ExtraBold"/>
              <a:buChar char="-"/>
            </a:pPr>
            <a:r>
              <a:rPr lang="ko" sz="21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Sentence-BERT</a:t>
            </a:r>
            <a:endParaRPr sz="21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5115550" y="2989175"/>
            <a:ext cx="369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1823450" y="1226450"/>
            <a:ext cx="6732000" cy="1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-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SBERT의 finetuning 방식인 STS(Semantic Textual Similarity) 문제는 두 문장으로부터 의미적 유사성을 구함 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Char char="-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multi-lingual SBERT 중 가장 성능이 좋은 paraphrase-multilingual-MiniLM-L12-v2 를 사용</a:t>
            </a:r>
            <a:endParaRPr sz="24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675" y="2540738"/>
            <a:ext cx="3115590" cy="20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551" y="2790763"/>
            <a:ext cx="2054443" cy="15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2163825" y="4649150"/>
            <a:ext cx="542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ko" sz="12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Sentence-BERT는 전체 분포에서 0.4 이상의 값을 보이는 데이터만 남도록 전처리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1818600" y="20440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모델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100"/>
              <a:buFont typeface="Manrope ExtraBold"/>
              <a:buChar char="-"/>
            </a:pPr>
            <a:r>
              <a:rPr lang="ko" sz="21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KoGPT-2</a:t>
            </a:r>
            <a:endParaRPr sz="21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022525" y="3097200"/>
            <a:ext cx="369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1823450" y="1226450"/>
            <a:ext cx="6732000" cy="1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-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transformer의 디코더로 구성된 모델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Char char="-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각 토큰을 순차적으로 예측하고 이전에 예측된 토큰을 다음 단계의 입력으로 사용하는 Auto-Regressive 모델</a:t>
            </a:r>
            <a:endParaRPr sz="24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271" y="2571750"/>
            <a:ext cx="5220626" cy="24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818600" y="20440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모델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100"/>
              <a:buFont typeface="Manrope ExtraBold"/>
              <a:buChar char="-"/>
            </a:pPr>
            <a:r>
              <a:rPr lang="ko" sz="21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KoGPT-2</a:t>
            </a:r>
            <a:endParaRPr sz="21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5022525" y="3097200"/>
            <a:ext cx="369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1823450" y="1226450"/>
            <a:ext cx="67320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500"/>
              <a:buChar char="●"/>
            </a:pPr>
            <a:r>
              <a:rPr lang="ko" sz="1900" b="1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finetuning</a:t>
            </a:r>
            <a:endParaRPr sz="1900" b="1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손님의 리뷰를 보고, 모델은 그 리뷰에 대응하는 답글을 생성해주여야 함. 그러므로 손님 리뷰와 사장님 답글 합쳐서 입력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-&gt; input : 손님 리뷰 + 사장님 답글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-&gt; target : 사장님 답글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implementation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-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SKT/KoGPT2 이용예정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1818600" y="20440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모델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100"/>
              <a:buFont typeface="Manrope ExtraBold"/>
              <a:buChar char="-"/>
            </a:pPr>
            <a:r>
              <a:rPr lang="ko" sz="21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KoBART</a:t>
            </a:r>
            <a:endParaRPr sz="21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5022525" y="3097200"/>
            <a:ext cx="369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1823450" y="1226450"/>
            <a:ext cx="6732000" cy="1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-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transformer의 인코더, 디코더로 구성된 모델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-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BERT에 GPT를 결합한 seq2seq 구조의 denosing autoencoder 모델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113" y="2667988"/>
            <a:ext cx="56673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/>
          <p:nvPr/>
        </p:nvSpPr>
        <p:spPr>
          <a:xfrm>
            <a:off x="124300" y="-12850"/>
            <a:ext cx="68100" cy="19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1818600" y="20440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모델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100"/>
              <a:buFont typeface="Manrope ExtraBold"/>
              <a:buChar char="-"/>
            </a:pPr>
            <a:r>
              <a:rPr lang="ko" sz="21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KoBART</a:t>
            </a:r>
            <a:endParaRPr sz="21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5022525" y="3097200"/>
            <a:ext cx="369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1823450" y="1226450"/>
            <a:ext cx="67320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500"/>
              <a:buChar char="●"/>
            </a:pPr>
            <a:r>
              <a:rPr lang="ko" sz="1900" b="1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finetuning</a:t>
            </a:r>
            <a:endParaRPr sz="1900" b="1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손님 리뷰가 input이 되어 encoding된 데이터를 기반으로 decoder에서 알맞은 답글을 생성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-&gt; input : 손님 리뷰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-&gt; target : 사장님 답글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implementation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-"/>
            </a:pPr>
            <a:r>
              <a:rPr lang="ko" sz="1800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KoBART 이용예정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15450"/>
            <a:ext cx="1253400" cy="51591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24300" y="15450"/>
            <a:ext cx="681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Manrope ExtraBold"/>
              </a:rPr>
              <a:t>팀원 소개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756750" y="2067175"/>
            <a:ext cx="840300" cy="23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9264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Manrope Medium"/>
              </a:rPr>
              <a:t>김건호</a:t>
            </a:r>
            <a:endParaRPr sz="17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9264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Manrope Medium"/>
              </a:rPr>
              <a:t>장원범</a:t>
            </a:r>
            <a:endParaRPr sz="17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9264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Manrope Medium"/>
              </a:rPr>
              <a:t>좌대현</a:t>
            </a:r>
            <a:endParaRPr sz="17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19264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Manrope Medium"/>
              </a:rPr>
              <a:t>황의지</a:t>
            </a:r>
            <a:endParaRPr sz="1700" dirty="0">
              <a:solidFill>
                <a:srgbClr val="19264B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  <a:sym typeface="Manrope Medium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525" y="1350275"/>
            <a:ext cx="5605102" cy="28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주제 소개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751675" y="937550"/>
            <a:ext cx="5433000" cy="71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ko" sz="1900" b="1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 배달앱 리뷰 답글 생성 &gt;</a:t>
            </a:r>
            <a:endParaRPr sz="1900" b="1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375" y="3006050"/>
            <a:ext cx="3523713" cy="19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775" y="1521150"/>
            <a:ext cx="2014899" cy="239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6295" y="1521145"/>
            <a:ext cx="3524814" cy="19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948450" y="1609450"/>
            <a:ext cx="3000000" cy="831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dk1"/>
                </a:solidFill>
                <a:latin typeface="Arial" panose="020B0604020202020204" pitchFamily="34" charset="0"/>
              </a:rPr>
              <a:t>모든 가게 업주들이 이 서비스를 이용하진 않음 (기피 경향)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CC0000"/>
                </a:solidFill>
                <a:latin typeface="Arial" panose="020B0604020202020204" pitchFamily="34" charset="0"/>
              </a:rPr>
              <a:t>why? </a:t>
            </a:r>
            <a:r>
              <a:rPr lang="ko" b="1" dirty="0">
                <a:solidFill>
                  <a:schemeClr val="dk1"/>
                </a:solidFill>
                <a:latin typeface="Arial" panose="020B0604020202020204" pitchFamily="34" charset="0"/>
              </a:rPr>
              <a:t>시간 문제 등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-15450"/>
            <a:ext cx="1253400" cy="51435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+mj-e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124300" y="-154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+mj-e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Manrope ExtraBold"/>
              </a:rPr>
              <a:t>모델링 아키텍쳐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788575" y="2448675"/>
            <a:ext cx="95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dk1"/>
                </a:solidFill>
                <a:latin typeface="Arial" panose="020B0604020202020204" pitchFamily="34" charset="0"/>
                <a:ea typeface="+mj-ea"/>
              </a:rPr>
              <a:t>크롤링</a:t>
            </a: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333575" y="2464113"/>
            <a:ext cx="6528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+mj-e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542888" y="2448663"/>
            <a:ext cx="80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dk1"/>
                </a:solidFill>
                <a:latin typeface="Arial" panose="020B0604020202020204" pitchFamily="34" charset="0"/>
                <a:ea typeface="+mj-ea"/>
              </a:rPr>
              <a:t>EDA</a:t>
            </a: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115700" y="2140875"/>
            <a:ext cx="1683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dk1"/>
                </a:solidFill>
                <a:latin typeface="Arial" panose="020B0604020202020204" pitchFamily="34" charset="0"/>
                <a:ea typeface="+mj-ea"/>
              </a:rPr>
              <a:t>모델링</a:t>
            </a: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dk1"/>
                </a:solidFill>
                <a:latin typeface="Arial" panose="020B0604020202020204" pitchFamily="34" charset="0"/>
                <a:ea typeface="+mj-ea"/>
              </a:rPr>
              <a:t>(GPT&amp;BERTorBART)</a:t>
            </a: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906388" y="2464113"/>
            <a:ext cx="6528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+mj-e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751675" y="937550"/>
            <a:ext cx="5433000" cy="71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ko" sz="1900" b="1" dirty="0">
                <a:solidFill>
                  <a:srgbClr val="1F2328"/>
                </a:solidFill>
                <a:highlight>
                  <a:srgbClr val="FFFFFF"/>
                </a:highlight>
                <a:latin typeface="Arial" panose="020B0604020202020204" pitchFamily="34" charset="0"/>
                <a:ea typeface="+mj-ea"/>
              </a:rPr>
              <a:t>&lt; 배달앱 리뷰 답글 생성 &gt;</a:t>
            </a:r>
            <a:endParaRPr sz="1900" b="1" dirty="0">
              <a:solidFill>
                <a:srgbClr val="1F2328"/>
              </a:solidFill>
              <a:highlight>
                <a:srgbClr val="FFFFFF"/>
              </a:highlight>
              <a:latin typeface="Arial" panose="020B0604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124300" y="-155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스터디 진행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073150" y="2056200"/>
            <a:ext cx="6357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dirty="0">
                <a:solidFill>
                  <a:schemeClr val="dk1"/>
                </a:solidFill>
                <a:latin typeface="Arial" panose="020B0604020202020204" pitchFamily="34" charset="0"/>
              </a:rPr>
              <a:t>Word2vec, cbow, skip-gram, transformer, bert, gpt순으로 학습 진행</a:t>
            </a: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24300" y="-155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스터디 진행 - Word2Vec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800" y="1241950"/>
            <a:ext cx="3217601" cy="14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302775" y="3306550"/>
            <a:ext cx="5215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Word를 vectorization하는 방법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CBOW: 주변 단어로 가운데 단어 예측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Skip-gram: 가운데 단어로 주변 단어 예측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장점: 단어들의 상관관계 표현 가능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325" y="846325"/>
            <a:ext cx="3843173" cy="23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124300" y="-155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스터디 진행 - Transformer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289675" y="3542725"/>
            <a:ext cx="5215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Transformer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Key, Query, Value 구조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Word vector들 간의 상관관계 파악하는 것이 목적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204" y="481075"/>
            <a:ext cx="2278924" cy="32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425" y="1340875"/>
            <a:ext cx="3810638" cy="19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124300" y="-155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스터디 진행 - Bert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289675" y="3542725"/>
            <a:ext cx="5858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Transformer의 encoder 사용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Wiki와 같은 비정제 데이터를 이용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각 언어 token을 masking하고 masking index 예측하는 것으로 학습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250" y="1085025"/>
            <a:ext cx="2437528" cy="2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0" y="0"/>
            <a:ext cx="1253400" cy="5128200"/>
          </a:xfrm>
          <a:prstGeom prst="rect">
            <a:avLst/>
          </a:prstGeom>
          <a:solidFill>
            <a:srgbClr val="19264B"/>
          </a:solidFill>
          <a:ln w="9525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2067175"/>
            <a:ext cx="1113050" cy="30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124300" y="-15550"/>
            <a:ext cx="68100" cy="19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751675" y="336750"/>
            <a:ext cx="55068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dirty="0">
                <a:solidFill>
                  <a:srgbClr val="19264B"/>
                </a:solidFill>
                <a:latin typeface="Arial" panose="020B0604020202020204" pitchFamily="34" charset="0"/>
                <a:ea typeface="Manrope ExtraBold"/>
                <a:cs typeface="Arial" panose="020B0604020202020204" pitchFamily="34" charset="0"/>
                <a:sym typeface="Manrope ExtraBold"/>
              </a:rPr>
              <a:t>스터디 진행 - Bert</a:t>
            </a:r>
            <a:endParaRPr sz="2700" dirty="0">
              <a:solidFill>
                <a:srgbClr val="19264B"/>
              </a:solidFill>
              <a:latin typeface="Arial" panose="020B0604020202020204" pitchFamily="34" charset="0"/>
              <a:ea typeface="Manrope ExtraBold"/>
              <a:cs typeface="Arial" panose="020B0604020202020204" pitchFamily="34" charset="0"/>
              <a:sym typeface="Manrope ExtraBold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289675" y="3542725"/>
            <a:ext cx="5858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Transformer의 decoder 사용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언어 생성하는 것에 집중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dirty="0">
                <a:solidFill>
                  <a:schemeClr val="dk2"/>
                </a:solidFill>
                <a:latin typeface="Arial" panose="020B0604020202020204" pitchFamily="34" charset="0"/>
              </a:rPr>
              <a:t>Corpus로 pretrain한 후 target task로 finetuning </a:t>
            </a:r>
            <a:endParaRPr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263" y="1196550"/>
            <a:ext cx="5125516" cy="219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화면 슬라이드 쇼(16:9)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Manrope ExtraBold</vt:lpstr>
      <vt:lpstr>맑은 고딕</vt:lpstr>
      <vt:lpstr>Manrope Medium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황의지</cp:lastModifiedBy>
  <cp:revision>1</cp:revision>
  <dcterms:modified xsi:type="dcterms:W3CDTF">2023-11-20T10:58:06Z</dcterms:modified>
</cp:coreProperties>
</file>