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86" r:id="rId6"/>
    <p:sldId id="287" r:id="rId7"/>
    <p:sldId id="288" r:id="rId8"/>
    <p:sldId id="260" r:id="rId9"/>
    <p:sldId id="285" r:id="rId10"/>
    <p:sldId id="289" r:id="rId11"/>
    <p:sldId id="291" r:id="rId12"/>
    <p:sldId id="290" r:id="rId13"/>
    <p:sldId id="284" r:id="rId14"/>
  </p:sldIdLst>
  <p:sldSz cx="18288000" cy="10287000"/>
  <p:notesSz cx="6858000" cy="9144000"/>
  <p:embeddedFontLst>
    <p:embeddedFont>
      <p:font typeface="HY견고딕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Arial" panose="020B0604020202020204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96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998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8950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69111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9829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474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0518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49827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6054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5900"/>
            <a:ext cx="2362200" cy="10438800"/>
            <a:chOff x="0" y="0"/>
            <a:chExt cx="3149600" cy="139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600" cy="13918437"/>
            </a:xfrm>
            <a:custGeom>
              <a:avLst/>
              <a:gdLst/>
              <a:ahLst/>
              <a:cxnLst/>
              <a:rect l="l" t="t" r="r" b="b"/>
              <a:pathLst>
                <a:path w="3149600" h="13918437">
                  <a:moveTo>
                    <a:pt x="0" y="0"/>
                  </a:moveTo>
                  <a:lnTo>
                    <a:pt x="3149600" y="0"/>
                  </a:lnTo>
                  <a:lnTo>
                    <a:pt x="3149600" y="13918437"/>
                  </a:lnTo>
                  <a:lnTo>
                    <a:pt x="0" y="13918437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49600" cy="13975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</a:rPr>
                <a:t>T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70925" y="5330550"/>
            <a:ext cx="9775950" cy="2803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99"/>
              </a:lnSpc>
            </a:pPr>
            <a:r>
              <a:rPr lang="en-US" sz="4999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CUAI NLP </a:t>
            </a:r>
            <a:r>
              <a:rPr lang="ko-KR" altLang="en-US" sz="4999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r>
              <a:rPr lang="en-US" sz="4999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3팀</a:t>
            </a:r>
          </a:p>
          <a:p>
            <a:pPr algn="l">
              <a:lnSpc>
                <a:spcPts val="3863"/>
              </a:lnSpc>
            </a:pPr>
            <a:r>
              <a:rPr lang="en-US" sz="2799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2023.11.28</a:t>
            </a:r>
          </a:p>
          <a:p>
            <a:pPr algn="l">
              <a:lnSpc>
                <a:spcPts val="3863"/>
              </a:lnSpc>
            </a:pPr>
            <a:endParaRPr lang="en-US" sz="2799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3863"/>
              </a:lnSpc>
            </a:pPr>
            <a:endParaRPr lang="en-US" sz="2799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3036"/>
              </a:lnSpc>
            </a:pPr>
            <a:r>
              <a:rPr lang="en-US" sz="2200" dirty="0" err="1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  <a:r>
              <a:rPr lang="en-US" sz="22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sz="2200" dirty="0" err="1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정달민</a:t>
            </a:r>
            <a:endParaRPr lang="en-US" sz="22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AutoShape 6"/>
          <p:cNvSpPr/>
          <p:nvPr/>
        </p:nvSpPr>
        <p:spPr>
          <a:xfrm rot="5341141">
            <a:off x="-1879676" y="2101575"/>
            <a:ext cx="44508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 rot="5400000">
            <a:off x="-1857400" y="6143300"/>
            <a:ext cx="6076950" cy="2362200"/>
          </a:xfrm>
          <a:custGeom>
            <a:avLst/>
            <a:gdLst/>
            <a:ahLst/>
            <a:cxnLst/>
            <a:rect l="l" t="t" r="r" b="b"/>
            <a:pathLst>
              <a:path w="6076950" h="2362200">
                <a:moveTo>
                  <a:pt x="0" y="0"/>
                </a:moveTo>
                <a:lnTo>
                  <a:pt x="6076950" y="0"/>
                </a:lnTo>
                <a:lnTo>
                  <a:pt x="607695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5900"/>
            <a:ext cx="2362200" cy="10438800"/>
            <a:chOff x="0" y="0"/>
            <a:chExt cx="3149600" cy="139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600" cy="13918437"/>
            </a:xfrm>
            <a:custGeom>
              <a:avLst/>
              <a:gdLst/>
              <a:ahLst/>
              <a:cxnLst/>
              <a:rect l="l" t="t" r="r" b="b"/>
              <a:pathLst>
                <a:path w="3149600" h="13918437">
                  <a:moveTo>
                    <a:pt x="0" y="0"/>
                  </a:moveTo>
                  <a:lnTo>
                    <a:pt x="3149600" y="0"/>
                  </a:lnTo>
                  <a:lnTo>
                    <a:pt x="3149600" y="13918437"/>
                  </a:lnTo>
                  <a:lnTo>
                    <a:pt x="0" y="13918437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AutoShape 4"/>
          <p:cNvSpPr/>
          <p:nvPr/>
        </p:nvSpPr>
        <p:spPr>
          <a:xfrm rot="5341141">
            <a:off x="-1879676" y="2101575"/>
            <a:ext cx="44508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857400" y="6143300"/>
            <a:ext cx="6076950" cy="2362200"/>
          </a:xfrm>
          <a:custGeom>
            <a:avLst/>
            <a:gdLst/>
            <a:ahLst/>
            <a:cxnLst/>
            <a:rect l="l" t="t" r="r" b="b"/>
            <a:pathLst>
              <a:path w="6076950" h="2362200">
                <a:moveTo>
                  <a:pt x="0" y="0"/>
                </a:moveTo>
                <a:lnTo>
                  <a:pt x="6076950" y="0"/>
                </a:lnTo>
                <a:lnTo>
                  <a:pt x="607695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909375" y="600400"/>
            <a:ext cx="977595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algn="l">
              <a:lnSpc>
                <a:spcPts val="6899"/>
              </a:lnSpc>
            </a:pPr>
            <a:r>
              <a:rPr lang="ko-KR" altLang="en-US" sz="4999" b="1" dirty="0">
                <a:solidFill>
                  <a:srgbClr val="19264B"/>
                </a:solidFill>
                <a:ea typeface="Arimo Bold"/>
              </a:rPr>
              <a:t>모델 결과 </a:t>
            </a:r>
            <a:r>
              <a:rPr lang="en-US" altLang="ko-KR" sz="4999" b="1" dirty="0">
                <a:solidFill>
                  <a:srgbClr val="19264B"/>
                </a:solidFill>
                <a:ea typeface="Arimo Bold"/>
              </a:rPr>
              <a:t>(BERT)</a:t>
            </a:r>
            <a:endParaRPr lang="en-US" sz="4999" b="1" dirty="0">
              <a:solidFill>
                <a:srgbClr val="19264B"/>
              </a:solidFill>
              <a:ea typeface="Arimo 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8BDA42-32F7-808C-DDA6-489C82809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342824"/>
            <a:ext cx="12649200" cy="67763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54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5900"/>
            <a:ext cx="2362200" cy="10438800"/>
            <a:chOff x="0" y="0"/>
            <a:chExt cx="3149600" cy="139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600" cy="13918437"/>
            </a:xfrm>
            <a:custGeom>
              <a:avLst/>
              <a:gdLst/>
              <a:ahLst/>
              <a:cxnLst/>
              <a:rect l="l" t="t" r="r" b="b"/>
              <a:pathLst>
                <a:path w="3149600" h="13918437">
                  <a:moveTo>
                    <a:pt x="0" y="0"/>
                  </a:moveTo>
                  <a:lnTo>
                    <a:pt x="3149600" y="0"/>
                  </a:lnTo>
                  <a:lnTo>
                    <a:pt x="3149600" y="13918437"/>
                  </a:lnTo>
                  <a:lnTo>
                    <a:pt x="0" y="13918437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AutoShape 4"/>
          <p:cNvSpPr/>
          <p:nvPr/>
        </p:nvSpPr>
        <p:spPr>
          <a:xfrm rot="5341141">
            <a:off x="-1879676" y="2101575"/>
            <a:ext cx="44508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857400" y="6143300"/>
            <a:ext cx="6076950" cy="2362200"/>
          </a:xfrm>
          <a:custGeom>
            <a:avLst/>
            <a:gdLst/>
            <a:ahLst/>
            <a:cxnLst/>
            <a:rect l="l" t="t" r="r" b="b"/>
            <a:pathLst>
              <a:path w="6076950" h="2362200">
                <a:moveTo>
                  <a:pt x="0" y="0"/>
                </a:moveTo>
                <a:lnTo>
                  <a:pt x="6076950" y="0"/>
                </a:lnTo>
                <a:lnTo>
                  <a:pt x="607695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909375" y="600400"/>
            <a:ext cx="977595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algn="l">
              <a:lnSpc>
                <a:spcPts val="6899"/>
              </a:lnSpc>
            </a:pPr>
            <a:r>
              <a:rPr lang="ko-KR" altLang="en-US" sz="4999" b="1" dirty="0">
                <a:solidFill>
                  <a:srgbClr val="19264B"/>
                </a:solidFill>
                <a:ea typeface="Arimo Bold"/>
              </a:rPr>
              <a:t>모델 결과 </a:t>
            </a:r>
            <a:r>
              <a:rPr lang="en-US" altLang="ko-KR" sz="4999" b="1" dirty="0">
                <a:solidFill>
                  <a:srgbClr val="19264B"/>
                </a:solidFill>
                <a:ea typeface="Arimo Bold"/>
              </a:rPr>
              <a:t>(LSTM)</a:t>
            </a:r>
            <a:endParaRPr lang="en-US" sz="4999" b="1" dirty="0">
              <a:solidFill>
                <a:srgbClr val="19264B"/>
              </a:solidFill>
              <a:ea typeface="Arim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81400" y="6972300"/>
            <a:ext cx="13076555" cy="1277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150000"/>
              </a:lnSpc>
            </a:pPr>
            <a:r>
              <a:rPr 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Test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정확도 </a:t>
            </a: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0.988</a:t>
            </a:r>
          </a:p>
          <a:p>
            <a:pPr marL="323850" lvl="1">
              <a:lnSpc>
                <a:spcPct val="150000"/>
              </a:lnSpc>
            </a:pPr>
            <a:r>
              <a:rPr 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Test Recall : 0.992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B27483-9ECA-DFB0-C7D8-992345D04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70" y="2324100"/>
            <a:ext cx="14149095" cy="3657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94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5900"/>
            <a:ext cx="2362200" cy="10438800"/>
            <a:chOff x="0" y="0"/>
            <a:chExt cx="3149600" cy="139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600" cy="13918437"/>
            </a:xfrm>
            <a:custGeom>
              <a:avLst/>
              <a:gdLst/>
              <a:ahLst/>
              <a:cxnLst/>
              <a:rect l="l" t="t" r="r" b="b"/>
              <a:pathLst>
                <a:path w="3149600" h="13918437">
                  <a:moveTo>
                    <a:pt x="0" y="0"/>
                  </a:moveTo>
                  <a:lnTo>
                    <a:pt x="3149600" y="0"/>
                  </a:lnTo>
                  <a:lnTo>
                    <a:pt x="3149600" y="13918437"/>
                  </a:lnTo>
                  <a:lnTo>
                    <a:pt x="0" y="13918437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AutoShape 4"/>
          <p:cNvSpPr/>
          <p:nvPr/>
        </p:nvSpPr>
        <p:spPr>
          <a:xfrm rot="5341141">
            <a:off x="-1879676" y="2101575"/>
            <a:ext cx="44508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857400" y="6143300"/>
            <a:ext cx="6076950" cy="2362200"/>
          </a:xfrm>
          <a:custGeom>
            <a:avLst/>
            <a:gdLst/>
            <a:ahLst/>
            <a:cxnLst/>
            <a:rect l="l" t="t" r="r" b="b"/>
            <a:pathLst>
              <a:path w="6076950" h="2362200">
                <a:moveTo>
                  <a:pt x="0" y="0"/>
                </a:moveTo>
                <a:lnTo>
                  <a:pt x="6076950" y="0"/>
                </a:lnTo>
                <a:lnTo>
                  <a:pt x="607695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909375" y="600400"/>
            <a:ext cx="977595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algn="l">
              <a:lnSpc>
                <a:spcPts val="6899"/>
              </a:lnSpc>
            </a:pPr>
            <a:r>
              <a:rPr lang="ko-KR" altLang="en-US" sz="4999" b="1" dirty="0">
                <a:solidFill>
                  <a:srgbClr val="19264B"/>
                </a:solidFill>
                <a:ea typeface="Arimo Bold"/>
              </a:rPr>
              <a:t>모델 결과 </a:t>
            </a:r>
            <a:r>
              <a:rPr lang="en-US" altLang="ko-KR" sz="4999" b="1" dirty="0">
                <a:solidFill>
                  <a:srgbClr val="19264B"/>
                </a:solidFill>
                <a:ea typeface="Arimo Bold"/>
              </a:rPr>
              <a:t>(LSTM)</a:t>
            </a:r>
            <a:endParaRPr lang="en-US" sz="4999" b="1" dirty="0">
              <a:solidFill>
                <a:srgbClr val="19264B"/>
              </a:solidFill>
              <a:ea typeface="Arim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11219" y="7717109"/>
            <a:ext cx="13076555" cy="1277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150000"/>
              </a:lnSpc>
            </a:pP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상관계수가 낮아 정확도는 높지만 설명력은 낮음</a:t>
            </a:r>
            <a:endParaRPr lang="en-US" altLang="ko-KR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23850" lvl="1">
              <a:lnSpc>
                <a:spcPct val="150000"/>
              </a:lnSpc>
            </a:pPr>
            <a:r>
              <a:rPr 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LSTM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성능을 더 끌어올리는 것을 목표</a:t>
            </a: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223BDC-1508-D298-1BFB-F173678A2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00300"/>
            <a:ext cx="6172200" cy="4037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723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5900"/>
            <a:ext cx="2362200" cy="10438800"/>
            <a:chOff x="0" y="0"/>
            <a:chExt cx="3149600" cy="139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600" cy="13918437"/>
            </a:xfrm>
            <a:custGeom>
              <a:avLst/>
              <a:gdLst/>
              <a:ahLst/>
              <a:cxnLst/>
              <a:rect l="l" t="t" r="r" b="b"/>
              <a:pathLst>
                <a:path w="3149600" h="13918437">
                  <a:moveTo>
                    <a:pt x="0" y="0"/>
                  </a:moveTo>
                  <a:lnTo>
                    <a:pt x="3149600" y="0"/>
                  </a:lnTo>
                  <a:lnTo>
                    <a:pt x="3149600" y="13918437"/>
                  </a:lnTo>
                  <a:lnTo>
                    <a:pt x="0" y="13918437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AutoShape 4"/>
          <p:cNvSpPr/>
          <p:nvPr/>
        </p:nvSpPr>
        <p:spPr>
          <a:xfrm rot="5341141">
            <a:off x="-1879676" y="2101575"/>
            <a:ext cx="44508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857400" y="6143300"/>
            <a:ext cx="6076950" cy="2362200"/>
          </a:xfrm>
          <a:custGeom>
            <a:avLst/>
            <a:gdLst/>
            <a:ahLst/>
            <a:cxnLst/>
            <a:rect l="l" t="t" r="r" b="b"/>
            <a:pathLst>
              <a:path w="6076950" h="2362200">
                <a:moveTo>
                  <a:pt x="0" y="0"/>
                </a:moveTo>
                <a:lnTo>
                  <a:pt x="6076950" y="0"/>
                </a:lnTo>
                <a:lnTo>
                  <a:pt x="607695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7620000" y="4790839"/>
            <a:ext cx="9775950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20"/>
              </a:lnSpc>
            </a:pPr>
            <a:r>
              <a:rPr lang="ko-KR" altLang="en-US" sz="8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8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09375" y="2794519"/>
            <a:ext cx="7987225" cy="2956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>
              <a:lnSpc>
                <a:spcPts val="7959"/>
              </a:lnSpc>
              <a:buFont typeface="Arial"/>
              <a:buChar char="•"/>
            </a:pPr>
            <a:endParaRPr lang="en-US" altLang="ko-KR" sz="3999" spc="63" dirty="0">
              <a:solidFill>
                <a:srgbClr val="19264B"/>
              </a:solidFill>
              <a:ea typeface="Arimo"/>
            </a:endParaRPr>
          </a:p>
          <a:p>
            <a:pPr marL="863599" lvl="1" indent="-431800">
              <a:lnSpc>
                <a:spcPts val="7959"/>
              </a:lnSpc>
              <a:buFont typeface="Arial"/>
              <a:buChar char="•"/>
            </a:pPr>
            <a:endParaRPr lang="en-US" sz="3999" spc="63" dirty="0">
              <a:solidFill>
                <a:srgbClr val="19264B"/>
              </a:solidFill>
              <a:ea typeface="Arimo"/>
            </a:endParaRPr>
          </a:p>
          <a:p>
            <a:pPr marL="863599" lvl="1" indent="-431800">
              <a:lnSpc>
                <a:spcPts val="7959"/>
              </a:lnSpc>
              <a:buFont typeface="Arial"/>
              <a:buChar char="•"/>
            </a:pPr>
            <a:endParaRPr lang="en-US" sz="3999" spc="63" dirty="0">
              <a:solidFill>
                <a:srgbClr val="19264B"/>
              </a:solidFill>
              <a:ea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0397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5900"/>
            <a:ext cx="2362200" cy="10438800"/>
            <a:chOff x="0" y="0"/>
            <a:chExt cx="3149600" cy="139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600" cy="13918437"/>
            </a:xfrm>
            <a:custGeom>
              <a:avLst/>
              <a:gdLst/>
              <a:ahLst/>
              <a:cxnLst/>
              <a:rect l="l" t="t" r="r" b="b"/>
              <a:pathLst>
                <a:path w="3149600" h="13918437">
                  <a:moveTo>
                    <a:pt x="0" y="0"/>
                  </a:moveTo>
                  <a:lnTo>
                    <a:pt x="3149600" y="0"/>
                  </a:lnTo>
                  <a:lnTo>
                    <a:pt x="3149600" y="13918437"/>
                  </a:lnTo>
                  <a:lnTo>
                    <a:pt x="0" y="13918437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AutoShape 4"/>
          <p:cNvSpPr/>
          <p:nvPr/>
        </p:nvSpPr>
        <p:spPr>
          <a:xfrm rot="5341141">
            <a:off x="-1879676" y="2101575"/>
            <a:ext cx="44508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857400" y="6143300"/>
            <a:ext cx="6076950" cy="2362200"/>
          </a:xfrm>
          <a:custGeom>
            <a:avLst/>
            <a:gdLst/>
            <a:ahLst/>
            <a:cxnLst/>
            <a:rect l="l" t="t" r="r" b="b"/>
            <a:pathLst>
              <a:path w="6076950" h="2362200">
                <a:moveTo>
                  <a:pt x="0" y="0"/>
                </a:moveTo>
                <a:lnTo>
                  <a:pt x="6076950" y="0"/>
                </a:lnTo>
                <a:lnTo>
                  <a:pt x="607695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3519724" y="3729000"/>
            <a:ext cx="5776676" cy="5470417"/>
            <a:chOff x="0" y="0"/>
            <a:chExt cx="11535156" cy="9207246"/>
          </a:xfrm>
        </p:grpSpPr>
        <p:sp>
          <p:nvSpPr>
            <p:cNvPr id="7" name="Freeform 7"/>
            <p:cNvSpPr/>
            <p:nvPr/>
          </p:nvSpPr>
          <p:spPr>
            <a:xfrm>
              <a:off x="50800" y="50800"/>
              <a:ext cx="11433556" cy="9105646"/>
            </a:xfrm>
            <a:custGeom>
              <a:avLst/>
              <a:gdLst/>
              <a:ahLst/>
              <a:cxnLst/>
              <a:rect l="l" t="t" r="r" b="b"/>
              <a:pathLst>
                <a:path w="11433556" h="9105646">
                  <a:moveTo>
                    <a:pt x="0" y="0"/>
                  </a:moveTo>
                  <a:lnTo>
                    <a:pt x="11433556" y="0"/>
                  </a:lnTo>
                  <a:lnTo>
                    <a:pt x="11433556" y="9105646"/>
                  </a:lnTo>
                  <a:lnTo>
                    <a:pt x="0" y="91056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11535156" cy="9207246"/>
            </a:xfrm>
            <a:custGeom>
              <a:avLst/>
              <a:gdLst/>
              <a:ahLst/>
              <a:cxnLst/>
              <a:rect l="l" t="t" r="r" b="b"/>
              <a:pathLst>
                <a:path w="11535156" h="9207246">
                  <a:moveTo>
                    <a:pt x="50800" y="0"/>
                  </a:moveTo>
                  <a:lnTo>
                    <a:pt x="11484356" y="0"/>
                  </a:lnTo>
                  <a:cubicBezTo>
                    <a:pt x="11512424" y="0"/>
                    <a:pt x="11535156" y="22733"/>
                    <a:pt x="11535156" y="50800"/>
                  </a:cubicBezTo>
                  <a:lnTo>
                    <a:pt x="11535156" y="9156446"/>
                  </a:lnTo>
                  <a:cubicBezTo>
                    <a:pt x="11535156" y="9184513"/>
                    <a:pt x="11512424" y="9207246"/>
                    <a:pt x="11484356" y="9207246"/>
                  </a:cubicBezTo>
                  <a:lnTo>
                    <a:pt x="50800" y="9207246"/>
                  </a:lnTo>
                  <a:cubicBezTo>
                    <a:pt x="22733" y="9207246"/>
                    <a:pt x="0" y="9184513"/>
                    <a:pt x="0" y="9156446"/>
                  </a:cubicBezTo>
                  <a:lnTo>
                    <a:pt x="0" y="50800"/>
                  </a:lnTo>
                  <a:cubicBezTo>
                    <a:pt x="0" y="22733"/>
                    <a:pt x="22733" y="0"/>
                    <a:pt x="50800" y="0"/>
                  </a:cubicBezTo>
                  <a:moveTo>
                    <a:pt x="50800" y="101600"/>
                  </a:moveTo>
                  <a:lnTo>
                    <a:pt x="50800" y="50800"/>
                  </a:lnTo>
                  <a:lnTo>
                    <a:pt x="101600" y="50800"/>
                  </a:lnTo>
                  <a:lnTo>
                    <a:pt x="101600" y="9156446"/>
                  </a:lnTo>
                  <a:lnTo>
                    <a:pt x="50800" y="9156446"/>
                  </a:lnTo>
                  <a:lnTo>
                    <a:pt x="50800" y="9105646"/>
                  </a:lnTo>
                  <a:lnTo>
                    <a:pt x="11484356" y="9105646"/>
                  </a:lnTo>
                  <a:lnTo>
                    <a:pt x="11484356" y="9156446"/>
                  </a:lnTo>
                  <a:lnTo>
                    <a:pt x="11433556" y="9156446"/>
                  </a:lnTo>
                  <a:lnTo>
                    <a:pt x="11433556" y="50800"/>
                  </a:lnTo>
                  <a:lnTo>
                    <a:pt x="11484356" y="50800"/>
                  </a:lnTo>
                  <a:lnTo>
                    <a:pt x="11484356" y="101600"/>
                  </a:lnTo>
                  <a:lnTo>
                    <a:pt x="50800" y="101600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12091"/>
              <a:ext cx="9681679" cy="7995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이곳에</a:t>
              </a: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만나서</a:t>
              </a: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찍은</a:t>
              </a: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사진을</a:t>
              </a: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넣어주세요</a:t>
              </a: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.</a:t>
              </a:r>
            </a:p>
            <a:p>
              <a:pPr algn="ctr">
                <a:lnSpc>
                  <a:spcPts val="287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비대면일</a:t>
              </a: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경우엔</a:t>
              </a: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화면</a:t>
              </a: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캡쳐</a:t>
              </a: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이용</a:t>
              </a: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)</a:t>
              </a:r>
            </a:p>
            <a:p>
              <a:pPr algn="ctr">
                <a:lnSpc>
                  <a:spcPts val="2879"/>
                </a:lnSpc>
              </a:pP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얼굴이</a:t>
              </a: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나오게</a:t>
              </a: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찍어주셔야</a:t>
              </a: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al"/>
                  <a:ea typeface="Arial"/>
                </a:rPr>
                <a:t>합니다:D</a:t>
              </a:r>
              <a:endParaRPr lang="en-US" sz="2400" dirty="0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09375" y="619450"/>
            <a:ext cx="9775950" cy="65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000" b="1" dirty="0" err="1">
                <a:solidFill>
                  <a:srgbClr val="19264B"/>
                </a:solidFill>
                <a:ea typeface="Arimo"/>
              </a:rPr>
              <a:t>스터디원</a:t>
            </a:r>
            <a:r>
              <a:rPr lang="en-US" sz="4000" b="1" dirty="0">
                <a:solidFill>
                  <a:srgbClr val="19264B"/>
                </a:solidFill>
                <a:ea typeface="Arimo"/>
              </a:rPr>
              <a:t> </a:t>
            </a:r>
            <a:r>
              <a:rPr lang="en-US" sz="4000" b="1" dirty="0" err="1">
                <a:solidFill>
                  <a:srgbClr val="19264B"/>
                </a:solidFill>
                <a:ea typeface="Arimo"/>
              </a:rPr>
              <a:t>소개</a:t>
            </a:r>
            <a:r>
              <a:rPr lang="en-US" sz="4000" b="1" dirty="0">
                <a:solidFill>
                  <a:srgbClr val="19264B"/>
                </a:solidFill>
                <a:ea typeface="Arimo"/>
              </a:rPr>
              <a:t> 및 </a:t>
            </a:r>
            <a:r>
              <a:rPr lang="en-US" sz="4000" b="1" dirty="0" err="1">
                <a:solidFill>
                  <a:srgbClr val="19264B"/>
                </a:solidFill>
                <a:ea typeface="Arimo"/>
              </a:rPr>
              <a:t>만남</a:t>
            </a:r>
            <a:r>
              <a:rPr lang="en-US" sz="4000" b="1" dirty="0">
                <a:solidFill>
                  <a:srgbClr val="19264B"/>
                </a:solidFill>
                <a:ea typeface="Arimo"/>
              </a:rPr>
              <a:t> </a:t>
            </a:r>
            <a:r>
              <a:rPr lang="en-US" sz="4000" b="1" dirty="0" err="1">
                <a:solidFill>
                  <a:srgbClr val="19264B"/>
                </a:solidFill>
                <a:ea typeface="Arimo"/>
              </a:rPr>
              <a:t>인증</a:t>
            </a:r>
            <a:endParaRPr lang="en-US" sz="4000" b="1" dirty="0">
              <a:solidFill>
                <a:srgbClr val="19264B"/>
              </a:solidFill>
              <a:ea typeface="Arim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77950" y="3729000"/>
            <a:ext cx="4381350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dirty="0" err="1">
                <a:solidFill>
                  <a:srgbClr val="000000"/>
                </a:solidFill>
                <a:ea typeface="Arial"/>
              </a:rPr>
              <a:t>응용통계학과</a:t>
            </a:r>
            <a:r>
              <a:rPr lang="en-US" sz="3500" dirty="0">
                <a:solidFill>
                  <a:srgbClr val="000000"/>
                </a:solidFill>
                <a:ea typeface="Arial"/>
              </a:rPr>
              <a:t> </a:t>
            </a:r>
            <a:r>
              <a:rPr lang="ko-KR" altLang="en-US" sz="3500" dirty="0" err="1">
                <a:solidFill>
                  <a:srgbClr val="000000"/>
                </a:solidFill>
                <a:ea typeface="Arial"/>
              </a:rPr>
              <a:t>곽수민</a:t>
            </a:r>
            <a:endParaRPr lang="en-US" altLang="ko-KR" sz="3500" dirty="0">
              <a:solidFill>
                <a:srgbClr val="000000"/>
              </a:solidFill>
              <a:ea typeface="Arial"/>
            </a:endParaRPr>
          </a:p>
          <a:p>
            <a:pPr algn="l">
              <a:lnSpc>
                <a:spcPts val="4200"/>
              </a:lnSpc>
            </a:pPr>
            <a:endParaRPr lang="en-US" sz="3500" dirty="0">
              <a:solidFill>
                <a:srgbClr val="000000"/>
              </a:solidFill>
              <a:ea typeface="Arial"/>
            </a:endParaRPr>
          </a:p>
          <a:p>
            <a:pPr algn="l">
              <a:lnSpc>
                <a:spcPts val="4200"/>
              </a:lnSpc>
            </a:pPr>
            <a:r>
              <a:rPr lang="ko-KR" altLang="en-US" sz="3500" dirty="0">
                <a:solidFill>
                  <a:srgbClr val="000000"/>
                </a:solidFill>
                <a:ea typeface="Arial"/>
              </a:rPr>
              <a:t>응용통계학과 양현우</a:t>
            </a:r>
            <a:endParaRPr lang="en-US" altLang="ko-KR" sz="3500" dirty="0">
              <a:solidFill>
                <a:srgbClr val="000000"/>
              </a:solidFill>
              <a:ea typeface="Arial"/>
            </a:endParaRPr>
          </a:p>
          <a:p>
            <a:pPr algn="l">
              <a:lnSpc>
                <a:spcPts val="4200"/>
              </a:lnSpc>
            </a:pPr>
            <a:endParaRPr lang="en-US" sz="3500" dirty="0">
              <a:solidFill>
                <a:srgbClr val="000000"/>
              </a:solidFill>
              <a:ea typeface="Arial"/>
            </a:endParaRPr>
          </a:p>
          <a:p>
            <a:pPr algn="l">
              <a:lnSpc>
                <a:spcPts val="4200"/>
              </a:lnSpc>
            </a:pPr>
            <a:r>
              <a:rPr lang="ko-KR" altLang="en-US" sz="3500" dirty="0">
                <a:solidFill>
                  <a:srgbClr val="000000"/>
                </a:solidFill>
                <a:ea typeface="Arial"/>
              </a:rPr>
              <a:t>응용통계학과 </a:t>
            </a:r>
            <a:r>
              <a:rPr lang="ko-KR" altLang="en-US" sz="3500" dirty="0" err="1">
                <a:solidFill>
                  <a:srgbClr val="000000"/>
                </a:solidFill>
                <a:ea typeface="Arial"/>
              </a:rPr>
              <a:t>배현규</a:t>
            </a:r>
            <a:endParaRPr lang="en-US" altLang="ko-KR" sz="3500" dirty="0">
              <a:solidFill>
                <a:srgbClr val="000000"/>
              </a:solidFill>
              <a:ea typeface="Arial"/>
            </a:endParaRPr>
          </a:p>
          <a:p>
            <a:pPr algn="l">
              <a:lnSpc>
                <a:spcPts val="4200"/>
              </a:lnSpc>
            </a:pPr>
            <a:endParaRPr lang="en-US" sz="3500" dirty="0">
              <a:solidFill>
                <a:srgbClr val="000000"/>
              </a:solidFill>
              <a:ea typeface="Arial"/>
            </a:endParaRPr>
          </a:p>
          <a:p>
            <a:pPr algn="l">
              <a:lnSpc>
                <a:spcPts val="4200"/>
              </a:lnSpc>
            </a:pPr>
            <a:r>
              <a:rPr lang="ko-KR" altLang="en-US" sz="3500" dirty="0">
                <a:solidFill>
                  <a:srgbClr val="000000"/>
                </a:solidFill>
                <a:ea typeface="Arial"/>
              </a:rPr>
              <a:t>응용통계학과 </a:t>
            </a:r>
            <a:r>
              <a:rPr lang="ko-KR" altLang="en-US" sz="3500" dirty="0" err="1">
                <a:solidFill>
                  <a:srgbClr val="000000"/>
                </a:solidFill>
                <a:ea typeface="Arial"/>
              </a:rPr>
              <a:t>정달민</a:t>
            </a:r>
            <a:endParaRPr lang="en-US" sz="35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026" name="Picture 2" descr="아파도 티 안 내는 고양이… 질병 '조기 진단'하려면? [멍멍냥냥]">
            <a:extLst>
              <a:ext uri="{FF2B5EF4-FFF2-40B4-BE49-F238E27FC236}">
                <a16:creationId xmlns:a16="http://schemas.microsoft.com/office/drawing/2014/main" id="{65AB2F51-1FE8-2CA3-6D8A-8F0ADC6A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81300"/>
            <a:ext cx="7917538" cy="653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5900"/>
            <a:ext cx="2362200" cy="10438800"/>
            <a:chOff x="0" y="0"/>
            <a:chExt cx="3149600" cy="139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600" cy="13918437"/>
            </a:xfrm>
            <a:custGeom>
              <a:avLst/>
              <a:gdLst/>
              <a:ahLst/>
              <a:cxnLst/>
              <a:rect l="l" t="t" r="r" b="b"/>
              <a:pathLst>
                <a:path w="3149600" h="13918437">
                  <a:moveTo>
                    <a:pt x="0" y="0"/>
                  </a:moveTo>
                  <a:lnTo>
                    <a:pt x="3149600" y="0"/>
                  </a:lnTo>
                  <a:lnTo>
                    <a:pt x="3149600" y="13918437"/>
                  </a:lnTo>
                  <a:lnTo>
                    <a:pt x="0" y="13918437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AutoShape 4"/>
          <p:cNvSpPr/>
          <p:nvPr/>
        </p:nvSpPr>
        <p:spPr>
          <a:xfrm rot="5341141">
            <a:off x="-1879676" y="2101575"/>
            <a:ext cx="44508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857400" y="6143300"/>
            <a:ext cx="6076950" cy="2362200"/>
          </a:xfrm>
          <a:custGeom>
            <a:avLst/>
            <a:gdLst/>
            <a:ahLst/>
            <a:cxnLst/>
            <a:rect l="l" t="t" r="r" b="b"/>
            <a:pathLst>
              <a:path w="6076950" h="2362200">
                <a:moveTo>
                  <a:pt x="0" y="0"/>
                </a:moveTo>
                <a:lnTo>
                  <a:pt x="6076950" y="0"/>
                </a:lnTo>
                <a:lnTo>
                  <a:pt x="607695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2909375" y="619450"/>
            <a:ext cx="9775950" cy="65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000" b="1" dirty="0" err="1">
                <a:solidFill>
                  <a:srgbClr val="19264B"/>
                </a:solidFill>
                <a:ea typeface="Arimo"/>
              </a:rPr>
              <a:t>목차</a:t>
            </a:r>
            <a:endParaRPr lang="en-US" sz="4000" b="1" dirty="0">
              <a:solidFill>
                <a:srgbClr val="19264B"/>
              </a:solidFill>
              <a:ea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24200" y="3543300"/>
            <a:ext cx="11111425" cy="3963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74749" lvl="1" indent="-742950">
              <a:lnSpc>
                <a:spcPts val="7959"/>
              </a:lnSpc>
              <a:buAutoNum type="arabicPeriod"/>
            </a:pPr>
            <a:r>
              <a:rPr lang="ko-KR" altLang="en-US" sz="4400" b="1" spc="63" dirty="0">
                <a:solidFill>
                  <a:srgbClr val="19264B"/>
                </a:solidFill>
                <a:latin typeface="+mj-ea"/>
                <a:ea typeface="+mj-ea"/>
              </a:rPr>
              <a:t>주제 소개</a:t>
            </a:r>
            <a:endParaRPr lang="en-US" altLang="ko-KR" sz="4400" b="1" spc="63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1174749" lvl="1" indent="-742950">
              <a:lnSpc>
                <a:spcPts val="7959"/>
              </a:lnSpc>
              <a:buAutoNum type="arabicPeriod"/>
            </a:pPr>
            <a:r>
              <a:rPr lang="ko-KR" altLang="en-US" sz="4400" b="1" spc="63" dirty="0">
                <a:solidFill>
                  <a:srgbClr val="19264B"/>
                </a:solidFill>
                <a:latin typeface="+mj-ea"/>
                <a:ea typeface="+mj-ea"/>
              </a:rPr>
              <a:t>데이터 소개</a:t>
            </a:r>
            <a:endParaRPr lang="en-US" altLang="ko-KR" sz="4400" b="1" spc="63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1174749" lvl="1" indent="-742950">
              <a:lnSpc>
                <a:spcPts val="7959"/>
              </a:lnSpc>
              <a:buAutoNum type="arabicPeriod"/>
            </a:pPr>
            <a:r>
              <a:rPr lang="ko-KR" altLang="en-US" sz="4400" b="1" spc="63" dirty="0">
                <a:solidFill>
                  <a:srgbClr val="19264B"/>
                </a:solidFill>
                <a:latin typeface="+mj-ea"/>
                <a:ea typeface="+mj-ea"/>
              </a:rPr>
              <a:t>사용 모델</a:t>
            </a:r>
            <a:endParaRPr lang="en-US" altLang="ko-KR" sz="4400" b="1" spc="63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1174749" lvl="1" indent="-742950">
              <a:lnSpc>
                <a:spcPts val="7959"/>
              </a:lnSpc>
              <a:buAutoNum type="arabicPeriod"/>
            </a:pPr>
            <a:r>
              <a:rPr lang="ko-KR" altLang="en-US" sz="4400" b="1" spc="63" dirty="0">
                <a:solidFill>
                  <a:srgbClr val="19264B"/>
                </a:solidFill>
                <a:latin typeface="+mj-ea"/>
                <a:ea typeface="+mj-ea"/>
              </a:rPr>
              <a:t>결과 및 이후 계획</a:t>
            </a:r>
            <a:endParaRPr lang="en-US" sz="4400" b="1" spc="63" dirty="0">
              <a:solidFill>
                <a:srgbClr val="19264B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5900"/>
            <a:ext cx="2362200" cy="10438800"/>
            <a:chOff x="0" y="0"/>
            <a:chExt cx="3149600" cy="139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600" cy="13918437"/>
            </a:xfrm>
            <a:custGeom>
              <a:avLst/>
              <a:gdLst/>
              <a:ahLst/>
              <a:cxnLst/>
              <a:rect l="l" t="t" r="r" b="b"/>
              <a:pathLst>
                <a:path w="3149600" h="13918437">
                  <a:moveTo>
                    <a:pt x="0" y="0"/>
                  </a:moveTo>
                  <a:lnTo>
                    <a:pt x="3149600" y="0"/>
                  </a:lnTo>
                  <a:lnTo>
                    <a:pt x="3149600" y="13918437"/>
                  </a:lnTo>
                  <a:lnTo>
                    <a:pt x="0" y="13918437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AutoShape 4"/>
          <p:cNvSpPr/>
          <p:nvPr/>
        </p:nvSpPr>
        <p:spPr>
          <a:xfrm rot="5341141">
            <a:off x="-1879676" y="2101575"/>
            <a:ext cx="44508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857400" y="6143300"/>
            <a:ext cx="6076950" cy="2362200"/>
          </a:xfrm>
          <a:custGeom>
            <a:avLst/>
            <a:gdLst/>
            <a:ahLst/>
            <a:cxnLst/>
            <a:rect l="l" t="t" r="r" b="b"/>
            <a:pathLst>
              <a:path w="6076950" h="2362200">
                <a:moveTo>
                  <a:pt x="0" y="0"/>
                </a:moveTo>
                <a:lnTo>
                  <a:pt x="6076950" y="0"/>
                </a:lnTo>
                <a:lnTo>
                  <a:pt x="607695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909375" y="600400"/>
            <a:ext cx="977595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algn="l">
              <a:lnSpc>
                <a:spcPts val="6899"/>
              </a:lnSpc>
            </a:pPr>
            <a:r>
              <a:rPr lang="ko-KR" altLang="en-US" sz="4999" b="1" dirty="0">
                <a:solidFill>
                  <a:srgbClr val="19264B"/>
                </a:solidFill>
                <a:ea typeface="Arimo Bold"/>
              </a:rPr>
              <a:t>주제</a:t>
            </a:r>
            <a:endParaRPr lang="en-US" sz="4999" b="1" dirty="0">
              <a:solidFill>
                <a:srgbClr val="19264B"/>
              </a:solidFill>
              <a:ea typeface="Arim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692000" y="7827009"/>
            <a:ext cx="10557399" cy="2073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ts val="4140"/>
              </a:lnSpc>
            </a:pPr>
            <a:r>
              <a:rPr 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Fake News Detection</a:t>
            </a:r>
          </a:p>
          <a:p>
            <a:pPr marL="323850" lvl="1">
              <a:lnSpc>
                <a:spcPts val="4140"/>
              </a:lnSpc>
            </a:pPr>
            <a:endParaRPr lang="en-US" altLang="ko-KR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23850" lvl="1">
              <a:lnSpc>
                <a:spcPts val="4140"/>
              </a:lnSpc>
            </a:pP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문서의 내용이 문서의 제목과 </a:t>
            </a:r>
            <a:r>
              <a:rPr lang="ko-KR" altLang="en-US" sz="3000" dirty="0" err="1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관련있는지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파악하는 </a:t>
            </a: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Task</a:t>
            </a:r>
            <a:endParaRPr lang="en-US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47700" lvl="1" indent="-323850">
              <a:lnSpc>
                <a:spcPts val="4140"/>
              </a:lnSpc>
              <a:buFont typeface="Arial"/>
              <a:buChar char="•"/>
            </a:pPr>
            <a:endParaRPr lang="en-US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29F2AC-E976-B24B-90B8-0520ECA8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331619" y="-1947965"/>
            <a:ext cx="4648200" cy="13954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5900"/>
            <a:ext cx="2362200" cy="10438800"/>
            <a:chOff x="0" y="0"/>
            <a:chExt cx="3149600" cy="139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600" cy="13918437"/>
            </a:xfrm>
            <a:custGeom>
              <a:avLst/>
              <a:gdLst/>
              <a:ahLst/>
              <a:cxnLst/>
              <a:rect l="l" t="t" r="r" b="b"/>
              <a:pathLst>
                <a:path w="3149600" h="13918437">
                  <a:moveTo>
                    <a:pt x="0" y="0"/>
                  </a:moveTo>
                  <a:lnTo>
                    <a:pt x="3149600" y="0"/>
                  </a:lnTo>
                  <a:lnTo>
                    <a:pt x="3149600" y="13918437"/>
                  </a:lnTo>
                  <a:lnTo>
                    <a:pt x="0" y="13918437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AutoShape 4"/>
          <p:cNvSpPr/>
          <p:nvPr/>
        </p:nvSpPr>
        <p:spPr>
          <a:xfrm rot="5341141">
            <a:off x="-1879676" y="2101575"/>
            <a:ext cx="44508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857400" y="6143300"/>
            <a:ext cx="6076950" cy="2362200"/>
          </a:xfrm>
          <a:custGeom>
            <a:avLst/>
            <a:gdLst/>
            <a:ahLst/>
            <a:cxnLst/>
            <a:rect l="l" t="t" r="r" b="b"/>
            <a:pathLst>
              <a:path w="6076950" h="2362200">
                <a:moveTo>
                  <a:pt x="0" y="0"/>
                </a:moveTo>
                <a:lnTo>
                  <a:pt x="6076950" y="0"/>
                </a:lnTo>
                <a:lnTo>
                  <a:pt x="607695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909375" y="600400"/>
            <a:ext cx="977595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algn="l">
              <a:lnSpc>
                <a:spcPts val="6899"/>
              </a:lnSpc>
            </a:pPr>
            <a:r>
              <a:rPr lang="ko-KR" altLang="en-US" sz="4999" b="1" dirty="0">
                <a:solidFill>
                  <a:srgbClr val="19264B"/>
                </a:solidFill>
                <a:ea typeface="Arimo Bold"/>
              </a:rPr>
              <a:t>사용 데이터</a:t>
            </a:r>
            <a:endParaRPr lang="en-US" sz="4999" b="1" dirty="0">
              <a:solidFill>
                <a:srgbClr val="19264B"/>
              </a:solidFill>
              <a:ea typeface="Arim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15800" y="3599167"/>
            <a:ext cx="6019800" cy="3088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ts val="4140"/>
              </a:lnSpc>
            </a:pPr>
            <a:r>
              <a:rPr 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000" dirty="0" err="1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캐글에서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제공하는 </a:t>
            </a:r>
            <a:endParaRPr lang="en-US" altLang="ko-KR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23850" lvl="1">
              <a:lnSpc>
                <a:spcPts val="4140"/>
              </a:lnSpc>
            </a:pP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Fake News Detection   </a:t>
            </a:r>
          </a:p>
          <a:p>
            <a:pPr marL="323850" lvl="1">
              <a:lnSpc>
                <a:spcPts val="4140"/>
              </a:lnSpc>
            </a:pP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en-US" altLang="ko-KR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23850" lvl="1">
              <a:lnSpc>
                <a:spcPts val="4140"/>
              </a:lnSpc>
            </a:pPr>
            <a:endParaRPr lang="en-US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23850" lvl="1">
              <a:lnSpc>
                <a:spcPts val="4140"/>
              </a:lnSpc>
            </a:pPr>
            <a:endParaRPr lang="en-US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23850" lvl="1">
              <a:lnSpc>
                <a:spcPts val="4140"/>
              </a:lnSpc>
            </a:pPr>
            <a:r>
              <a:rPr 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title, subject, text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구성</a:t>
            </a:r>
            <a:endParaRPr lang="en-US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2F6321-9118-6451-D3E1-1D37D3311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30710"/>
            <a:ext cx="8839200" cy="7239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741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5900"/>
            <a:ext cx="2362200" cy="10438800"/>
            <a:chOff x="0" y="0"/>
            <a:chExt cx="3149600" cy="139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600" cy="13918437"/>
            </a:xfrm>
            <a:custGeom>
              <a:avLst/>
              <a:gdLst/>
              <a:ahLst/>
              <a:cxnLst/>
              <a:rect l="l" t="t" r="r" b="b"/>
              <a:pathLst>
                <a:path w="3149600" h="13918437">
                  <a:moveTo>
                    <a:pt x="0" y="0"/>
                  </a:moveTo>
                  <a:lnTo>
                    <a:pt x="3149600" y="0"/>
                  </a:lnTo>
                  <a:lnTo>
                    <a:pt x="3149600" y="13918437"/>
                  </a:lnTo>
                  <a:lnTo>
                    <a:pt x="0" y="13918437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AutoShape 4"/>
          <p:cNvSpPr/>
          <p:nvPr/>
        </p:nvSpPr>
        <p:spPr>
          <a:xfrm rot="5341141">
            <a:off x="-1879676" y="2101575"/>
            <a:ext cx="44508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857400" y="6143300"/>
            <a:ext cx="6076950" cy="2362200"/>
          </a:xfrm>
          <a:custGeom>
            <a:avLst/>
            <a:gdLst/>
            <a:ahLst/>
            <a:cxnLst/>
            <a:rect l="l" t="t" r="r" b="b"/>
            <a:pathLst>
              <a:path w="6076950" h="2362200">
                <a:moveTo>
                  <a:pt x="0" y="0"/>
                </a:moveTo>
                <a:lnTo>
                  <a:pt x="6076950" y="0"/>
                </a:lnTo>
                <a:lnTo>
                  <a:pt x="607695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909375" y="600400"/>
            <a:ext cx="977595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algn="l">
              <a:lnSpc>
                <a:spcPts val="6899"/>
              </a:lnSpc>
            </a:pPr>
            <a:r>
              <a:rPr lang="ko-KR" altLang="en-US" sz="4999" b="1" dirty="0">
                <a:solidFill>
                  <a:srgbClr val="19264B"/>
                </a:solidFill>
                <a:ea typeface="Arimo Bold"/>
              </a:rPr>
              <a:t>사용 데이터</a:t>
            </a:r>
            <a:endParaRPr lang="en-US" sz="4999" b="1" dirty="0">
              <a:solidFill>
                <a:srgbClr val="19264B"/>
              </a:solidFill>
              <a:ea typeface="Arimo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05B814-4EF6-7FDD-232A-163190773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447" y="2145782"/>
            <a:ext cx="14304847" cy="33866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7FA0D7-6C8E-A69E-F786-3A0D64A94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758" y="5108448"/>
            <a:ext cx="10744225" cy="2887658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4238AF25-DFA7-85B1-600F-381F1B78800E}"/>
              </a:ext>
            </a:extLst>
          </p:cNvPr>
          <p:cNvSpPr txBox="1"/>
          <p:nvPr/>
        </p:nvSpPr>
        <p:spPr>
          <a:xfrm>
            <a:off x="3657600" y="8648700"/>
            <a:ext cx="10972800" cy="459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ts val="4140"/>
              </a:lnSpc>
            </a:pPr>
            <a:r>
              <a:rPr 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Fake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뉴스와 </a:t>
            </a: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Real 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뉴스의 주제가 달라 주제는 제거</a:t>
            </a:r>
            <a:endParaRPr lang="en-US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25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5900"/>
            <a:ext cx="2362200" cy="10438800"/>
            <a:chOff x="0" y="0"/>
            <a:chExt cx="3149600" cy="139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600" cy="13918437"/>
            </a:xfrm>
            <a:custGeom>
              <a:avLst/>
              <a:gdLst/>
              <a:ahLst/>
              <a:cxnLst/>
              <a:rect l="l" t="t" r="r" b="b"/>
              <a:pathLst>
                <a:path w="3149600" h="13918437">
                  <a:moveTo>
                    <a:pt x="0" y="0"/>
                  </a:moveTo>
                  <a:lnTo>
                    <a:pt x="3149600" y="0"/>
                  </a:lnTo>
                  <a:lnTo>
                    <a:pt x="3149600" y="13918437"/>
                  </a:lnTo>
                  <a:lnTo>
                    <a:pt x="0" y="13918437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AutoShape 4"/>
          <p:cNvSpPr/>
          <p:nvPr/>
        </p:nvSpPr>
        <p:spPr>
          <a:xfrm rot="5341141">
            <a:off x="-1879676" y="2101575"/>
            <a:ext cx="44508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857400" y="6143300"/>
            <a:ext cx="6076950" cy="2362200"/>
          </a:xfrm>
          <a:custGeom>
            <a:avLst/>
            <a:gdLst/>
            <a:ahLst/>
            <a:cxnLst/>
            <a:rect l="l" t="t" r="r" b="b"/>
            <a:pathLst>
              <a:path w="6076950" h="2362200">
                <a:moveTo>
                  <a:pt x="0" y="0"/>
                </a:moveTo>
                <a:lnTo>
                  <a:pt x="6076950" y="0"/>
                </a:lnTo>
                <a:lnTo>
                  <a:pt x="607695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909375" y="600400"/>
            <a:ext cx="977595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algn="l">
              <a:lnSpc>
                <a:spcPts val="6899"/>
              </a:lnSpc>
            </a:pPr>
            <a:r>
              <a:rPr lang="ko-KR" altLang="en-US" sz="4999" b="1" dirty="0">
                <a:solidFill>
                  <a:srgbClr val="19264B"/>
                </a:solidFill>
                <a:ea typeface="Arimo Bold"/>
              </a:rPr>
              <a:t>사용 데이터</a:t>
            </a:r>
            <a:endParaRPr lang="en-US" sz="4999" b="1" dirty="0">
              <a:solidFill>
                <a:srgbClr val="19264B"/>
              </a:solidFill>
              <a:ea typeface="Arimo Bold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238AF25-DFA7-85B1-600F-381F1B78800E}"/>
              </a:ext>
            </a:extLst>
          </p:cNvPr>
          <p:cNvSpPr txBox="1"/>
          <p:nvPr/>
        </p:nvSpPr>
        <p:spPr>
          <a:xfrm>
            <a:off x="3657600" y="8829349"/>
            <a:ext cx="10972800" cy="459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ts val="4140"/>
              </a:lnSpc>
            </a:pPr>
            <a:r>
              <a:rPr 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Target 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값으로 </a:t>
            </a: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True data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 False data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표시</a:t>
            </a:r>
            <a:endParaRPr lang="en-US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064CDC-8062-A395-0DA6-ADA5AB746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083583"/>
            <a:ext cx="13487400" cy="61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0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5900"/>
            <a:ext cx="2362200" cy="10438800"/>
            <a:chOff x="0" y="0"/>
            <a:chExt cx="3149600" cy="139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600" cy="13918437"/>
            </a:xfrm>
            <a:custGeom>
              <a:avLst/>
              <a:gdLst/>
              <a:ahLst/>
              <a:cxnLst/>
              <a:rect l="l" t="t" r="r" b="b"/>
              <a:pathLst>
                <a:path w="3149600" h="13918437">
                  <a:moveTo>
                    <a:pt x="0" y="0"/>
                  </a:moveTo>
                  <a:lnTo>
                    <a:pt x="3149600" y="0"/>
                  </a:lnTo>
                  <a:lnTo>
                    <a:pt x="3149600" y="13918437"/>
                  </a:lnTo>
                  <a:lnTo>
                    <a:pt x="0" y="13918437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AutoShape 4"/>
          <p:cNvSpPr/>
          <p:nvPr/>
        </p:nvSpPr>
        <p:spPr>
          <a:xfrm rot="5341141">
            <a:off x="-1879676" y="2101575"/>
            <a:ext cx="44508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857400" y="6143300"/>
            <a:ext cx="6076950" cy="2362200"/>
          </a:xfrm>
          <a:custGeom>
            <a:avLst/>
            <a:gdLst/>
            <a:ahLst/>
            <a:cxnLst/>
            <a:rect l="l" t="t" r="r" b="b"/>
            <a:pathLst>
              <a:path w="6076950" h="2362200">
                <a:moveTo>
                  <a:pt x="0" y="0"/>
                </a:moveTo>
                <a:lnTo>
                  <a:pt x="6076950" y="0"/>
                </a:lnTo>
                <a:lnTo>
                  <a:pt x="607695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909375" y="600400"/>
            <a:ext cx="977595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algn="l">
              <a:lnSpc>
                <a:spcPts val="6899"/>
              </a:lnSpc>
            </a:pPr>
            <a:r>
              <a:rPr lang="ko-KR" altLang="en-US" sz="4999" b="1" dirty="0">
                <a:solidFill>
                  <a:srgbClr val="19264B"/>
                </a:solidFill>
                <a:ea typeface="Arimo Bold"/>
              </a:rPr>
              <a:t>사용 모델</a:t>
            </a:r>
            <a:r>
              <a:rPr lang="en-US" altLang="ko-KR" sz="4999" b="1" dirty="0">
                <a:solidFill>
                  <a:srgbClr val="19264B"/>
                </a:solidFill>
                <a:ea typeface="Arimo Bold"/>
              </a:rPr>
              <a:t>(LSTM)</a:t>
            </a:r>
            <a:endParaRPr lang="en-US" sz="4999" b="1" dirty="0">
              <a:solidFill>
                <a:srgbClr val="19264B"/>
              </a:solidFill>
              <a:ea typeface="Arim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11243" y="8062160"/>
            <a:ext cx="13076555" cy="1511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ts val="4140"/>
              </a:lnSpc>
            </a:pPr>
            <a:r>
              <a:rPr 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RNN 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</a:t>
            </a:r>
            <a:endParaRPr lang="en-US" altLang="ko-KR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23850" lvl="1">
              <a:lnSpc>
                <a:spcPts val="4140"/>
              </a:lnSpc>
            </a:pPr>
            <a:endParaRPr lang="en-US" altLang="ko-KR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23850" lvl="1">
              <a:lnSpc>
                <a:spcPts val="4140"/>
              </a:lnSpc>
            </a:pPr>
            <a:r>
              <a:rPr 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RNN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한계인 </a:t>
            </a: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Vanishing Gradient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극복하는 모델</a:t>
            </a:r>
            <a:endParaRPr lang="en-US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5B56B4-5C85-AF4D-452F-12D72465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44" y="2224840"/>
            <a:ext cx="13076555" cy="54922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75900"/>
            <a:ext cx="2362200" cy="10438800"/>
            <a:chOff x="0" y="0"/>
            <a:chExt cx="3149600" cy="139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600" cy="13918437"/>
            </a:xfrm>
            <a:custGeom>
              <a:avLst/>
              <a:gdLst/>
              <a:ahLst/>
              <a:cxnLst/>
              <a:rect l="l" t="t" r="r" b="b"/>
              <a:pathLst>
                <a:path w="3149600" h="13918437">
                  <a:moveTo>
                    <a:pt x="0" y="0"/>
                  </a:moveTo>
                  <a:lnTo>
                    <a:pt x="3149600" y="0"/>
                  </a:lnTo>
                  <a:lnTo>
                    <a:pt x="3149600" y="13918437"/>
                  </a:lnTo>
                  <a:lnTo>
                    <a:pt x="0" y="13918437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AutoShape 4"/>
          <p:cNvSpPr/>
          <p:nvPr/>
        </p:nvSpPr>
        <p:spPr>
          <a:xfrm rot="5341141">
            <a:off x="-1879676" y="2101575"/>
            <a:ext cx="44508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0000">
            <a:off x="-1857400" y="6143300"/>
            <a:ext cx="6076950" cy="2362200"/>
          </a:xfrm>
          <a:custGeom>
            <a:avLst/>
            <a:gdLst/>
            <a:ahLst/>
            <a:cxnLst/>
            <a:rect l="l" t="t" r="r" b="b"/>
            <a:pathLst>
              <a:path w="6076950" h="2362200">
                <a:moveTo>
                  <a:pt x="0" y="0"/>
                </a:moveTo>
                <a:lnTo>
                  <a:pt x="6076950" y="0"/>
                </a:lnTo>
                <a:lnTo>
                  <a:pt x="607695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909375" y="600400"/>
            <a:ext cx="977595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algn="l">
              <a:lnSpc>
                <a:spcPts val="6899"/>
              </a:lnSpc>
            </a:pPr>
            <a:r>
              <a:rPr lang="ko-KR" altLang="en-US" sz="4999" b="1" dirty="0">
                <a:solidFill>
                  <a:srgbClr val="19264B"/>
                </a:solidFill>
                <a:ea typeface="Arimo Bold"/>
              </a:rPr>
              <a:t>사용 모델</a:t>
            </a:r>
            <a:r>
              <a:rPr lang="en-US" altLang="ko-KR" sz="4999" b="1" dirty="0">
                <a:solidFill>
                  <a:srgbClr val="19264B"/>
                </a:solidFill>
                <a:ea typeface="Arimo Bold"/>
              </a:rPr>
              <a:t>(BERT)</a:t>
            </a:r>
            <a:endParaRPr lang="en-US" sz="4999" b="1" dirty="0">
              <a:solidFill>
                <a:srgbClr val="19264B"/>
              </a:solidFill>
              <a:ea typeface="Arim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52800" y="7681778"/>
            <a:ext cx="14600581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150000"/>
              </a:lnSpc>
            </a:pPr>
            <a:r>
              <a:rPr 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Transformer 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</a:t>
            </a:r>
            <a:endParaRPr lang="en-US" altLang="ko-KR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23850" lvl="1">
              <a:lnSpc>
                <a:spcPct val="150000"/>
              </a:lnSpc>
            </a:pPr>
            <a:r>
              <a:rPr 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S2S 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</a:t>
            </a:r>
            <a:r>
              <a:rPr lang="ko-KR" altLang="en-US" sz="3000" dirty="0" err="1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보틀넥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현상을 극복해 성능과 훈련 시간 모두 개선한 모델</a:t>
            </a:r>
            <a:endParaRPr lang="en-US" altLang="ko-KR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23850" lvl="1">
              <a:lnSpc>
                <a:spcPct val="150000"/>
              </a:lnSpc>
            </a:pPr>
            <a:r>
              <a:rPr 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문장 생성에 특화된 </a:t>
            </a: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GPT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달리</a:t>
            </a: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BERT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문장을 분류하는 </a:t>
            </a:r>
            <a:r>
              <a:rPr lang="en-US" altLang="ko-KR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Task</a:t>
            </a:r>
            <a:r>
              <a:rPr lang="ko-KR" altLang="en-US" sz="3000" dirty="0">
                <a:solidFill>
                  <a:srgbClr val="1926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특화</a:t>
            </a:r>
            <a:endParaRPr lang="en-US" sz="3000" dirty="0">
              <a:solidFill>
                <a:srgbClr val="1926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146C8F-857E-5CD1-F832-51487DD2C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01574"/>
            <a:ext cx="10744200" cy="5272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693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228</Words>
  <Application>Microsoft Office PowerPoint</Application>
  <PresentationFormat>사용자 지정</PresentationFormat>
  <Paragraphs>80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HY견고딕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스터디 발표용 템플릿 (1).pptx의 사본</dc:title>
  <cp:lastModifiedBy>d d</cp:lastModifiedBy>
  <cp:revision>22</cp:revision>
  <dcterms:created xsi:type="dcterms:W3CDTF">2006-08-16T00:00:00Z</dcterms:created>
  <dcterms:modified xsi:type="dcterms:W3CDTF">2023-11-25T11:35:03Z</dcterms:modified>
  <dc:identifier>DAFzYFd9-q4</dc:identifier>
</cp:coreProperties>
</file>