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0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88" r:id="rId3"/>
    <p:sldId id="275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6" r:id="rId16"/>
    <p:sldId id="268" r:id="rId17"/>
    <p:sldId id="269" r:id="rId18"/>
    <p:sldId id="272" r:id="rId19"/>
    <p:sldId id="270" r:id="rId20"/>
    <p:sldId id="257" r:id="rId21"/>
    <p:sldId id="27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63651" autoAdjust="0"/>
  </p:normalViewPr>
  <p:slideViewPr>
    <p:cSldViewPr snapToGrid="0">
      <p:cViewPr varScale="1">
        <p:scale>
          <a:sx n="45" d="100"/>
          <a:sy n="45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7:52.4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0:04.4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1 164,'7'8,"-1"1,1 1,-1-1,-1 1,8 16,3 7,-1-7,-2 0,15 40,-15-33,2-1,2-1,1-1,25 33,-41-59,1 0,0 0,1 0,-1 0,1-1,-1 1,1-1,0 0,5 3,-7-6,-1 1,1 0,0-1,-1 1,1-1,0 0,-1 0,1 1,0-1,-1 0,1 0,0 0,-1-1,1 1,0 0,-1-1,1 1,-1-1,1 1,-1-1,1 0,-1 0,1 0,-1 1,1-1,-1-1,0 1,0 0,0 0,2-3,120-140,-86 101,-2-1,57-95,-61 91,36-46,-16 27,-36 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0:06.8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0 132,'3'32,"1"0,1 0,2-1,14 41,-17-56,58 155,-61-168,0 0,0 0,0-1,0 1,1 0,-1-1,1 1,-1-1,1 1,0-1,0 0,0 0,0 0,1 0,-1 0,0 0,1-1,-1 1,6 1,-6-2,1-1,-1 0,0 1,0-1,0 0,1 0,-1 0,0-1,0 1,1 0,-1-1,0 0,0 1,0-1,0 0,0 0,0 0,0 0,0-1,0 1,-1 0,1-1,0 1,-1-1,1 0,1-3,61-85,-26 34,24-38,52-108,-108 191,1-1,0 1,0 0,1 0,1 1,14-14,-10 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0:17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0,0 0,1 0,0 0,0 0,0 0,6 9,1 2,22 49,37 72,-51-101,-9-19,1 0,0 0,15 20,-22-34,0 0,1 0,-1 0,1 0,0-1,-1 1,1-1,0 0,1 0,-1 0,0 0,1 0,-1-1,1 1,-1-1,1 0,-1 0,1-1,0 1,0-1,-1 1,7-2,-6 1,0-1,0 0,-1 0,1-1,0 1,-1-1,1 0,-1 0,1 0,-1 0,0-1,4-3,4-5,19-24,-3 3,36-33,144-138,-186 186,-3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3:30.7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 0,0 0,0 0,1 0,-1 0,1 0,-1 0,1 0,-1 0,1-1,-1 1,1 0,0 0,0 0,-1-1,1 1,1 0,4 5,30 31,-1 3,-2 0,37 63,-57-83,1 0,0-1,17 18,-24-30,-1 0,1-1,0 0,0-1,1 1,0-1,0-1,0 1,0-1,17 5,-21-8,0-1,1 0,-1 0,0 0,1 0,-1-1,0 1,1-1,-1 0,0-1,0 1,0-1,0 1,5-4,6-4,-1 0,16-13,-29 21,5-5,1 0,-1-1,-1 0,1 0,-1 0,5-12,18-22,-19 32,0 0,1 0,19-12,-20 15,-1 0,0 0,0 0,0-1,-1 0,0-1,9-14,-2-2,-8 13,1 0,10-14,-14 22,0 0,0 0,-1 0,2 0,-1 1,0-1,1 1,-1 0,1 0,-1 0,8-2,8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3:47.9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1,'437'0,"-411"1,-1 2,41 9,-36-6,37 3,267-7,-173-4,-135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3:58.0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32,'107'-1,"116"-16,-95 6,188 9,-156 4,146-2,-279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00.7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0,'1333'0,"-1306"0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03.1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13,'2387'0,"-2378"0,0 0,0-1,0 0,10-3,1-3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14.51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0,'1024'0,"-997"0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17.56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1,'1458'0,"-1432"1,0 2,40 8,-35-4,37 2,20-8,-55-1,1 1,59 9,-1 5,-66-12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7:52.8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19.7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65,'32'-2,"57"-9,-7-1,438 3,-309 11,-103 0,122-5,-141-11,-60 7,39-2,54 7,-95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21.80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1,'1735'0,"-1708"0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07.0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1,'86'4,"1"4,102 24,19 2,107-15,1-21,-86-1,1343 4,-1546-1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4:25.69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0,'994'0,"-968"2,0 0,40 10,-36-6,38 3,184-7,-133-3,-92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7:39:46.4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0,'1415'0,"-1387"0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7:39:48.3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1,'1902'0,"-1876"0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7:39:56.9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0,'1387'0,"-1348"2,67 12,23 2,359-13,-249-5,1201 2,-1413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7:40:03.0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1,'3236'0,"-3203"0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7:40:05.2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1 132,'0'-1,"0"0,1 0,-1 1,1-1,-1 0,1 0,-1 1,1-1,0 0,-1 1,1-1,0 0,0 1,0-1,-1 1,1-1,0 1,0 0,0-1,0 1,0 0,-1 0,1-1,0 1,1 0,32-5,-28 4,384-13,-300 14,2106 1,-2134-4,71-12,-34 3,101-20,-126 18,133-9,-178 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8:03:05.1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0,'43'3,"0"1,54 11,-35-4,545 76,-496-77,169-8,-133-4,2098 2,-2217 1,1 2,38 9,-36-6,52 4,98-10,-87-1,-66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7:55.1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0,'468'0,"-452"1,0 1,0 1,26 6,25 5,17 1,14 1,-78-13,1 1,-1 1,0 0,22 11,-22-9,-1 0,2-1,-1-1,25 2,28-6,-55-2,-1 0,1 2,0 0,18 4,-16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8:03:14.46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35,'0'-1,"0"0,1 0,-1 0,1 0,-1 0,1-1,-1 1,1 0,0 0,-1 0,1 0,0 1,0-1,0 0,0 0,0 0,0 1,0-1,0 0,0 1,0-1,0 1,0-1,0 1,1 0,-1-1,2 1,38-7,-37 7,307-5,-175 7,2532-2,-2641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8:03:27.89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0,'2833'0,"-2805"0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7:57.8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0,'524'32,"1"0,-86-34,-413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8:00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0,'5'0,"13"0,13 0,7 0,3 0,-2 0,-1 0,-2 0,-1 0,-3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8:03.4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1,'1178'0,"-1151"0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8:05.6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0,'1180'0,"-1154"0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28:07.8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1,'1767'0,"-1740"0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02:19:59.4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0 273,'107'116,"-97"-104,-1 0,0 1,0 0,11 24,-11-19,-7-14,0-1,0 1,0-1,1 0,-1 1,1-1,0-1,0 1,0 0,4 2,-6-4,1 0,-1-1,1 1,-1-1,1 1,-1-1,1 1,0-1,-1 0,1 0,0 1,-1-1,1-1,-1 1,1 0,0 0,-1 0,1-1,-1 1,1-1,-1 1,1-1,-1 0,1 0,-1 0,1 1,-1-1,1-2,4-1,-1-1,0 0,-1-1,1 1,-1-1,0 0,-1 0,4-7,20-54,-20 46,19-47,29-90,-52 141,0-1,1-26,-2 15,-1 26,-1 1,0-1,1 0,0 0,0 0,-1 1,2-1,-1 1,0-1,0 1,1-1,1-2,9-6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9733-AA72-47D1-9046-77BBE44212A4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22C4C-D703-4F16-83F0-38262D74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1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Permutation </a:t>
            </a:r>
            <a:r>
              <a:rPr lang="ko-KR" altLang="en-US" dirty="0"/>
              <a:t>함수를 이용해서 시리즈나 데이터프레임의 행을 임의의 순서대로 쉽게 재배치할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순서를 바꾸고 싶은 만큼의 길이를 </a:t>
            </a:r>
            <a:r>
              <a:rPr lang="en-US" altLang="ko-KR" dirty="0"/>
              <a:t>permutation </a:t>
            </a:r>
            <a:r>
              <a:rPr lang="ko-KR" altLang="en-US" dirty="0"/>
              <a:t>함수에 전달하면 순서가 바뀐 정수 배열을 생성한다</a:t>
            </a:r>
            <a:r>
              <a:rPr lang="en-US" altLang="ko-KR" dirty="0"/>
              <a:t>. </a:t>
            </a:r>
            <a:r>
              <a:rPr lang="ko-KR" altLang="en-US" dirty="0"/>
              <a:t>이 배열은 </a:t>
            </a:r>
            <a:r>
              <a:rPr lang="en-US" altLang="ko-KR" dirty="0" err="1"/>
              <a:t>iloc</a:t>
            </a:r>
            <a:r>
              <a:rPr lang="en-US" altLang="ko-KR" dirty="0"/>
              <a:t> </a:t>
            </a:r>
            <a:r>
              <a:rPr lang="ko-KR" altLang="en-US" dirty="0"/>
              <a:t>색인이나 </a:t>
            </a:r>
            <a:r>
              <a:rPr lang="en-US" altLang="ko-KR" dirty="0"/>
              <a:t>take </a:t>
            </a:r>
            <a:r>
              <a:rPr lang="ko-KR" altLang="en-US" dirty="0"/>
              <a:t>함수에서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Take</a:t>
            </a:r>
            <a:r>
              <a:rPr lang="ko-KR" altLang="en-US" dirty="0"/>
              <a:t>를 호출할 때 </a:t>
            </a:r>
            <a:r>
              <a:rPr lang="en-US" altLang="ko-KR" dirty="0"/>
              <a:t>axis=columns</a:t>
            </a:r>
            <a:r>
              <a:rPr lang="ko-KR" altLang="en-US" dirty="0"/>
              <a:t>를 넘기면 열에 대해 작동한다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치환없이 일부만 임의로 선택하려면 </a:t>
            </a:r>
            <a:r>
              <a:rPr lang="en-US" altLang="ko-KR" dirty="0"/>
              <a:t>sample </a:t>
            </a:r>
            <a:r>
              <a:rPr lang="ko-KR" altLang="en-US" dirty="0"/>
              <a:t>메서드를 사용한다</a:t>
            </a:r>
            <a:r>
              <a:rPr lang="en-US" altLang="ko-KR" dirty="0"/>
              <a:t>. </a:t>
            </a:r>
            <a:r>
              <a:rPr lang="ko-KR" altLang="en-US" dirty="0"/>
              <a:t>이 때는 같은 행이 두 번 나타날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 선택을 허용하려면 </a:t>
            </a:r>
            <a:r>
              <a:rPr lang="en-US" altLang="ko-KR" dirty="0"/>
              <a:t>sample</a:t>
            </a:r>
            <a:r>
              <a:rPr lang="ko-KR" altLang="en-US" dirty="0"/>
              <a:t>에 </a:t>
            </a:r>
            <a:r>
              <a:rPr lang="en-US" altLang="ko-KR" dirty="0"/>
              <a:t>replace=True </a:t>
            </a:r>
            <a:r>
              <a:rPr lang="ko-KR" altLang="en-US" dirty="0"/>
              <a:t>를 넘기면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1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Get_dummies</a:t>
            </a:r>
            <a:r>
              <a:rPr lang="ko-KR" altLang="en-US" dirty="0"/>
              <a:t>를 통해 </a:t>
            </a:r>
            <a:r>
              <a:rPr lang="en-US" altLang="ko-KR" dirty="0"/>
              <a:t>key</a:t>
            </a:r>
            <a:r>
              <a:rPr lang="ko-KR" altLang="en-US" dirty="0"/>
              <a:t>를 기준으로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채운 데이터 프레임을 만든다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표시자 데이터프레임의 열에 접두사를 추가한 후 다른 데이터와 병합하고 싶으면 </a:t>
            </a:r>
            <a:r>
              <a:rPr lang="en-US" altLang="ko-KR" dirty="0"/>
              <a:t>prefix </a:t>
            </a:r>
            <a:r>
              <a:rPr lang="ko-KR" altLang="en-US" dirty="0"/>
              <a:t>인수를 사용한다</a:t>
            </a:r>
            <a:r>
              <a:rPr lang="en-US" altLang="ko-KR" dirty="0"/>
              <a:t>. </a:t>
            </a:r>
            <a:r>
              <a:rPr lang="ko-KR" altLang="en-US" dirty="0"/>
              <a:t>이를 원본 데이터의 </a:t>
            </a:r>
            <a:r>
              <a:rPr lang="en-US" altLang="ko-KR" dirty="0"/>
              <a:t>data1</a:t>
            </a:r>
            <a:r>
              <a:rPr lang="ko-KR" altLang="en-US" dirty="0"/>
              <a:t>과 </a:t>
            </a:r>
            <a:r>
              <a:rPr lang="en-US" altLang="ko-KR" dirty="0"/>
              <a:t>join</a:t>
            </a:r>
            <a:r>
              <a:rPr lang="ko-KR" altLang="en-US" dirty="0"/>
              <a:t>을 하면 마지막 데이터프레임을 얻을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Movie</a:t>
            </a:r>
            <a:r>
              <a:rPr lang="ko-KR" altLang="en-US" dirty="0"/>
              <a:t>라는 데이터셋으로 살펴보면 장르에 따라 더미로 표현한다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3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Get_dummies</a:t>
            </a:r>
            <a:r>
              <a:rPr lang="ko-KR" altLang="en-US" dirty="0"/>
              <a:t>와 </a:t>
            </a:r>
            <a:r>
              <a:rPr lang="en-US" altLang="ko-KR" dirty="0" err="1"/>
              <a:t>pandas.cut</a:t>
            </a:r>
            <a:r>
              <a:rPr lang="ko-KR" altLang="en-US" dirty="0"/>
              <a:t>를 잘 조합하여 유용하게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 실수 </a:t>
            </a:r>
            <a:r>
              <a:rPr lang="en-US" altLang="ko-KR" dirty="0"/>
              <a:t>10</a:t>
            </a:r>
            <a:r>
              <a:rPr lang="ko-KR" altLang="en-US" dirty="0"/>
              <a:t>개를 리턴하고 </a:t>
            </a:r>
            <a:r>
              <a:rPr lang="en-US" altLang="ko-KR" dirty="0"/>
              <a:t>cut</a:t>
            </a:r>
            <a:r>
              <a:rPr lang="ko-KR" altLang="en-US" dirty="0"/>
              <a:t>을 통해 구간에 따라 나누고 더미를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8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문자열이나 텍스트 처리의 편리함이라는 장점을 가지고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파이썬 내장 문자열 객체 메서드로는 다음과 같은 것들이 있는데 이중에 몇 개만 소개를 드리려고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4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예시와 같이 </a:t>
            </a:r>
            <a:r>
              <a:rPr lang="en-US" altLang="ko-KR" dirty="0"/>
              <a:t>Split </a:t>
            </a:r>
            <a:r>
              <a:rPr lang="ko-KR" altLang="en-US" dirty="0"/>
              <a:t>함수를 이용하여 문자열을 구분할 수 있고 </a:t>
            </a:r>
            <a:r>
              <a:rPr lang="en-US" altLang="ko-KR" dirty="0"/>
              <a:t>strip </a:t>
            </a:r>
            <a:r>
              <a:rPr lang="ko-KR" altLang="en-US" dirty="0"/>
              <a:t>메소드와 함께 조합하여 공백문자를 제거할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일치하는 부분의 문자열의 위치를 찾는 메소드로는 </a:t>
            </a:r>
            <a:r>
              <a:rPr lang="en-US" altLang="ko-KR" dirty="0"/>
              <a:t>in</a:t>
            </a:r>
            <a:r>
              <a:rPr lang="ko-KR" altLang="en-US" dirty="0"/>
              <a:t>과 </a:t>
            </a:r>
            <a:r>
              <a:rPr lang="en-US" altLang="ko-KR" dirty="0"/>
              <a:t>count</a:t>
            </a:r>
            <a:r>
              <a:rPr lang="ko-KR" altLang="en-US" dirty="0"/>
              <a:t>함수와 </a:t>
            </a:r>
            <a:r>
              <a:rPr lang="en-US" altLang="ko-KR" dirty="0"/>
              <a:t>replace</a:t>
            </a:r>
            <a:r>
              <a:rPr lang="ko-KR" altLang="en-US" dirty="0"/>
              <a:t>도 종종 문자열을 다룰 때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7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정규표현식 모듈을 지원하고 있는데</a:t>
            </a:r>
            <a:r>
              <a:rPr lang="en-US" altLang="ko-KR" dirty="0"/>
              <a:t>,</a:t>
            </a:r>
            <a:r>
              <a:rPr lang="ko-KR" altLang="en-US" dirty="0"/>
              <a:t> 텍스트 전처리나 특정 규칙이 있는 텍스트 데이터를 빠르게 정제하고 싶을 때 정규 표현식이 유용하게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사용되는 특수 문자와 문자 규칙</a:t>
            </a:r>
            <a:r>
              <a:rPr lang="en-US" altLang="ko-KR" dirty="0"/>
              <a:t>, </a:t>
            </a:r>
            <a:r>
              <a:rPr lang="ko-KR" altLang="en-US" dirty="0"/>
              <a:t>모듈 함수들이 다음과 같이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체크한 부분들은 뒤에서 예시로 보여드릴 내용입니다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방대한 내용이여서 간단한 예제 몇개만 </a:t>
            </a:r>
            <a:r>
              <a:rPr lang="ko-KR" altLang="en-US" dirty="0" err="1"/>
              <a:t>보여드릴게요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12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텍스트가 있다고 했을 때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\s+</a:t>
            </a:r>
            <a:r>
              <a:rPr lang="ko-KR" altLang="en-US" dirty="0"/>
              <a:t>은 </a:t>
            </a:r>
            <a:r>
              <a:rPr lang="en-US" altLang="ko-KR" dirty="0"/>
              <a:t>s</a:t>
            </a:r>
            <a:r>
              <a:rPr lang="ko-KR" altLang="en-US" dirty="0"/>
              <a:t>가 공백을 의미하고 </a:t>
            </a:r>
            <a:r>
              <a:rPr lang="en-US" altLang="ko-KR" dirty="0"/>
              <a:t>+</a:t>
            </a:r>
            <a:r>
              <a:rPr lang="ko-KR" altLang="en-US" dirty="0"/>
              <a:t>는 최소 </a:t>
            </a:r>
            <a:r>
              <a:rPr lang="en-US" altLang="ko-KR" dirty="0"/>
              <a:t>1</a:t>
            </a:r>
            <a:r>
              <a:rPr lang="ko-KR" altLang="en-US" dirty="0"/>
              <a:t>개 이상 패턴을 찾아낸다는 의미이므로 합치면 최소 </a:t>
            </a:r>
            <a:r>
              <a:rPr lang="en-US" altLang="ko-KR" dirty="0"/>
              <a:t>1</a:t>
            </a:r>
            <a:r>
              <a:rPr lang="ko-KR" altLang="en-US" dirty="0"/>
              <a:t>개 이상의 공백인 패턴을 찾아내는 것입니다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\d</a:t>
            </a:r>
            <a:r>
              <a:rPr lang="ko-KR" altLang="en-US" dirty="0"/>
              <a:t>는 숫자에 해당하는 정규표현식으로 마찬가지로 </a:t>
            </a:r>
            <a:r>
              <a:rPr lang="en-US" altLang="ko-KR" dirty="0"/>
              <a:t>\d+</a:t>
            </a:r>
            <a:r>
              <a:rPr lang="ko-KR" altLang="en-US" dirty="0"/>
              <a:t>면 최소 </a:t>
            </a:r>
            <a:r>
              <a:rPr lang="en-US" altLang="ko-KR" dirty="0"/>
              <a:t>1</a:t>
            </a:r>
            <a:r>
              <a:rPr lang="ko-KR" altLang="en-US" dirty="0"/>
              <a:t>개 이상 숫자에 해당하는 값을 의미하고 </a:t>
            </a:r>
            <a:r>
              <a:rPr lang="en-US" altLang="ko-KR" dirty="0" err="1"/>
              <a:t>findall</a:t>
            </a:r>
            <a:r>
              <a:rPr lang="en-US" altLang="ko-KR" dirty="0"/>
              <a:t>() </a:t>
            </a:r>
            <a:r>
              <a:rPr lang="ko-KR" altLang="en-US" dirty="0"/>
              <a:t>을 통해 이를 찾아냅니다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대괄호 안 대문자 알파벳 범위 전체를 표시했기에 대문자 각각을 갖고 올 수 있습니다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중괄호를 이용하여 대문자가 연속적으로 </a:t>
            </a:r>
            <a:r>
              <a:rPr lang="en-US" altLang="ko-KR" dirty="0"/>
              <a:t>4</a:t>
            </a:r>
            <a:r>
              <a:rPr lang="ko-KR" altLang="en-US" dirty="0"/>
              <a:t>번 등장하는 경우를 찾을 수 있고요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대문자와 소문자가 </a:t>
            </a:r>
            <a:r>
              <a:rPr lang="ko-KR" altLang="en-US" dirty="0" err="1"/>
              <a:t>섞여있는</a:t>
            </a:r>
            <a:r>
              <a:rPr lang="ko-KR" altLang="en-US" dirty="0"/>
              <a:t> 이름을 찾고자 </a:t>
            </a:r>
            <a:r>
              <a:rPr lang="ko-KR" altLang="en-US" dirty="0" err="1"/>
              <a:t>할때는</a:t>
            </a:r>
            <a:r>
              <a:rPr lang="ko-KR" altLang="en-US" dirty="0"/>
              <a:t> 다음과 같이 처음에 대문자가 등장한 후</a:t>
            </a:r>
            <a:r>
              <a:rPr lang="en-US" altLang="ko-KR" dirty="0"/>
              <a:t>, </a:t>
            </a:r>
            <a:r>
              <a:rPr lang="ko-KR" altLang="en-US" dirty="0"/>
              <a:t>소문자가 여러 번 등장하는 경우를 매치할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8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번째로 뒤죽박죽인 데이터를 분석을 위해 정리하려면 문자열을 다듬고 </a:t>
            </a:r>
            <a:r>
              <a:rPr lang="ko-KR" altLang="en-US" dirty="0" err="1"/>
              <a:t>정규화하는</a:t>
            </a:r>
            <a:r>
              <a:rPr lang="ko-KR" altLang="en-US" dirty="0"/>
              <a:t> 작업이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데이터 타입에 대해 파악하는 것이 중요한데요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Series</a:t>
            </a:r>
            <a:r>
              <a:rPr lang="ko-KR" altLang="en-US" dirty="0"/>
              <a:t>의 </a:t>
            </a:r>
            <a:r>
              <a:rPr lang="en-US" altLang="ko-KR" dirty="0"/>
              <a:t>str</a:t>
            </a:r>
            <a:r>
              <a:rPr lang="ko-KR" altLang="en-US" dirty="0"/>
              <a:t>속성을 이용하여 </a:t>
            </a:r>
            <a:r>
              <a:rPr lang="ko-KR" altLang="en-US" dirty="0" err="1"/>
              <a:t>이메일주소가</a:t>
            </a:r>
            <a:r>
              <a:rPr lang="ko-KR" altLang="en-US" dirty="0"/>
              <a:t> </a:t>
            </a:r>
            <a:r>
              <a:rPr lang="en-US" altLang="ko-KR" dirty="0" err="1"/>
              <a:t>gmail</a:t>
            </a:r>
            <a:r>
              <a:rPr lang="ko-KR" altLang="en-US" dirty="0"/>
              <a:t>를 포함하고 있는지 </a:t>
            </a:r>
            <a:r>
              <a:rPr lang="en-US" altLang="ko-KR" dirty="0" err="1"/>
              <a:t>str.contains</a:t>
            </a:r>
            <a:r>
              <a:rPr lang="ko-KR" altLang="en-US" dirty="0"/>
              <a:t>로 확인해보는 간단한 예제인데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왼쪽과 같은 </a:t>
            </a:r>
            <a:r>
              <a:rPr lang="en-US" altLang="ko-KR" dirty="0"/>
              <a:t>object</a:t>
            </a:r>
            <a:r>
              <a:rPr lang="ko-KR" altLang="en-US" dirty="0"/>
              <a:t>형은 다양한 데이터 유형을 포함할 수 있지만 데이터 유형이 혼합되어 있어</a:t>
            </a:r>
            <a:r>
              <a:rPr lang="en-US" altLang="ko-KR" dirty="0"/>
              <a:t>, </a:t>
            </a:r>
            <a:r>
              <a:rPr lang="ko-KR" altLang="en-US" dirty="0"/>
              <a:t>문자열 메서드를 사용하는데 오류가 발생할 수 있습니다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반면 </a:t>
            </a:r>
            <a:r>
              <a:rPr lang="en-US" altLang="ko-KR" dirty="0"/>
              <a:t>string</a:t>
            </a:r>
            <a:r>
              <a:rPr lang="ko-KR" altLang="en-US" dirty="0"/>
              <a:t>데이터 유형은 </a:t>
            </a:r>
            <a:r>
              <a:rPr lang="en-US" altLang="ko-KR" dirty="0"/>
              <a:t>pandas</a:t>
            </a:r>
            <a:r>
              <a:rPr lang="ko-KR" altLang="en-US" dirty="0"/>
              <a:t>에서 문자열 데이터를 표현하기 위해 최적화된 데이터 유형으로 문자열 데이터 처리에 관한 속성 및 메소드를 사용할 수 있습니다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상황에 따라 데이터 유형을 달리하여 처리할 수 있는데 이 </a:t>
            </a:r>
            <a:r>
              <a:rPr lang="ko-KR" altLang="en-US" dirty="0" err="1"/>
              <a:t>챕터에서와</a:t>
            </a:r>
            <a:r>
              <a:rPr lang="ko-KR" altLang="en-US" dirty="0"/>
              <a:t> 같이 문자열 데이터를 처리할 때는 </a:t>
            </a:r>
            <a:r>
              <a:rPr lang="en-US" altLang="ko-KR" dirty="0"/>
              <a:t>string </a:t>
            </a:r>
            <a:r>
              <a:rPr lang="ko-KR" altLang="en-US" dirty="0"/>
              <a:t>데이터 유형으로 </a:t>
            </a:r>
            <a:r>
              <a:rPr lang="ko-KR" altLang="en-US" dirty="0" err="1"/>
              <a:t>처리하는게</a:t>
            </a:r>
            <a:r>
              <a:rPr lang="ko-KR" altLang="en-US" dirty="0"/>
              <a:t> 유리하다는 것을 알 수 있는 대목입니다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ignorecase</a:t>
            </a:r>
            <a:r>
              <a:rPr lang="ko-KR" altLang="en-US" dirty="0"/>
              <a:t>옵션을 활용한 이메일 주소 파싱과 </a:t>
            </a:r>
            <a:r>
              <a:rPr lang="ko-KR" altLang="en-US" dirty="0" err="1"/>
              <a:t>벡터화된</a:t>
            </a:r>
            <a:r>
              <a:rPr lang="ko-KR" altLang="en-US" dirty="0"/>
              <a:t> 요소를 추출하는 메서드를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이메일 주소 </a:t>
            </a:r>
            <a:r>
              <a:rPr lang="ko-KR" altLang="en-US" dirty="0" err="1"/>
              <a:t>파싱작업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정규 표현식을 유용하게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노란부분</a:t>
            </a:r>
            <a:r>
              <a:rPr lang="en-US" altLang="ko-KR" dirty="0"/>
              <a:t>: </a:t>
            </a:r>
            <a:r>
              <a:rPr lang="ko-KR" altLang="en-US" dirty="0"/>
              <a:t>사용자 이름을 나타냅니다</a:t>
            </a:r>
            <a:r>
              <a:rPr lang="en-US" altLang="ko-KR" dirty="0"/>
              <a:t>. </a:t>
            </a:r>
            <a:r>
              <a:rPr lang="ko-KR" altLang="en-US" dirty="0"/>
              <a:t>최소 한 글자 대문자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일부 특수 문자로 이루어지면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파란부분은</a:t>
            </a:r>
            <a:r>
              <a:rPr lang="en-US" altLang="ko-KR" dirty="0"/>
              <a:t>: </a:t>
            </a:r>
            <a:r>
              <a:rPr lang="ko-KR" altLang="en-US" dirty="0"/>
              <a:t>도메인을 나타내고</a:t>
            </a:r>
            <a:endParaRPr lang="en-US" altLang="ko-KR" dirty="0"/>
          </a:p>
          <a:p>
            <a:r>
              <a:rPr lang="ko-KR" altLang="en-US" dirty="0"/>
              <a:t>초록색부분은 </a:t>
            </a:r>
            <a:r>
              <a:rPr lang="en-US" altLang="ko-KR" dirty="0"/>
              <a:t>2</a:t>
            </a:r>
            <a:r>
              <a:rPr lang="ko-KR" altLang="en-US" dirty="0"/>
              <a:t>자에서 </a:t>
            </a:r>
            <a:r>
              <a:rPr lang="en-US" altLang="ko-KR" dirty="0"/>
              <a:t>4</a:t>
            </a:r>
            <a:r>
              <a:rPr lang="ko-KR" altLang="en-US" dirty="0"/>
              <a:t>자사이의 대문자로 이루어진 </a:t>
            </a:r>
            <a:r>
              <a:rPr lang="en-US" altLang="ko-KR" dirty="0"/>
              <a:t>com</a:t>
            </a:r>
            <a:r>
              <a:rPr lang="ko-KR" altLang="en-US" dirty="0"/>
              <a:t>과 같은 최상위도메인을 나타내죠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이메일 주소의 특정 부분에 접근할 때 </a:t>
            </a:r>
            <a:r>
              <a:rPr lang="ko-KR" altLang="en-US" dirty="0" err="1"/>
              <a:t>벡터화된</a:t>
            </a:r>
            <a:r>
              <a:rPr lang="ko-KR" altLang="en-US" dirty="0"/>
              <a:t> 요소를 꺼내야 할 때가 있겠죠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str.get</a:t>
            </a:r>
            <a:r>
              <a:rPr lang="en-US" altLang="ko-KR" dirty="0"/>
              <a:t>(1)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사용하여 </a:t>
            </a:r>
            <a:r>
              <a:rPr lang="en-US" altLang="ko-KR" dirty="0"/>
              <a:t>matches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Series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각 이메일 주소의 도메인 구성 요소를 검색할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7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Values</a:t>
            </a:r>
            <a:r>
              <a:rPr lang="ko-KR" altLang="en-US" dirty="0"/>
              <a:t>에는 지금 </a:t>
            </a:r>
            <a:r>
              <a:rPr lang="en-US" altLang="ko-KR" dirty="0"/>
              <a:t>apple</a:t>
            </a:r>
            <a:r>
              <a:rPr lang="ko-KR" altLang="en-US" dirty="0"/>
              <a:t>과 </a:t>
            </a:r>
            <a:r>
              <a:rPr lang="en-US" altLang="ko-KR" dirty="0"/>
              <a:t>orange</a:t>
            </a:r>
            <a:r>
              <a:rPr lang="ko-KR" altLang="en-US" dirty="0"/>
              <a:t>가 중복되어 들어가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하나의 열에서 특정 값이 반복되는 경우에 유일한 값을 추출하는 </a:t>
            </a:r>
            <a:r>
              <a:rPr lang="en-US" altLang="ko-KR" dirty="0"/>
              <a:t>unique</a:t>
            </a:r>
            <a:r>
              <a:rPr lang="ko-KR" altLang="en-US" dirty="0"/>
              <a:t>와 특정 값이 얼마나 많이 존재하는지 </a:t>
            </a:r>
            <a:r>
              <a:rPr lang="en-US" altLang="ko-KR" dirty="0" err="1"/>
              <a:t>value_counts</a:t>
            </a:r>
            <a:r>
              <a:rPr lang="ko-KR" altLang="en-US" dirty="0"/>
              <a:t>를 통해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중복된 데이터를 효율적으로 저장하고 계산하기 위해 개발된 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구별되는 값을 담은 차원 테이블과 이를 참조하는 정수 키를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0, 1, 0, 0</a:t>
            </a:r>
            <a:r>
              <a:rPr lang="ko-KR" altLang="en-US" dirty="0"/>
              <a:t>이 </a:t>
            </a:r>
            <a:r>
              <a:rPr lang="ko-KR" altLang="en-US" dirty="0" err="1"/>
              <a:t>두번</a:t>
            </a:r>
            <a:r>
              <a:rPr lang="ko-KR" altLang="en-US" dirty="0"/>
              <a:t> 중복되어 저장된 </a:t>
            </a:r>
            <a:r>
              <a:rPr lang="en-US" altLang="ko-KR" dirty="0"/>
              <a:t>values</a:t>
            </a:r>
            <a:r>
              <a:rPr lang="ko-KR" altLang="en-US" dirty="0"/>
              <a:t>와 </a:t>
            </a:r>
            <a:r>
              <a:rPr lang="en-US" altLang="ko-KR" dirty="0"/>
              <a:t>apple, orange</a:t>
            </a:r>
            <a:r>
              <a:rPr lang="ko-KR" altLang="en-US" dirty="0"/>
              <a:t> 문자열이 저장된 </a:t>
            </a:r>
            <a:r>
              <a:rPr lang="en-US" altLang="ko-KR" dirty="0"/>
              <a:t>dim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Take</a:t>
            </a:r>
            <a:r>
              <a:rPr lang="ko-KR" altLang="en-US" dirty="0"/>
              <a:t>메서드를 사용하여 </a:t>
            </a:r>
            <a:r>
              <a:rPr lang="en-US" altLang="ko-KR" dirty="0"/>
              <a:t>Series</a:t>
            </a:r>
            <a:r>
              <a:rPr lang="ko-KR" altLang="en-US" dirty="0"/>
              <a:t>에 저장된 원래 문자열을 구한 결과 정수로 표현된 것을 볼 수 있는데 이를 범주형 표기법이라고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범주형 표현은 분석 작업에서 엄청난 성능 향상을 얻을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07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fruits </a:t>
            </a:r>
            <a:r>
              <a:rPr lang="ko-KR" altLang="en-US" dirty="0"/>
              <a:t>배열의 길이인 </a:t>
            </a:r>
            <a:r>
              <a:rPr lang="en-US" altLang="ko-KR" dirty="0"/>
              <a:t>8</a:t>
            </a:r>
            <a:r>
              <a:rPr lang="ko-KR" altLang="en-US" dirty="0"/>
              <a:t>을 담고 있기 때문에</a:t>
            </a:r>
            <a:endParaRPr lang="en-US" altLang="ko-KR" dirty="0"/>
          </a:p>
          <a:p>
            <a:r>
              <a:rPr lang="en-US" altLang="ko-KR" dirty="0" err="1"/>
              <a:t>Basket_id</a:t>
            </a:r>
            <a:r>
              <a:rPr lang="ko-KR" altLang="en-US" dirty="0"/>
              <a:t>에서 </a:t>
            </a:r>
            <a:r>
              <a:rPr lang="en-US" altLang="ko-KR" dirty="0" err="1"/>
              <a:t>np.arrange</a:t>
            </a:r>
            <a:r>
              <a:rPr lang="en-US" altLang="ko-KR" dirty="0"/>
              <a:t>(8)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7</a:t>
            </a:r>
            <a:r>
              <a:rPr lang="ko-KR" altLang="en-US" dirty="0"/>
              <a:t>까지의 수가 나왔습니다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rng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난수생성기로</a:t>
            </a:r>
            <a:r>
              <a:rPr lang="en-US" altLang="ko-KR" dirty="0"/>
              <a:t>, count</a:t>
            </a:r>
            <a:r>
              <a:rPr lang="ko-KR" altLang="en-US" dirty="0"/>
              <a:t>와 </a:t>
            </a:r>
            <a:r>
              <a:rPr lang="en-US" altLang="ko-KR" dirty="0"/>
              <a:t>weight</a:t>
            </a:r>
            <a:r>
              <a:rPr lang="ko-KR" altLang="en-US" dirty="0"/>
              <a:t>에 난수 값을 넣은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의 경우 </a:t>
            </a:r>
            <a:r>
              <a:rPr lang="en-US" altLang="ko-KR" dirty="0"/>
              <a:t>.uniform </a:t>
            </a:r>
            <a:r>
              <a:rPr lang="ko-KR" altLang="en-US" dirty="0"/>
              <a:t>속성에 의해 균등분포로부터 무작위 표본의 값을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[‘fruit’]</a:t>
            </a:r>
            <a:r>
              <a:rPr lang="ko-KR" altLang="en-US" dirty="0"/>
              <a:t>는 파이썬 문자열 객체의 배열인데 </a:t>
            </a:r>
            <a:r>
              <a:rPr lang="en-US" altLang="ko-KR" dirty="0"/>
              <a:t>.</a:t>
            </a:r>
            <a:r>
              <a:rPr lang="en-US" altLang="ko-KR" dirty="0" err="1"/>
              <a:t>astype</a:t>
            </a:r>
            <a:r>
              <a:rPr lang="en-US" altLang="ko-KR" dirty="0"/>
              <a:t>(‘category’)</a:t>
            </a:r>
            <a:r>
              <a:rPr lang="ko-KR" altLang="en-US" dirty="0"/>
              <a:t>를 사용하여 범주형 데이터로 변경되었습니다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0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Categorixal</a:t>
            </a:r>
            <a:r>
              <a:rPr lang="en-US" altLang="ko-KR" dirty="0"/>
              <a:t> </a:t>
            </a:r>
            <a:r>
              <a:rPr lang="ko-KR" altLang="en-US" dirty="0"/>
              <a:t>객체에는 범주는 나타내는  </a:t>
            </a:r>
            <a:r>
              <a:rPr lang="en-US" altLang="ko-KR" dirty="0"/>
              <a:t>categories</a:t>
            </a:r>
            <a:r>
              <a:rPr lang="ko-KR" altLang="en-US" dirty="0"/>
              <a:t>와 범주형 인덱스를 나타내는 </a:t>
            </a:r>
            <a:r>
              <a:rPr lang="en-US" altLang="ko-KR" dirty="0"/>
              <a:t>codes </a:t>
            </a:r>
            <a:r>
              <a:rPr lang="ko-KR" altLang="en-US" dirty="0"/>
              <a:t>속성이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Codes </a:t>
            </a:r>
            <a:r>
              <a:rPr lang="ko-KR" altLang="en-US" dirty="0"/>
              <a:t>속성과 </a:t>
            </a:r>
            <a:r>
              <a:rPr lang="en-US" altLang="ko-KR" dirty="0"/>
              <a:t>categories </a:t>
            </a:r>
            <a:r>
              <a:rPr lang="ko-KR" altLang="en-US" dirty="0"/>
              <a:t>속성 간의  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형태의 객체로 값을 변환하고 그 값을 대입함으로써 </a:t>
            </a:r>
            <a:r>
              <a:rPr lang="en-US" altLang="ko-KR" dirty="0" err="1"/>
              <a:t>DataFrame</a:t>
            </a:r>
            <a:r>
              <a:rPr lang="ko-KR" altLang="en-US" dirty="0"/>
              <a:t>의 열을 범주형으로 변경합니다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8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정의된 범주와 범주 코드가 있다면 </a:t>
            </a:r>
            <a:r>
              <a:rPr lang="en-US" altLang="ko-KR" dirty="0" err="1"/>
              <a:t>from_codes</a:t>
            </a:r>
            <a:r>
              <a:rPr lang="ko-KR" altLang="en-US" dirty="0"/>
              <a:t>로 범주형 데이터를 생성할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From_codes</a:t>
            </a:r>
            <a:r>
              <a:rPr lang="ko-KR" altLang="en-US" dirty="0"/>
              <a:t>의 </a:t>
            </a:r>
            <a:r>
              <a:rPr lang="en-US" altLang="ko-KR" dirty="0"/>
              <a:t>ordered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값으로 설정하거나 범주형 인스턴스이기</a:t>
            </a:r>
            <a:r>
              <a:rPr lang="en-US" altLang="ko-KR" dirty="0"/>
              <a:t> </a:t>
            </a:r>
            <a:r>
              <a:rPr lang="ko-KR" altLang="en-US" dirty="0"/>
              <a:t>때문에 </a:t>
            </a:r>
            <a:r>
              <a:rPr lang="en-US" altLang="ko-KR" dirty="0" err="1"/>
              <a:t>as_ordered</a:t>
            </a:r>
            <a:r>
              <a:rPr lang="en-US" altLang="ko-KR" dirty="0"/>
              <a:t> </a:t>
            </a:r>
            <a:r>
              <a:rPr lang="ko-KR" altLang="en-US" dirty="0"/>
              <a:t>메서드를 사용해 정렬할 수도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90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Qcut</a:t>
            </a:r>
            <a:r>
              <a:rPr lang="ko-KR" altLang="en-US" dirty="0"/>
              <a:t>은 임의의 숫자 데이터를</a:t>
            </a:r>
            <a:r>
              <a:rPr lang="en-US" altLang="ko-KR" dirty="0"/>
              <a:t> </a:t>
            </a:r>
            <a:r>
              <a:rPr lang="ko-KR" altLang="en-US" dirty="0"/>
              <a:t>같은 개수로 구간을 나누어 줍니다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qcut</a:t>
            </a:r>
            <a:r>
              <a:rPr lang="ko-KR" altLang="en-US" dirty="0"/>
              <a:t>을 통해 </a:t>
            </a:r>
            <a:r>
              <a:rPr lang="en-US" altLang="ko-KR" dirty="0"/>
              <a:t>draws </a:t>
            </a:r>
            <a:r>
              <a:rPr lang="ko-KR" altLang="en-US" dirty="0"/>
              <a:t>데이터를 사분위수로 나누고 통계를 낸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qcut</a:t>
            </a:r>
            <a:r>
              <a:rPr lang="ko-KR" altLang="en-US" dirty="0"/>
              <a:t>의 </a:t>
            </a:r>
            <a:r>
              <a:rPr lang="en-US" altLang="ko-KR" dirty="0"/>
              <a:t>labels</a:t>
            </a:r>
            <a:r>
              <a:rPr lang="ko-KR" altLang="en-US" dirty="0"/>
              <a:t>인수를 통해 사분위수의 이름을 직접 지정해봅니다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groupby</a:t>
            </a:r>
            <a:r>
              <a:rPr lang="ko-KR" altLang="en-US" dirty="0"/>
              <a:t>를 통해 사분위수에 이름을 붙인 </a:t>
            </a:r>
            <a:r>
              <a:rPr lang="en-US" altLang="ko-KR" dirty="0"/>
              <a:t>bins</a:t>
            </a:r>
            <a:r>
              <a:rPr lang="ko-KR" altLang="en-US" dirty="0"/>
              <a:t>에 데이터의 시작과 </a:t>
            </a:r>
            <a:r>
              <a:rPr lang="ko-KR" altLang="en-US" dirty="0" err="1"/>
              <a:t>끝값에</a:t>
            </a:r>
            <a:r>
              <a:rPr lang="ko-KR" altLang="en-US" dirty="0"/>
              <a:t> 관련된 정보까지 포함시켜 요약 통계를 추출할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5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천만개의 값을 가진 </a:t>
            </a:r>
            <a:r>
              <a:rPr lang="en-US" altLang="ko-KR" dirty="0"/>
              <a:t>Series</a:t>
            </a:r>
            <a:r>
              <a:rPr lang="ko-KR" altLang="en-US" dirty="0"/>
              <a:t>를 살펴보면</a:t>
            </a:r>
            <a:r>
              <a:rPr lang="en-US" altLang="ko-KR" dirty="0"/>
              <a:t>, Categories</a:t>
            </a:r>
            <a:r>
              <a:rPr lang="ko-KR" altLang="en-US" dirty="0"/>
              <a:t>가 </a:t>
            </a:r>
            <a:r>
              <a:rPr lang="en-US" altLang="ko-KR" dirty="0"/>
              <a:t>labels</a:t>
            </a:r>
            <a:r>
              <a:rPr lang="ko-KR" altLang="en-US" dirty="0"/>
              <a:t>에 비해 훨씬 더 적은 메모리를 사용하고 훨씬 빠르게 작동합니다</a:t>
            </a:r>
            <a:r>
              <a:rPr lang="en-US" altLang="ko-KR" dirty="0"/>
              <a:t>. </a:t>
            </a:r>
            <a:r>
              <a:rPr lang="en-US" altLang="ko-KR" dirty="0" err="1"/>
              <a:t>Value_counts</a:t>
            </a:r>
            <a:r>
              <a:rPr lang="en-US" altLang="ko-KR" dirty="0"/>
              <a:t>() </a:t>
            </a:r>
            <a:r>
              <a:rPr lang="ko-KR" altLang="en-US" dirty="0"/>
              <a:t>함수 또한 </a:t>
            </a:r>
            <a:r>
              <a:rPr lang="en-US" altLang="ko-KR" dirty="0"/>
              <a:t>categories</a:t>
            </a:r>
            <a:r>
              <a:rPr lang="ko-KR" altLang="en-US" dirty="0"/>
              <a:t>가 더 빠른 성능을 보이고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28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범주형 데이터를 담은 </a:t>
            </a:r>
            <a:r>
              <a:rPr lang="en-US" altLang="ko-KR" dirty="0"/>
              <a:t>Series</a:t>
            </a:r>
            <a:r>
              <a:rPr lang="ko-KR" altLang="en-US" dirty="0"/>
              <a:t>에 바로 </a:t>
            </a:r>
            <a:r>
              <a:rPr lang="en-US" altLang="ko-KR" dirty="0"/>
              <a:t>categories</a:t>
            </a:r>
            <a:r>
              <a:rPr lang="ko-KR" altLang="en-US" dirty="0"/>
              <a:t>나 </a:t>
            </a:r>
            <a:r>
              <a:rPr lang="en-US" altLang="ko-KR" dirty="0"/>
              <a:t>code</a:t>
            </a:r>
            <a:r>
              <a:rPr lang="ko-KR" altLang="en-US" dirty="0"/>
              <a:t>를 사용할 경우 에러가 발생하는데 특별한 </a:t>
            </a:r>
            <a:r>
              <a:rPr lang="ko-KR" altLang="en-US" dirty="0" err="1"/>
              <a:t>접근자</a:t>
            </a:r>
            <a:r>
              <a:rPr lang="ko-KR" altLang="en-US" dirty="0"/>
              <a:t> 속성인 </a:t>
            </a:r>
            <a:r>
              <a:rPr lang="en-US" altLang="ko-KR" dirty="0"/>
              <a:t>cat</a:t>
            </a:r>
            <a:r>
              <a:rPr lang="ko-KR" altLang="en-US" dirty="0"/>
              <a:t>을 이용하면 메서드에 접근할 수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실제 데이터 범주가 </a:t>
            </a:r>
            <a:r>
              <a:rPr lang="en-US" altLang="ko-KR" dirty="0"/>
              <a:t>a, b, c, d </a:t>
            </a:r>
            <a:r>
              <a:rPr lang="ko-KR" altLang="en-US" dirty="0"/>
              <a:t>외에 </a:t>
            </a:r>
            <a:r>
              <a:rPr lang="en-US" altLang="ko-KR" dirty="0"/>
              <a:t>e</a:t>
            </a:r>
            <a:r>
              <a:rPr lang="ko-KR" altLang="en-US" dirty="0"/>
              <a:t>까지 있어서 다섯 종류였다면 </a:t>
            </a:r>
            <a:r>
              <a:rPr lang="en-US" altLang="ko-KR" dirty="0" err="1"/>
              <a:t>set_categories</a:t>
            </a:r>
            <a:r>
              <a:rPr lang="en-US" altLang="ko-KR" dirty="0"/>
              <a:t> </a:t>
            </a:r>
            <a:r>
              <a:rPr lang="ko-KR" altLang="en-US" dirty="0"/>
              <a:t>메서드를 통해 변경해줄 수 있습니다</a:t>
            </a:r>
            <a:r>
              <a:rPr lang="en-US" altLang="ko-KR" dirty="0"/>
              <a:t>. </a:t>
            </a:r>
            <a:r>
              <a:rPr lang="ko-KR" altLang="en-US" dirty="0"/>
              <a:t>데이터는 변함이 없지만 </a:t>
            </a:r>
            <a:r>
              <a:rPr lang="en-US" altLang="ko-KR" dirty="0" err="1"/>
              <a:t>value_counts</a:t>
            </a:r>
            <a:r>
              <a:rPr lang="ko-KR" altLang="en-US" dirty="0"/>
              <a:t>로 변경된 범주가 반영된 것을 볼 수 </a:t>
            </a:r>
            <a:r>
              <a:rPr lang="ko-KR" altLang="en-US" dirty="0" err="1"/>
              <a:t>있스빈다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21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데이터에는 존재하지 않는 범주가 남아있을 수 있는데 </a:t>
            </a:r>
            <a:r>
              <a:rPr lang="en-US" altLang="ko-KR" dirty="0" err="1"/>
              <a:t>remove_unused_categories</a:t>
            </a:r>
            <a:r>
              <a:rPr lang="en-US" altLang="ko-KR" dirty="0"/>
              <a:t> </a:t>
            </a:r>
            <a:r>
              <a:rPr lang="ko-KR" altLang="en-US" dirty="0"/>
              <a:t>메서드를 통해 그러한 범주들을 제거해줍니다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01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모델링을 위해 범주형 데이터를 더미 변수로 변환해야 하는 경우가 있는데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get_dummies</a:t>
            </a:r>
            <a:r>
              <a:rPr lang="en-US" altLang="ko-KR" dirty="0"/>
              <a:t> </a:t>
            </a:r>
            <a:r>
              <a:rPr lang="ko-KR" altLang="en-US" dirty="0"/>
              <a:t>함수를 사용하여 각각의 구별되는 범주를 열로 갖는 </a:t>
            </a:r>
            <a:r>
              <a:rPr lang="en-US" altLang="ko-KR" dirty="0" err="1"/>
              <a:t>DataFrame</a:t>
            </a:r>
            <a:r>
              <a:rPr lang="ko-KR" altLang="en-US" dirty="0"/>
              <a:t>을 생성하고 각 열에는 해당 범주의 발생 여부에 따라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값을 가지도록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33093-7C44-4A3C-B1F7-CCE770FD0B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7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Subset</a:t>
            </a:r>
            <a:r>
              <a:rPr lang="ko-KR" altLang="en-US" dirty="0"/>
              <a:t>에 </a:t>
            </a:r>
            <a:r>
              <a:rPr lang="en-US" altLang="ko-KR" dirty="0"/>
              <a:t>k1</a:t>
            </a:r>
            <a:r>
              <a:rPr lang="ko-KR" altLang="en-US" dirty="0"/>
              <a:t>을 넘기면 </a:t>
            </a:r>
            <a:r>
              <a:rPr lang="en-US" altLang="ko-KR" dirty="0"/>
              <a:t>k1 </a:t>
            </a:r>
            <a:r>
              <a:rPr lang="ko-KR" altLang="en-US" dirty="0"/>
              <a:t>열에 기반해서 중복을 걸러낸다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Keep=“last”</a:t>
            </a:r>
            <a:r>
              <a:rPr lang="ko-KR" altLang="en-US" dirty="0"/>
              <a:t>를 넘기면 중복된 데이터 중 마지막으로 발견된 값을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요소별 변형과 다듬는 작업은 </a:t>
            </a:r>
            <a:r>
              <a:rPr lang="en-US" altLang="ko-KR" dirty="0"/>
              <a:t>map </a:t>
            </a:r>
            <a:r>
              <a:rPr lang="ko-KR" altLang="en-US" dirty="0"/>
              <a:t>메서드로 편하게 수행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Replace </a:t>
            </a:r>
            <a:r>
              <a:rPr lang="ko-KR" altLang="en-US" dirty="0"/>
              <a:t>메서드를 통해 간단하게 값 치환하기</a:t>
            </a:r>
            <a:endParaRPr lang="en-US" altLang="ko-KR" dirty="0"/>
          </a:p>
          <a:p>
            <a:r>
              <a:rPr lang="ko-KR" altLang="en-US" dirty="0"/>
              <a:t>이 시리즈 객체에서 </a:t>
            </a:r>
            <a:r>
              <a:rPr lang="en-US" altLang="ko-KR" dirty="0"/>
              <a:t>-999</a:t>
            </a:r>
            <a:r>
              <a:rPr lang="ko-KR" altLang="en-US" dirty="0"/>
              <a:t>를 누락된 데이터를 나타내는 </a:t>
            </a:r>
            <a:r>
              <a:rPr lang="ko-KR" altLang="en-US" dirty="0" err="1"/>
              <a:t>감싯값이라고</a:t>
            </a:r>
            <a:r>
              <a:rPr lang="ko-KR" altLang="en-US" dirty="0"/>
              <a:t> 가정하면 </a:t>
            </a:r>
            <a:r>
              <a:rPr lang="en-US" altLang="ko-KR" dirty="0"/>
              <a:t>replace </a:t>
            </a:r>
            <a:r>
              <a:rPr lang="ko-KR" altLang="en-US" dirty="0"/>
              <a:t>메서드를 이용해 해당 값을 </a:t>
            </a:r>
            <a:r>
              <a:rPr lang="en-US" altLang="ko-KR" dirty="0"/>
              <a:t>NA(</a:t>
            </a:r>
            <a:r>
              <a:rPr lang="ko-KR" altLang="en-US" dirty="0" err="1"/>
              <a:t>결측치</a:t>
            </a:r>
            <a:r>
              <a:rPr lang="en-US" altLang="ko-KR" dirty="0"/>
              <a:t>) </a:t>
            </a:r>
            <a:r>
              <a:rPr lang="ko-KR" altLang="en-US" dirty="0"/>
              <a:t>값으로 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값을 치환하려면 치환하려는 값의 리스트를 넘긴다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값을 다른 값으로 치환하려면 새로 지정할 값을 리스트로 넘긴다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대신 </a:t>
            </a:r>
            <a:r>
              <a:rPr lang="ko-KR" altLang="en-US" dirty="0" err="1"/>
              <a:t>딕셔너리로</a:t>
            </a:r>
            <a:r>
              <a:rPr lang="ko-KR" altLang="en-US" dirty="0"/>
              <a:t> 지정할 값을 나타내어 치환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의 앞 네 글자를 함수를 </a:t>
            </a:r>
            <a:r>
              <a:rPr lang="en-US" altLang="ko-KR" dirty="0"/>
              <a:t>transform</a:t>
            </a:r>
            <a:r>
              <a:rPr lang="ko-KR" altLang="en-US" dirty="0"/>
              <a:t>이라는 함수로 대문자로 바꾼다</a:t>
            </a:r>
            <a:r>
              <a:rPr lang="en-US" altLang="ko-KR" dirty="0"/>
              <a:t>. </a:t>
            </a:r>
            <a:r>
              <a:rPr lang="ko-KR" altLang="en-US" dirty="0"/>
              <a:t>대문자로 변경된 축 이름을 </a:t>
            </a:r>
            <a:r>
              <a:rPr lang="en-US" altLang="ko-KR" dirty="0"/>
              <a:t>index</a:t>
            </a:r>
            <a:r>
              <a:rPr lang="ko-KR" altLang="en-US" dirty="0"/>
              <a:t>에 바로 대입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객체를 변경하지 않고 새로운 객체를 생성하려면 </a:t>
            </a:r>
            <a:r>
              <a:rPr lang="en-US" altLang="ko-KR" dirty="0"/>
              <a:t>rename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r>
              <a:rPr lang="ko-KR" altLang="en-US" dirty="0"/>
              <a:t>이전에 대입했던 </a:t>
            </a:r>
            <a:r>
              <a:rPr lang="en-US" altLang="ko-KR" dirty="0"/>
              <a:t>index</a:t>
            </a:r>
            <a:r>
              <a:rPr lang="ko-KR" altLang="en-US" dirty="0"/>
              <a:t>에 </a:t>
            </a:r>
            <a:r>
              <a:rPr lang="en-US" altLang="ko-KR" dirty="0"/>
              <a:t>title</a:t>
            </a:r>
            <a:r>
              <a:rPr lang="ko-KR" altLang="en-US" dirty="0"/>
              <a:t>을 통해 가장 앞 문자만 대문자로 바꾸고 </a:t>
            </a:r>
            <a:r>
              <a:rPr lang="en-US" altLang="ko-KR" dirty="0"/>
              <a:t>column</a:t>
            </a:r>
            <a:r>
              <a:rPr lang="ko-KR" altLang="en-US" dirty="0"/>
              <a:t>의 문자는 모두 대문자로 바꾼다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rename</a:t>
            </a:r>
            <a:r>
              <a:rPr lang="ko-KR" altLang="en-US" dirty="0"/>
              <a:t>메서드로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형식의 객체를 이용해 축 이름 중 일부만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Rename </a:t>
            </a:r>
            <a:r>
              <a:rPr lang="ko-KR" altLang="en-US" dirty="0"/>
              <a:t>메서드를 사용하면 데이터프레임을 직접 복사해서 인덱스와 </a:t>
            </a:r>
            <a:r>
              <a:rPr lang="en-US" altLang="ko-KR" dirty="0"/>
              <a:t>column</a:t>
            </a:r>
            <a:r>
              <a:rPr lang="ko-KR" altLang="en-US" dirty="0"/>
              <a:t> 속성을 갱신할 필요 없이 바로 변경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연속되는 데이터는 종종 개별로 분할하거나 분석을 위해 그룹으로 나누기도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나이 그룹 데이터가 있을 때 나이대에 따라 분류한다고 가정하면</a:t>
            </a:r>
            <a:endParaRPr lang="en-US" altLang="ko-KR" dirty="0"/>
          </a:p>
          <a:p>
            <a:r>
              <a:rPr lang="en-US" altLang="ko-KR" dirty="0"/>
              <a:t>Bins</a:t>
            </a:r>
            <a:r>
              <a:rPr lang="ko-KR" altLang="en-US" dirty="0"/>
              <a:t>로 나타낸 나이대에 따라 </a:t>
            </a:r>
            <a:r>
              <a:rPr lang="en-US" altLang="ko-KR" dirty="0" err="1"/>
              <a:t>pandas.cut</a:t>
            </a:r>
            <a:r>
              <a:rPr lang="ko-KR" altLang="en-US" dirty="0"/>
              <a:t>으로 분류한다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범주형 객체가 반환되는데</a:t>
            </a:r>
            <a:r>
              <a:rPr lang="en-US" altLang="ko-KR" dirty="0"/>
              <a:t>, </a:t>
            </a:r>
            <a:r>
              <a:rPr lang="ko-KR" altLang="en-US" dirty="0"/>
              <a:t>개별 그룹의 간격 값으로 구분한다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데이터마다 해당하는 그룹의 위치나 객체의 구간</a:t>
            </a:r>
            <a:r>
              <a:rPr lang="en-US" altLang="ko-KR" dirty="0"/>
              <a:t>, </a:t>
            </a:r>
            <a:r>
              <a:rPr lang="ko-KR" altLang="en-US" dirty="0"/>
              <a:t>구간별 해당하는 데이터의 개수를 알 수 있고</a:t>
            </a:r>
            <a:endParaRPr lang="en-US" altLang="ko-KR" dirty="0"/>
          </a:p>
          <a:p>
            <a:r>
              <a:rPr lang="en-US" altLang="ko-KR" dirty="0"/>
              <a:t>Right=False</a:t>
            </a:r>
            <a:r>
              <a:rPr lang="ko-KR" altLang="en-US" dirty="0"/>
              <a:t>를 넘기면 소괄호와 대괄호의 위치를 바꿀 수 있다</a:t>
            </a:r>
            <a:r>
              <a:rPr lang="en-US" altLang="ko-KR" dirty="0"/>
              <a:t>. </a:t>
            </a:r>
            <a:r>
              <a:rPr lang="ko-KR" altLang="en-US" dirty="0"/>
              <a:t>여기서 소괄호는 값을 포함하지 않고 대괄호는 해당 값을 포함한다는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Labels </a:t>
            </a:r>
            <a:r>
              <a:rPr lang="ko-KR" altLang="en-US" dirty="0"/>
              <a:t>옵션으로 그룹의 이름을 넘기면 숫자가 아니라 </a:t>
            </a:r>
            <a:r>
              <a:rPr lang="en-US" altLang="ko-KR" dirty="0"/>
              <a:t>label </a:t>
            </a:r>
            <a:r>
              <a:rPr lang="ko-KR" altLang="en-US" dirty="0"/>
              <a:t>이름으로 나타나게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4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그룹의 개수를 넘겨주면 데이터의 최솟값과 최댓값을 기준으로 균등한 길이의 그룹을 자동으로 계산</a:t>
            </a:r>
            <a:endParaRPr lang="en-US" altLang="ko-KR" dirty="0"/>
          </a:p>
          <a:p>
            <a:r>
              <a:rPr lang="ko-KR" altLang="en-US" dirty="0"/>
              <a:t>다음의 균등 분포 내에서는 최솟값 </a:t>
            </a:r>
            <a:r>
              <a:rPr lang="en-US" altLang="ko-KR" dirty="0"/>
              <a:t>0.071</a:t>
            </a:r>
            <a:r>
              <a:rPr lang="ko-KR" altLang="en-US" dirty="0"/>
              <a:t>부터 </a:t>
            </a:r>
            <a:r>
              <a:rPr lang="en-US" altLang="ko-KR" dirty="0"/>
              <a:t>0.97</a:t>
            </a:r>
            <a:r>
              <a:rPr lang="ko-KR" altLang="en-US" dirty="0"/>
              <a:t>까지 동일한 길이의 구간으로 나눠서 분류하게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표본 분위수를 기반으로 데이터를 나누는 </a:t>
            </a:r>
            <a:r>
              <a:rPr lang="en-US" altLang="ko-KR" dirty="0" err="1"/>
              <a:t>qcut</a:t>
            </a:r>
            <a:r>
              <a:rPr lang="ko-KR" altLang="en-US" dirty="0"/>
              <a:t> 함수는 각 그룹의 데이터 개수가 같게 나눈다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Quct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와 같은 숫자가 아니라 사분위수를 직접 지정하면 그 </a:t>
            </a:r>
            <a:r>
              <a:rPr lang="ko-KR" altLang="en-US" dirty="0" err="1"/>
              <a:t>사분위</a:t>
            </a:r>
            <a:r>
              <a:rPr lang="ko-KR" altLang="en-US" dirty="0"/>
              <a:t> 수 개수에 따라서 나눠진다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정규분포값을</a:t>
            </a:r>
            <a:r>
              <a:rPr lang="ko-KR" altLang="en-US" dirty="0"/>
              <a:t> 갖는 데이터프레임의 열에서 절댓값이 </a:t>
            </a:r>
            <a:r>
              <a:rPr lang="en-US" altLang="ko-KR" dirty="0"/>
              <a:t>3</a:t>
            </a:r>
            <a:r>
              <a:rPr lang="ko-KR" altLang="en-US" dirty="0"/>
              <a:t>이 넘는 열을 찾으면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절댓값 </a:t>
            </a:r>
            <a:r>
              <a:rPr lang="en-US" altLang="ko-KR" dirty="0"/>
              <a:t>3</a:t>
            </a:r>
            <a:r>
              <a:rPr lang="ko-KR" altLang="en-US" dirty="0"/>
              <a:t>을 초과하는 값이 들어있는 모든 행을 선택하려면 </a:t>
            </a:r>
            <a:r>
              <a:rPr lang="en-US" altLang="ko-KR" dirty="0"/>
              <a:t>any </a:t>
            </a:r>
            <a:r>
              <a:rPr lang="ko-KR" altLang="en-US" dirty="0"/>
              <a:t>메서드를 사용한다</a:t>
            </a:r>
            <a:r>
              <a:rPr lang="en-US" altLang="ko-KR" dirty="0"/>
              <a:t>. Any</a:t>
            </a:r>
            <a:r>
              <a:rPr lang="ko-KR" altLang="en-US" dirty="0"/>
              <a:t>를 호출하려면 </a:t>
            </a:r>
            <a:r>
              <a:rPr lang="en-US" altLang="ko-KR" dirty="0"/>
              <a:t>abs()&gt;3 </a:t>
            </a:r>
            <a:r>
              <a:rPr lang="ko-KR" altLang="en-US" dirty="0"/>
              <a:t>구문을 괄호로 감싼다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이렇게 초과하는 값을 </a:t>
            </a:r>
            <a:r>
              <a:rPr lang="en-US" altLang="ko-KR" dirty="0"/>
              <a:t>-3</a:t>
            </a:r>
            <a:r>
              <a:rPr lang="ko-KR" altLang="en-US" dirty="0"/>
              <a:t>이나 </a:t>
            </a:r>
            <a:r>
              <a:rPr lang="en-US" altLang="ko-KR" dirty="0"/>
              <a:t>3</a:t>
            </a:r>
            <a:r>
              <a:rPr lang="ko-KR" altLang="en-US" dirty="0"/>
              <a:t>으로 지정하기 위해서는 </a:t>
            </a:r>
            <a:r>
              <a:rPr lang="en-US" altLang="ko-KR" dirty="0" err="1"/>
              <a:t>np.sign</a:t>
            </a:r>
            <a:r>
              <a:rPr lang="ko-KR" altLang="en-US" dirty="0"/>
              <a:t>으로 양수나 음수에 따라 </a:t>
            </a:r>
            <a:r>
              <a:rPr lang="en-US" altLang="ko-KR" dirty="0"/>
              <a:t>3</a:t>
            </a:r>
            <a:r>
              <a:rPr lang="ko-KR" altLang="en-US" dirty="0"/>
              <a:t>을 곱하게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22C4C-D703-4F16-83F0-38262D74D5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E4E4-AB37-0EA1-DCEB-B864929C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1D560E-CE59-1B47-5907-78EAB07D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97590-9E00-5455-63D5-FEEC8654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A21-2E6E-25AE-038E-DD64AFC3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97D79-0A84-E2CB-8784-EDF3F3AC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DEFB8-E5B9-8822-97E9-0ED67BF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4EF64-BEA2-B552-C61B-30D379F0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C547F-5EFB-6785-7A26-043EE61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B22F0-030A-C7FC-44C8-20758B25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9D116-2683-ADBC-45DA-D187A602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AD25D-B6A9-689E-A956-4E227907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A8DD4-3FC6-BCB5-665F-77C15121A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2D6A6-3498-D5F6-88FA-E9A46B9D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7B612-70A3-DC2B-97E2-683092E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7F6C6-E534-C94B-A9F8-39FFAB4F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0735-1487-E828-565C-5738B8DF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A8D29-69CC-B9A6-EE8E-6516C96B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BEC64-01E5-62BF-0593-48E6A0D5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7DF92-C094-97AB-9107-C3A99196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F9353-E040-7ED5-FBAA-5026FC5C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6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DEA-62FB-C608-378C-8D5D8A0C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7CC82-4799-2853-F53E-BB623A6B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22E47-10BA-CB44-85D5-2A612F3F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8316E-9741-CC6E-0E53-954404B6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8548-68C1-CA72-8558-B6A89C98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8710-2EFB-5D46-8748-839BF3B4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A186-B33D-5291-546C-03B8B9D2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BD152-FCC8-4F39-DA44-6D3B0E92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5EEB-3A74-72D0-2E0F-898C427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69545-40DB-2C84-115E-01E96857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B39E3-8BAF-4A52-EEB3-4577C26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1C3D0-55E1-01F7-48CE-299FE95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C2EC7-91FD-00FD-F024-2AB107C5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4E228-5BB1-92AF-9090-61725F7C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665033-F805-79F4-76F6-8A914DFB3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AAAC5-3D3F-16CE-244D-3EEA5FE8D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B06C2-CB4F-CC3F-9FBC-2CD4784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666AD-0D8A-CB2F-45D7-D9EA940F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4BD6A-C8C4-8E69-1CFA-99EB0F5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E53ED-0AA8-B9E5-FD68-FC7582BC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ABB23-CC08-7D26-7882-44A28800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E23A7-DB71-28D8-729C-7ED4D32E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4F2E-E88F-C69A-3C3B-1B83022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236E0B-4B3B-C8E4-ABB4-90B85C80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460A4-B92F-BC3F-AD45-460E8073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D62EC-E3D3-DEF3-7132-3BDF9DCB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D086-CB3F-37A2-5E55-9CD08A5A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81518-6F5E-A5DD-CE09-7F95F727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793D9-8B6C-E5DD-8335-6F1B5F8B9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11D07-E92C-CD0C-56CE-D1AEE271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81FA4-5434-8BE1-3BB3-DF5398D1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92CA1-5BA8-BE2C-0B3E-8E3F9D31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FC-42EC-3DE4-C8C9-3D86C0B1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245A3C-4687-53CA-AFD2-9C306FBA3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A47AE-AE55-4B5E-6F4B-8A60A733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0E042-76D5-9211-3FF1-12D7CD56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6A85D-A146-2291-D105-144768EA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A91AB-55B6-E223-6739-C44D7F0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A4F2B8-22D1-B04D-9DE0-2BC91FF7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FEA7C-2B5B-C245-58B8-CE0AC18E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373CE-EDA6-01B9-FCC5-A4DA5313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E528-4649-4BEB-AD74-9D4BD244D5F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C5C23-C13C-147B-8257-16E3C0284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3208E-0A28-0A15-22F8-BC201F16C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8B13-2113-4718-9BE1-1F4D06A2B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image" Target="../media/image53.png"/><Relationship Id="rId3" Type="http://schemas.openxmlformats.org/officeDocument/2006/relationships/image" Target="../media/image44.png"/><Relationship Id="rId21" Type="http://schemas.openxmlformats.org/officeDocument/2006/relationships/customXml" Target="../ink/ink8.xml"/><Relationship Id="rId7" Type="http://schemas.openxmlformats.org/officeDocument/2006/relationships/image" Target="../media/image48.png"/><Relationship Id="rId12" Type="http://schemas.openxmlformats.org/officeDocument/2006/relationships/image" Target="../media/image50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3.xml"/><Relationship Id="rId5" Type="http://schemas.openxmlformats.org/officeDocument/2006/relationships/image" Target="../media/image46.png"/><Relationship Id="rId15" Type="http://schemas.openxmlformats.org/officeDocument/2006/relationships/customXml" Target="../ink/ink5.xml"/><Relationship Id="rId23" Type="http://schemas.openxmlformats.org/officeDocument/2006/relationships/image" Target="../media/image1.png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13.xml"/><Relationship Id="rId3" Type="http://schemas.openxmlformats.org/officeDocument/2006/relationships/image" Target="../media/image56.png"/><Relationship Id="rId7" Type="http://schemas.openxmlformats.org/officeDocument/2006/relationships/customXml" Target="../ink/ink10.xm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1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11.xml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71.png"/><Relationship Id="rId18" Type="http://schemas.openxmlformats.org/officeDocument/2006/relationships/customXml" Target="../ink/ink19.xml"/><Relationship Id="rId26" Type="http://schemas.openxmlformats.org/officeDocument/2006/relationships/image" Target="../media/image78.png"/><Relationship Id="rId3" Type="http://schemas.openxmlformats.org/officeDocument/2006/relationships/image" Target="../media/image64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16.xml"/><Relationship Id="rId17" Type="http://schemas.openxmlformats.org/officeDocument/2006/relationships/image" Target="../media/image73.png"/><Relationship Id="rId25" Type="http://schemas.openxmlformats.org/officeDocument/2006/relationships/customXml" Target="../ink/ink22.xml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24" Type="http://schemas.openxmlformats.org/officeDocument/2006/relationships/image" Target="../media/image77.png"/><Relationship Id="rId5" Type="http://schemas.openxmlformats.org/officeDocument/2006/relationships/image" Target="../media/image66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image" Target="../media/image79.png"/><Relationship Id="rId10" Type="http://schemas.openxmlformats.org/officeDocument/2006/relationships/customXml" Target="../ink/ink15.xml"/><Relationship Id="rId19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86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customXml" Target="../ink/ink27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85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10" Type="http://schemas.openxmlformats.org/officeDocument/2006/relationships/customXml" Target="../ink/ink26.xml"/><Relationship Id="rId4" Type="http://schemas.openxmlformats.org/officeDocument/2006/relationships/image" Target="../media/image81.png"/><Relationship Id="rId9" Type="http://schemas.openxmlformats.org/officeDocument/2006/relationships/image" Target="../media/image84.png"/><Relationship Id="rId14" Type="http://schemas.openxmlformats.org/officeDocument/2006/relationships/customXml" Target="../ink/ink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customXml" Target="../ink/ink30.xml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tmp"/><Relationship Id="rId7" Type="http://schemas.openxmlformats.org/officeDocument/2006/relationships/image" Target="../media/image2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7859472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</a:t>
            </a:r>
            <a:r>
              <a:rPr lang="ko-KR" altLang="en-US" sz="3333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3333" b="1" dirty="0">
                <a:solidFill>
                  <a:srgbClr val="19264B"/>
                </a:solidFill>
              </a:rPr>
              <a:t>EDA </a:t>
            </a:r>
            <a:r>
              <a:rPr lang="ko-KR" altLang="en-US" sz="3333" b="1" dirty="0">
                <a:solidFill>
                  <a:srgbClr val="19264B"/>
                </a:solidFill>
              </a:rPr>
              <a:t>스터디 </a:t>
            </a:r>
            <a:r>
              <a:rPr lang="en-US" altLang="ko-KR" sz="3333" b="1" dirty="0">
                <a:solidFill>
                  <a:srgbClr val="19264B"/>
                </a:solidFill>
              </a:rPr>
              <a:t>1</a:t>
            </a:r>
            <a:r>
              <a:rPr lang="ko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2023.11.07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 err="1">
                <a:solidFill>
                  <a:srgbClr val="19264B"/>
                </a:solidFill>
              </a:rPr>
              <a:t>고가연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325705" y="468322"/>
            <a:ext cx="1095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7.2.6 </a:t>
            </a:r>
            <a:r>
              <a:rPr lang="ko-KR" altLang="en-US" sz="2400" b="1" dirty="0"/>
              <a:t>이상치를 찾고 제외하기</a:t>
            </a:r>
          </a:p>
          <a:p>
            <a:r>
              <a:rPr lang="ko-KR" altLang="en-US" dirty="0"/>
              <a:t>배열 연산할 때는 이상치를 제외하거나 적당한 값으로 대체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5CC7C-F34D-A573-2FB6-66CA2177AA7B}"/>
              </a:ext>
            </a:extLst>
          </p:cNvPr>
          <p:cNvSpPr txBox="1"/>
          <p:nvPr/>
        </p:nvSpPr>
        <p:spPr>
          <a:xfrm>
            <a:off x="1432052" y="1720891"/>
            <a:ext cx="66015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data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np.random.standard_normal</a:t>
            </a:r>
            <a:r>
              <a:rPr lang="en-US" altLang="ko-KR" sz="1600" dirty="0"/>
              <a:t>((1000, 4)))</a:t>
            </a:r>
          </a:p>
          <a:p>
            <a:r>
              <a:rPr lang="en-US" altLang="ko-KR" sz="1600" dirty="0" err="1"/>
              <a:t>data.describe</a:t>
            </a:r>
            <a:r>
              <a:rPr lang="en-US" altLang="ko-KR" sz="1600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it-IT" altLang="ko-KR" dirty="0"/>
              <a:t>col = data[2]</a:t>
            </a:r>
          </a:p>
          <a:p>
            <a:r>
              <a:rPr lang="it-IT" altLang="ko-KR" dirty="0"/>
              <a:t>col[col.abs() &gt; 3]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E3B290-0472-FF91-1FD6-25D12E325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12" y="2341099"/>
            <a:ext cx="3677163" cy="2229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4A398-7C20-5301-FA1C-7D787C9D31B9}"/>
              </a:ext>
            </a:extLst>
          </p:cNvPr>
          <p:cNvSpPr txBox="1"/>
          <p:nvPr/>
        </p:nvSpPr>
        <p:spPr>
          <a:xfrm>
            <a:off x="7255412" y="1707938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data</a:t>
            </a:r>
            <a:r>
              <a:rPr lang="ko-KR" altLang="en-US" dirty="0"/>
              <a:t>[(</a:t>
            </a:r>
            <a:r>
              <a:rPr lang="ko-KR" altLang="en-US" dirty="0" err="1"/>
              <a:t>data.abs</a:t>
            </a:r>
            <a:r>
              <a:rPr lang="ko-KR" altLang="en-US" dirty="0"/>
              <a:t>() &gt; 3).</a:t>
            </a:r>
            <a:r>
              <a:rPr lang="ko-KR" altLang="en-US" dirty="0" err="1">
                <a:solidFill>
                  <a:srgbClr val="FF0000"/>
                </a:solidFill>
              </a:rPr>
              <a:t>any</a:t>
            </a:r>
            <a:r>
              <a:rPr lang="ko-KR" altLang="en-US" dirty="0"/>
              <a:t>(</a:t>
            </a:r>
            <a:r>
              <a:rPr lang="ko-KR" altLang="en-US" dirty="0" err="1"/>
              <a:t>axis</a:t>
            </a:r>
            <a:r>
              <a:rPr lang="ko-KR" altLang="en-US" dirty="0"/>
              <a:t>="</a:t>
            </a:r>
            <a:r>
              <a:rPr lang="ko-KR" altLang="en-US" dirty="0" err="1"/>
              <a:t>columns</a:t>
            </a:r>
            <a:r>
              <a:rPr lang="ko-KR" altLang="en-US" dirty="0"/>
              <a:t>")]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data[</a:t>
            </a:r>
            <a:r>
              <a:rPr lang="en-US" altLang="ko-KR" dirty="0" err="1"/>
              <a:t>data.abs</a:t>
            </a:r>
            <a:r>
              <a:rPr lang="en-US" altLang="ko-KR" dirty="0"/>
              <a:t>() &gt; 3] = </a:t>
            </a:r>
            <a:r>
              <a:rPr lang="en-US" altLang="ko-KR" dirty="0" err="1">
                <a:solidFill>
                  <a:srgbClr val="FF0000"/>
                </a:solidFill>
              </a:rPr>
              <a:t>np.sign</a:t>
            </a:r>
            <a:r>
              <a:rPr lang="en-US" altLang="ko-KR" dirty="0"/>
              <a:t>(data) * 3</a:t>
            </a:r>
            <a:endParaRPr lang="ko-KR" altLang="en-US" dirty="0"/>
          </a:p>
          <a:p>
            <a:r>
              <a:rPr lang="en-US" altLang="ko-KR" dirty="0" err="1"/>
              <a:t>data.describe</a:t>
            </a:r>
            <a:r>
              <a:rPr lang="en-US" altLang="ko-KR" dirty="0"/>
              <a:t>()</a:t>
            </a: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5A9D9D2-CDE1-68B9-599F-E8E2EBE76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58" y="2104121"/>
            <a:ext cx="2323392" cy="1702955"/>
          </a:xfrm>
          <a:prstGeom prst="rect">
            <a:avLst/>
          </a:prstGeom>
        </p:spPr>
      </p:pic>
      <p:pic>
        <p:nvPicPr>
          <p:cNvPr id="16" name="그림 15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1BC4C0E0-3D7A-4523-7472-2821004D4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12" y="5499751"/>
            <a:ext cx="2142893" cy="722603"/>
          </a:xfrm>
          <a:prstGeom prst="rect">
            <a:avLst/>
          </a:prstGeom>
        </p:spPr>
      </p:pic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C6E6891-3636-6AC3-D9F8-A3D262B8B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58" y="4735696"/>
            <a:ext cx="2912508" cy="17429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99F810-97A8-8CB0-A630-55455E3B8997}"/>
              </a:ext>
            </a:extLst>
          </p:cNvPr>
          <p:cNvSpPr/>
          <p:nvPr/>
        </p:nvSpPr>
        <p:spPr>
          <a:xfrm>
            <a:off x="7459158" y="5440544"/>
            <a:ext cx="2985274" cy="321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4B848B-DF7C-AE64-799D-08C8F03BA404}"/>
              </a:ext>
            </a:extLst>
          </p:cNvPr>
          <p:cNvSpPr/>
          <p:nvPr/>
        </p:nvSpPr>
        <p:spPr>
          <a:xfrm>
            <a:off x="7467722" y="6222354"/>
            <a:ext cx="2985274" cy="321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A87D2-7DA7-060C-7B70-12EA7EBE7E91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6" name="Google Shape;72;p15">
              <a:extLst>
                <a:ext uri="{FF2B5EF4-FFF2-40B4-BE49-F238E27FC236}">
                  <a16:creationId xmlns:a16="http://schemas.microsoft.com/office/drawing/2014/main" id="{1590E37B-8AF0-BC96-EE2A-0F59837FF2AE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D491EF71-EB64-8020-4B30-14779139548D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981D3369-ECA4-6118-FC76-643D1120ED38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15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532240" y="448146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7.2.7 </a:t>
            </a:r>
            <a:r>
              <a:rPr lang="ko-KR" altLang="en-US" sz="2400" b="1" dirty="0"/>
              <a:t>뒤섞기와 임의 샘플링</a:t>
            </a:r>
          </a:p>
          <a:p>
            <a:r>
              <a:rPr lang="en-US" altLang="ko-KR" dirty="0"/>
              <a:t>Permutation </a:t>
            </a:r>
            <a:r>
              <a:rPr lang="ko-KR" altLang="en-US" dirty="0"/>
              <a:t>함수를 이용해 임의의 순서대로 재배치</a:t>
            </a:r>
            <a:endParaRPr lang="en-US" altLang="ko-KR" dirty="0"/>
          </a:p>
          <a:p>
            <a:r>
              <a:rPr lang="ko-KR" altLang="en-US" dirty="0"/>
              <a:t>순서를 바꾸고 싶은 만큼의 길이를 </a:t>
            </a:r>
            <a:r>
              <a:rPr lang="en-US" altLang="ko-KR" dirty="0"/>
              <a:t>permutation </a:t>
            </a:r>
            <a:r>
              <a:rPr lang="ko-KR" altLang="en-US" dirty="0"/>
              <a:t>함수에 전달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5CC7C-F34D-A573-2FB6-66CA2177AA7B}"/>
              </a:ext>
            </a:extLst>
          </p:cNvPr>
          <p:cNvSpPr txBox="1"/>
          <p:nvPr/>
        </p:nvSpPr>
        <p:spPr>
          <a:xfrm>
            <a:off x="1666054" y="1720840"/>
            <a:ext cx="66015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(5 * 7).reshape((5, 7)))</a:t>
            </a:r>
          </a:p>
          <a:p>
            <a:r>
              <a:rPr lang="en-US" altLang="ko-KR" dirty="0" err="1"/>
              <a:t>df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it-IT" altLang="ko-KR" dirty="0"/>
              <a:t>sampler = np.random.permutation(5)</a:t>
            </a:r>
          </a:p>
          <a:p>
            <a:r>
              <a:rPr lang="it-IT" altLang="ko-KR" dirty="0"/>
              <a:t>sampler</a:t>
            </a:r>
            <a:endParaRPr lang="en-US" altLang="ko-KR" dirty="0"/>
          </a:p>
        </p:txBody>
      </p:sp>
      <p:pic>
        <p:nvPicPr>
          <p:cNvPr id="6" name="그림 5" descr="스크린샷, 폰트, 텍스트, 번호이(가) 표시된 사진&#10;&#10;자동 생성된 설명">
            <a:extLst>
              <a:ext uri="{FF2B5EF4-FFF2-40B4-BE49-F238E27FC236}">
                <a16:creationId xmlns:a16="http://schemas.microsoft.com/office/drawing/2014/main" id="{5767F77E-36A7-FB54-1141-1284D652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4" y="2419378"/>
            <a:ext cx="2369447" cy="1768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BCB47A-C5A4-4B0D-3047-958D770CB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4" y="5265025"/>
            <a:ext cx="2088369" cy="277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3CADF-B4CD-99F6-5CAB-DBB6D492744A}"/>
              </a:ext>
            </a:extLst>
          </p:cNvPr>
          <p:cNvSpPr txBox="1"/>
          <p:nvPr/>
        </p:nvSpPr>
        <p:spPr>
          <a:xfrm>
            <a:off x="7665470" y="1746723"/>
            <a:ext cx="6098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df.take</a:t>
            </a:r>
            <a:r>
              <a:rPr lang="ko-KR" altLang="en-US" dirty="0"/>
              <a:t>(</a:t>
            </a:r>
            <a:r>
              <a:rPr lang="ko-KR" altLang="en-US" dirty="0" err="1"/>
              <a:t>sampler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df.iloc</a:t>
            </a:r>
            <a:r>
              <a:rPr lang="ko-KR" altLang="en-US" dirty="0"/>
              <a:t>[</a:t>
            </a:r>
            <a:r>
              <a:rPr lang="ko-KR" altLang="en-US" dirty="0" err="1"/>
              <a:t>sampler</a:t>
            </a:r>
            <a:r>
              <a:rPr lang="ko-KR" altLang="en-US" dirty="0"/>
              <a:t>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df.sample</a:t>
            </a:r>
            <a:r>
              <a:rPr lang="en-US" altLang="ko-KR" dirty="0"/>
              <a:t>(n=3)</a:t>
            </a:r>
            <a:endParaRPr lang="ko-KR" altLang="en-US" dirty="0"/>
          </a:p>
        </p:txBody>
      </p:sp>
      <p:pic>
        <p:nvPicPr>
          <p:cNvPr id="13" name="그림 12" descr="스크린샷, 폰트, 텍스트, 번호이(가) 표시된 사진&#10;&#10;자동 생성된 설명">
            <a:extLst>
              <a:ext uri="{FF2B5EF4-FFF2-40B4-BE49-F238E27FC236}">
                <a16:creationId xmlns:a16="http://schemas.microsoft.com/office/drawing/2014/main" id="{589CB496-6A71-25D8-B140-999138BAE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97" y="2419378"/>
            <a:ext cx="2369447" cy="1794010"/>
          </a:xfrm>
          <a:prstGeom prst="rect">
            <a:avLst/>
          </a:prstGeom>
        </p:spPr>
      </p:pic>
      <p:pic>
        <p:nvPicPr>
          <p:cNvPr id="17" name="그림 16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05780F91-027A-FDB1-25FA-6BEF4672F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36" y="4978250"/>
            <a:ext cx="2369447" cy="11288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5D7FFD-466B-B87C-A0A7-43BDE51EF104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2" name="Google Shape;72;p15">
              <a:extLst>
                <a:ext uri="{FF2B5EF4-FFF2-40B4-BE49-F238E27FC236}">
                  <a16:creationId xmlns:a16="http://schemas.microsoft.com/office/drawing/2014/main" id="{D6F6B2C8-2971-DEB8-8998-DF3BEFEEE400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73;p15">
              <a:extLst>
                <a:ext uri="{FF2B5EF4-FFF2-40B4-BE49-F238E27FC236}">
                  <a16:creationId xmlns:a16="http://schemas.microsoft.com/office/drawing/2014/main" id="{50A1C080-DB34-C70A-3E47-20A01EBD5AC3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" name="Google Shape;74;p15">
              <a:extLst>
                <a:ext uri="{FF2B5EF4-FFF2-40B4-BE49-F238E27FC236}">
                  <a16:creationId xmlns:a16="http://schemas.microsoft.com/office/drawing/2014/main" id="{E6584044-BEAE-126C-F444-23AFBD0FF8E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3667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501164" y="461054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7.2.8 </a:t>
            </a:r>
            <a:r>
              <a:rPr lang="ko-KR" altLang="en-US" sz="2400" b="1" dirty="0"/>
              <a:t>표시자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더미 변수 계산하기</a:t>
            </a:r>
          </a:p>
          <a:p>
            <a:r>
              <a:rPr lang="ko-KR" altLang="en-US" dirty="0" err="1"/>
              <a:t>분륫값을</a:t>
            </a:r>
            <a:r>
              <a:rPr lang="ko-KR" altLang="en-US" dirty="0"/>
              <a:t> 더미나 표시자 행렬로 전환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가지 값이 있을 때 </a:t>
            </a:r>
            <a:r>
              <a:rPr lang="en-US" altLang="ko-KR" dirty="0"/>
              <a:t>k</a:t>
            </a:r>
            <a:r>
              <a:rPr lang="ko-KR" altLang="en-US" dirty="0"/>
              <a:t>개의 열이 있는 행렬을 만들고 값으로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5CC7C-F34D-A573-2FB6-66CA2177AA7B}"/>
              </a:ext>
            </a:extLst>
          </p:cNvPr>
          <p:cNvSpPr txBox="1"/>
          <p:nvPr/>
        </p:nvSpPr>
        <p:spPr>
          <a:xfrm>
            <a:off x="2091936" y="1664166"/>
            <a:ext cx="43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3CADF-B4CD-99F6-5CAB-DBB6D492744A}"/>
              </a:ext>
            </a:extLst>
          </p:cNvPr>
          <p:cNvSpPr txBox="1"/>
          <p:nvPr/>
        </p:nvSpPr>
        <p:spPr>
          <a:xfrm>
            <a:off x="3052862" y="4620933"/>
            <a:ext cx="6329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dummies = </a:t>
            </a:r>
            <a:r>
              <a:rPr lang="en-US" altLang="ko-KR" sz="1600" dirty="0" err="1"/>
              <a:t>pd.get_dummies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["key"], </a:t>
            </a:r>
            <a:r>
              <a:rPr lang="en-US" altLang="ko-KR" sz="1600" dirty="0">
                <a:solidFill>
                  <a:srgbClr val="FF0000"/>
                </a:solidFill>
              </a:rPr>
              <a:t>prefix</a:t>
            </a:r>
            <a:r>
              <a:rPr lang="en-US" altLang="ko-KR" sz="1600" dirty="0"/>
              <a:t>="key",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=float) </a:t>
            </a:r>
            <a:r>
              <a:rPr lang="en-US" altLang="ko-KR" sz="1600" dirty="0" err="1"/>
              <a:t>df_with_dummy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[["data1"]].join(dummies)</a:t>
            </a:r>
          </a:p>
          <a:p>
            <a:r>
              <a:rPr lang="en-US" altLang="ko-KR" sz="1600" dirty="0" err="1"/>
              <a:t>df_with_dummy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8BB2B-E135-11A7-A509-725A5007F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59" y="2070868"/>
            <a:ext cx="1546892" cy="2744973"/>
          </a:xfrm>
          <a:prstGeom prst="rect">
            <a:avLst/>
          </a:prstGeom>
        </p:spPr>
      </p:pic>
      <p:pic>
        <p:nvPicPr>
          <p:cNvPr id="9" name="그림 8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56A14C3F-992C-1153-0FF6-7D7F55C91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65" y="1698458"/>
            <a:ext cx="1454259" cy="2303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9022B-30CA-DB51-F05E-54299AAB8325}"/>
              </a:ext>
            </a:extLst>
          </p:cNvPr>
          <p:cNvSpPr txBox="1"/>
          <p:nvPr/>
        </p:nvSpPr>
        <p:spPr>
          <a:xfrm>
            <a:off x="3052862" y="2564774"/>
            <a:ext cx="3845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pd.get_dummies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["key"],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=float)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602EC6-6E18-3AC2-20EF-5AA0A8BD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23" y="4177451"/>
            <a:ext cx="2656491" cy="230059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8B277F-8FB2-62D1-3979-20EC23F567E6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3" name="Google Shape;72;p15">
              <a:extLst>
                <a:ext uri="{FF2B5EF4-FFF2-40B4-BE49-F238E27FC236}">
                  <a16:creationId xmlns:a16="http://schemas.microsoft.com/office/drawing/2014/main" id="{42F0712A-9116-776D-66A4-F2092CB54441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73;p15">
              <a:extLst>
                <a:ext uri="{FF2B5EF4-FFF2-40B4-BE49-F238E27FC236}">
                  <a16:creationId xmlns:a16="http://schemas.microsoft.com/office/drawing/2014/main" id="{062AD7EE-B840-1548-25DF-F33671358B19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6" name="Google Shape;74;p15">
              <a:extLst>
                <a:ext uri="{FF2B5EF4-FFF2-40B4-BE49-F238E27FC236}">
                  <a16:creationId xmlns:a16="http://schemas.microsoft.com/office/drawing/2014/main" id="{7C912104-5E21-612A-2DBB-F69E02B9481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2493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339479" y="425710"/>
            <a:ext cx="1095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7.2.8 </a:t>
            </a:r>
            <a:r>
              <a:rPr lang="ko-KR" altLang="en-US" sz="2400" b="1" dirty="0"/>
              <a:t>표시자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더미 변수 계산하기</a:t>
            </a:r>
          </a:p>
          <a:p>
            <a:r>
              <a:rPr lang="ko-KR" altLang="en-US" dirty="0"/>
              <a:t>데이터프레임의 한 행이 여러 범주에 속할 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8959A-CDBF-2C37-D85D-FBDA2FB2E700}"/>
              </a:ext>
            </a:extLst>
          </p:cNvPr>
          <p:cNvSpPr txBox="1"/>
          <p:nvPr/>
        </p:nvSpPr>
        <p:spPr>
          <a:xfrm>
            <a:off x="1551352" y="1959076"/>
            <a:ext cx="12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movies</a:t>
            </a:r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5320F9-C929-166E-3EFB-BDE22909B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0" y="2328408"/>
            <a:ext cx="4525006" cy="30388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B11509-0F32-724C-3512-516B9C09FE8E}"/>
              </a:ext>
            </a:extLst>
          </p:cNvPr>
          <p:cNvSpPr txBox="1"/>
          <p:nvPr/>
        </p:nvSpPr>
        <p:spPr>
          <a:xfrm>
            <a:off x="5961316" y="1206655"/>
            <a:ext cx="6756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dummies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movies</a:t>
            </a:r>
            <a:r>
              <a:rPr lang="ko-KR" altLang="en-US" sz="1600" dirty="0"/>
              <a:t>["</a:t>
            </a:r>
            <a:r>
              <a:rPr lang="ko-KR" altLang="en-US" sz="1600" dirty="0" err="1"/>
              <a:t>genres</a:t>
            </a:r>
            <a:r>
              <a:rPr lang="ko-KR" altLang="en-US" sz="1600" dirty="0"/>
              <a:t>"].</a:t>
            </a:r>
            <a:r>
              <a:rPr lang="ko-KR" altLang="en-US" sz="1600" dirty="0" err="1"/>
              <a:t>str.get_dummies</a:t>
            </a:r>
            <a:r>
              <a:rPr lang="ko-KR" altLang="en-US" sz="1600" dirty="0"/>
              <a:t>("|")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 err="1"/>
              <a:t>movies_windic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movies.join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dummies.add_prefix</a:t>
            </a:r>
            <a:r>
              <a:rPr lang="en-US" altLang="ko-KR" sz="1600" dirty="0"/>
              <a:t>("Genre_"))</a:t>
            </a:r>
          </a:p>
          <a:p>
            <a:endParaRPr lang="ko-KR" altLang="en-US" dirty="0"/>
          </a:p>
        </p:txBody>
      </p:sp>
      <p:pic>
        <p:nvPicPr>
          <p:cNvPr id="17" name="그림 16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913E5433-A4F6-205D-C960-45C2FEC04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60" y="1630847"/>
            <a:ext cx="3810532" cy="2715004"/>
          </a:xfrm>
          <a:prstGeom prst="rect">
            <a:avLst/>
          </a:prstGeom>
        </p:spPr>
      </p:pic>
      <p:pic>
        <p:nvPicPr>
          <p:cNvPr id="19" name="그림 18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8FA797B9-8B72-8A27-410B-B673C4CE7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55" y="4870403"/>
            <a:ext cx="3524742" cy="185763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24626B-860D-2D4D-2356-86AA687D1873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5" name="Google Shape;72;p15">
              <a:extLst>
                <a:ext uri="{FF2B5EF4-FFF2-40B4-BE49-F238E27FC236}">
                  <a16:creationId xmlns:a16="http://schemas.microsoft.com/office/drawing/2014/main" id="{626781E6-9404-B130-A266-119900AB4D39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73;p15">
              <a:extLst>
                <a:ext uri="{FF2B5EF4-FFF2-40B4-BE49-F238E27FC236}">
                  <a16:creationId xmlns:a16="http://schemas.microsoft.com/office/drawing/2014/main" id="{A72D23DB-8D0F-4357-805B-83883A66F0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89D6507C-C8BB-A0A9-3882-9AE2C103117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939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501164" y="324111"/>
            <a:ext cx="1095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7.2.8 </a:t>
            </a:r>
            <a:r>
              <a:rPr lang="ko-KR" altLang="en-US" sz="2400" b="1" dirty="0"/>
              <a:t>표시자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더미 변수 계산하기</a:t>
            </a:r>
          </a:p>
          <a:p>
            <a:r>
              <a:rPr lang="ko-KR" altLang="en-US" dirty="0"/>
              <a:t>이산 함수의 조합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8FF99-4FA8-66A9-1136-4A251A5EF4E6}"/>
              </a:ext>
            </a:extLst>
          </p:cNvPr>
          <p:cNvSpPr txBox="1"/>
          <p:nvPr/>
        </p:nvSpPr>
        <p:spPr>
          <a:xfrm>
            <a:off x="3895580" y="1195457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values</a:t>
            </a:r>
            <a:r>
              <a:rPr lang="ko-KR" altLang="en-US" dirty="0"/>
              <a:t> = </a:t>
            </a:r>
            <a:r>
              <a:rPr lang="ko-KR" altLang="en-US" dirty="0" err="1"/>
              <a:t>np.random.uniform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=10)</a:t>
            </a:r>
          </a:p>
          <a:p>
            <a:r>
              <a:rPr lang="en-US" altLang="ko-KR" dirty="0"/>
              <a:t>v</a:t>
            </a:r>
            <a:r>
              <a:rPr lang="ko-KR" altLang="en-US" dirty="0" err="1"/>
              <a:t>alues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bins = [0, 0.2, 0.4, 0.6, 0.8, 1]</a:t>
            </a:r>
          </a:p>
          <a:p>
            <a:r>
              <a:rPr lang="en-US" altLang="ko-KR" dirty="0" err="1"/>
              <a:t>pd.get_dummies</a:t>
            </a:r>
            <a:r>
              <a:rPr lang="en-US" altLang="ko-KR" dirty="0"/>
              <a:t>(</a:t>
            </a:r>
            <a:r>
              <a:rPr lang="en-US" altLang="ko-KR" dirty="0" err="1"/>
              <a:t>pd.cut</a:t>
            </a:r>
            <a:r>
              <a:rPr lang="en-US" altLang="ko-KR" dirty="0"/>
              <a:t>(values, bins))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CD577-CCAD-5012-191B-0D3B3CDD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89" y="1891069"/>
            <a:ext cx="6464065" cy="451582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B83B539-5340-03F9-3F1C-5478420D6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67" y="3596678"/>
            <a:ext cx="3384399" cy="293721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A1B6B6C-0C7B-C3FA-5770-392876BC31A3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5" name="Google Shape;72;p15">
              <a:extLst>
                <a:ext uri="{FF2B5EF4-FFF2-40B4-BE49-F238E27FC236}">
                  <a16:creationId xmlns:a16="http://schemas.microsoft.com/office/drawing/2014/main" id="{F773398E-00A1-7D8A-CF82-FCCA3C0B1FBC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51D955DB-FC9D-8A4A-ECE5-4EA21D6C1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5BF35D5A-3880-56F3-09D5-2A55C304FE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5929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19248-EF4B-1237-E271-0F0C64B14D57}"/>
              </a:ext>
            </a:extLst>
          </p:cNvPr>
          <p:cNvSpPr txBox="1"/>
          <p:nvPr/>
        </p:nvSpPr>
        <p:spPr>
          <a:xfrm>
            <a:off x="1701349" y="292899"/>
            <a:ext cx="10955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7.4 </a:t>
            </a:r>
            <a:r>
              <a:rPr lang="ko-KR" altLang="en-US" sz="3600" b="1" dirty="0"/>
              <a:t>문자열 다루기</a:t>
            </a:r>
            <a:endParaRPr lang="en-US" altLang="ko-KR" sz="3600" b="1" dirty="0"/>
          </a:p>
          <a:p>
            <a:endParaRPr lang="en-US" altLang="ko-KR" sz="8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문자열 객체의 내장 메서드로 간단하게 처리</a:t>
            </a:r>
            <a:r>
              <a:rPr lang="en-US" altLang="ko-KR" dirty="0"/>
              <a:t>, </a:t>
            </a:r>
            <a:r>
              <a:rPr lang="ko-KR" altLang="en-US" dirty="0"/>
              <a:t>복잡한 조작은 정규 표현식으로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7.4.1 </a:t>
            </a:r>
            <a:r>
              <a:rPr lang="ko-KR" altLang="en-US" sz="2400" b="1" dirty="0"/>
              <a:t>파이썬 내장 문자열 객체 메서드</a:t>
            </a:r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75D72D-C117-0C5B-E45C-F6066AD61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6" b="45126"/>
          <a:stretch/>
        </p:blipFill>
        <p:spPr>
          <a:xfrm>
            <a:off x="1701335" y="2182007"/>
            <a:ext cx="5554597" cy="21363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999BBA-E369-6B58-8218-4598A97BD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81"/>
          <a:stretch/>
        </p:blipFill>
        <p:spPr>
          <a:xfrm>
            <a:off x="6096000" y="4202732"/>
            <a:ext cx="6192356" cy="236236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EE1051-1F4C-2955-FDEF-05C67DC982B0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2" name="Google Shape;72;p15">
              <a:extLst>
                <a:ext uri="{FF2B5EF4-FFF2-40B4-BE49-F238E27FC236}">
                  <a16:creationId xmlns:a16="http://schemas.microsoft.com/office/drawing/2014/main" id="{D5975B40-EDFF-C890-70B5-B71724BAF2A9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73;p15">
              <a:extLst>
                <a:ext uri="{FF2B5EF4-FFF2-40B4-BE49-F238E27FC236}">
                  <a16:creationId xmlns:a16="http://schemas.microsoft.com/office/drawing/2014/main" id="{8928FA90-A1CC-445E-FEB4-98DEFE54C9B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" name="Google Shape;74;p15">
              <a:extLst>
                <a:ext uri="{FF2B5EF4-FFF2-40B4-BE49-F238E27FC236}">
                  <a16:creationId xmlns:a16="http://schemas.microsoft.com/office/drawing/2014/main" id="{5CF1B96C-EA52-6BDA-3249-99D11AF3303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742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414915" y="408500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7.4.1 </a:t>
            </a:r>
            <a:r>
              <a:rPr lang="ko-KR" altLang="en-US" sz="2400" b="1" dirty="0"/>
              <a:t>내장 문자열 메서드 </a:t>
            </a:r>
            <a:r>
              <a:rPr lang="en-US" altLang="ko-KR" sz="2400" b="1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23B0-DD4E-13FC-CC81-2E8860610234}"/>
              </a:ext>
            </a:extLst>
          </p:cNvPr>
          <p:cNvSpPr txBox="1"/>
          <p:nvPr/>
        </p:nvSpPr>
        <p:spPr>
          <a:xfrm>
            <a:off x="1481817" y="929045"/>
            <a:ext cx="1055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.split(</a:t>
            </a:r>
            <a:r>
              <a:rPr lang="en-US" altLang="ko-KR" dirty="0" err="1">
                <a:solidFill>
                  <a:srgbClr val="FF0000"/>
                </a:solidFill>
              </a:rPr>
              <a:t>sep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maxsplit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문자열을 </a:t>
            </a:r>
            <a:r>
              <a:rPr lang="en-US" altLang="ko-KR" dirty="0" err="1"/>
              <a:t>maxsplit</a:t>
            </a:r>
            <a:r>
              <a:rPr lang="en-US" altLang="ko-KR" dirty="0"/>
              <a:t> </a:t>
            </a:r>
            <a:r>
              <a:rPr lang="ko-KR" altLang="en-US" dirty="0"/>
              <a:t>횟수만큼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sep</a:t>
            </a:r>
            <a:r>
              <a:rPr lang="ko-KR" altLang="en-US" dirty="0"/>
              <a:t>의 구분자를 기준으로 문자열을 잘라 리스트로 만들어주는 함수</a:t>
            </a:r>
            <a:endParaRPr lang="en-US" altLang="ko-KR" dirty="0"/>
          </a:p>
          <a:p>
            <a:r>
              <a:rPr lang="en-US" altLang="ko-KR" dirty="0"/>
              <a:t>- strip </a:t>
            </a:r>
            <a:r>
              <a:rPr lang="ko-KR" altLang="en-US" dirty="0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공백문자 제거</a:t>
            </a:r>
            <a:r>
              <a:rPr lang="en-US" altLang="ko-KR" dirty="0"/>
              <a:t>) </a:t>
            </a:r>
            <a:r>
              <a:rPr lang="ko-KR" altLang="en-US" dirty="0"/>
              <a:t>와 조합해서 사용하기도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579E4-E6A1-A86C-C073-33146298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35" y="2205149"/>
            <a:ext cx="2215375" cy="1069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5407D2-F896-77CA-B6B1-B503F08D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691" y="2186168"/>
            <a:ext cx="4256725" cy="1069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BF224C-0510-341E-EC30-58F36ACB828C}"/>
              </a:ext>
            </a:extLst>
          </p:cNvPr>
          <p:cNvSpPr txBox="1"/>
          <p:nvPr/>
        </p:nvSpPr>
        <p:spPr>
          <a:xfrm>
            <a:off x="1481816" y="3669187"/>
            <a:ext cx="10550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: </a:t>
            </a:r>
            <a:r>
              <a:rPr lang="ko-KR" altLang="en-US" dirty="0"/>
              <a:t>일치하는 부분 문자열 위치 찾는 메서드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.count():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특정 문자열 몇 건 발견되었는지 반환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.replace():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패턴을 찾아 다른 문자열로 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56023F-FED2-AD90-056C-39B439D150D2}"/>
              </a:ext>
            </a:extLst>
          </p:cNvPr>
          <p:cNvGrpSpPr/>
          <p:nvPr/>
        </p:nvGrpSpPr>
        <p:grpSpPr>
          <a:xfrm>
            <a:off x="1414915" y="5015103"/>
            <a:ext cx="6805501" cy="929838"/>
            <a:chOff x="545120" y="4509461"/>
            <a:chExt cx="6805501" cy="9298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EFF7276-5B8B-C612-41FE-AC672BF1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120" y="4603441"/>
              <a:ext cx="1740652" cy="8358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518CE9F-2BBD-60A6-A0CE-1E851C376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6267" y="4509461"/>
              <a:ext cx="1582619" cy="85345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AEC4FDB-E078-DFF9-81D9-7B3C5F8DB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0049" y="4509461"/>
              <a:ext cx="2290572" cy="83585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B4D1775-0176-4121-731E-1ACAF9F5789A}"/>
                  </a:ext>
                </a:extLst>
              </p14:cNvPr>
              <p14:cNvContentPartPr/>
              <p14:nvPr/>
            </p14:nvContentPartPr>
            <p14:xfrm>
              <a:off x="2642549" y="2653893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B4D1775-0176-4121-731E-1ACAF9F578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909" y="258189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4B04FA4-43EC-89CC-DB70-8931E0931A11}"/>
                  </a:ext>
                </a:extLst>
              </p14:cNvPr>
              <p14:cNvContentPartPr/>
              <p14:nvPr/>
            </p14:nvContentPartPr>
            <p14:xfrm>
              <a:off x="2642549" y="2653893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4B04FA4-43EC-89CC-DB70-8931E0931A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909" y="258189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48841E9-58CE-365D-B889-73C3B22ADA56}"/>
                  </a:ext>
                </a:extLst>
              </p14:cNvPr>
              <p14:cNvContentPartPr/>
              <p14:nvPr/>
            </p14:nvContentPartPr>
            <p14:xfrm>
              <a:off x="1950989" y="2598093"/>
              <a:ext cx="452160" cy="496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48841E9-58CE-365D-B889-73C3B22ADA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15349" y="2526093"/>
                <a:ext cx="5238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41F327B-2F58-05E8-0F57-44F5477364F3}"/>
                  </a:ext>
                </a:extLst>
              </p14:cNvPr>
              <p14:cNvContentPartPr/>
              <p14:nvPr/>
            </p14:nvContentPartPr>
            <p14:xfrm>
              <a:off x="5196029" y="2386413"/>
              <a:ext cx="545400" cy="23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41F327B-2F58-05E8-0F57-44F5477364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60389" y="2314413"/>
                <a:ext cx="617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3D47EBB-7BE5-972A-DAAB-B9C3E18BE48E}"/>
                  </a:ext>
                </a:extLst>
              </p14:cNvPr>
              <p14:cNvContentPartPr/>
              <p14:nvPr/>
            </p14:nvContentPartPr>
            <p14:xfrm>
              <a:off x="2419709" y="5297013"/>
              <a:ext cx="1227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3D47EBB-7BE5-972A-DAAB-B9C3E18BE4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3709" y="522501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8E10ACF-4714-540A-359B-7E4FFBCDEB27}"/>
                  </a:ext>
                </a:extLst>
              </p14:cNvPr>
              <p14:cNvContentPartPr/>
              <p14:nvPr/>
            </p14:nvContentPartPr>
            <p14:xfrm>
              <a:off x="1583069" y="5731173"/>
              <a:ext cx="4341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8E10ACF-4714-540A-359B-7E4FFBCDEB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7429" y="5659533"/>
                <a:ext cx="505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57FC4DC-6F4A-67D9-4442-2873756D92B9}"/>
                  </a:ext>
                </a:extLst>
              </p14:cNvPr>
              <p14:cNvContentPartPr/>
              <p14:nvPr/>
            </p14:nvContentPartPr>
            <p14:xfrm>
              <a:off x="4148069" y="5196573"/>
              <a:ext cx="43452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57FC4DC-6F4A-67D9-4442-2873756D92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12069" y="5124573"/>
                <a:ext cx="506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498C9B3-92D0-6579-6F53-D7E9F5DFE547}"/>
                  </a:ext>
                </a:extLst>
              </p14:cNvPr>
              <p14:cNvContentPartPr/>
              <p14:nvPr/>
            </p14:nvContentPartPr>
            <p14:xfrm>
              <a:off x="6434069" y="5218533"/>
              <a:ext cx="64584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498C9B3-92D0-6579-6F53-D7E9F5DFE5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98069" y="5146893"/>
                <a:ext cx="71748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FCFDE7-502B-507C-628F-805725950314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36" name="Google Shape;72;p15">
              <a:extLst>
                <a:ext uri="{FF2B5EF4-FFF2-40B4-BE49-F238E27FC236}">
                  <a16:creationId xmlns:a16="http://schemas.microsoft.com/office/drawing/2014/main" id="{3F9D760D-C5AF-C54A-481B-6BBC695F0797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73;p15">
              <a:extLst>
                <a:ext uri="{FF2B5EF4-FFF2-40B4-BE49-F238E27FC236}">
                  <a16:creationId xmlns:a16="http://schemas.microsoft.com/office/drawing/2014/main" id="{547B96D4-03E4-B949-7444-8D946AAB0BA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8" name="Google Shape;74;p15">
              <a:extLst>
                <a:ext uri="{FF2B5EF4-FFF2-40B4-BE49-F238E27FC236}">
                  <a16:creationId xmlns:a16="http://schemas.microsoft.com/office/drawing/2014/main" id="{C8AE910A-DD1E-851C-59F9-71706B1D0D3E}"/>
                </a:ext>
              </a:extLst>
            </p:cNvPr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505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E9FFB6-3197-FC90-1167-7912878B7353}"/>
              </a:ext>
            </a:extLst>
          </p:cNvPr>
          <p:cNvGrpSpPr/>
          <p:nvPr/>
        </p:nvGrpSpPr>
        <p:grpSpPr>
          <a:xfrm>
            <a:off x="1501150" y="523803"/>
            <a:ext cx="10447234" cy="5644174"/>
            <a:chOff x="452105" y="198873"/>
            <a:chExt cx="11683827" cy="63607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DE36BC-656E-210B-824E-4AD082530760}"/>
                </a:ext>
              </a:extLst>
            </p:cNvPr>
            <p:cNvSpPr txBox="1"/>
            <p:nvPr/>
          </p:nvSpPr>
          <p:spPr>
            <a:xfrm>
              <a:off x="618390" y="198873"/>
              <a:ext cx="10955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7.4.2 </a:t>
              </a:r>
              <a:r>
                <a:rPr lang="ko-KR" altLang="en-US" sz="2400" b="1" dirty="0"/>
                <a:t>정규 표현식</a:t>
              </a:r>
              <a:endParaRPr lang="en-US" altLang="ko-KR" sz="2400" b="1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3323B0-DD4E-13FC-CC81-2E8860610234}"/>
                </a:ext>
              </a:extLst>
            </p:cNvPr>
            <p:cNvSpPr txBox="1"/>
            <p:nvPr/>
          </p:nvSpPr>
          <p:spPr>
            <a:xfrm>
              <a:off x="618390" y="568205"/>
              <a:ext cx="1055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정규 표현식 모듈 </a:t>
              </a:r>
              <a:r>
                <a:rPr lang="en-US" altLang="ko-KR" dirty="0"/>
                <a:t>re</a:t>
              </a:r>
              <a:r>
                <a:rPr lang="ko-KR" altLang="en-US" dirty="0"/>
                <a:t>를 이용하여 특정 규칙이 있는 텍스트 데이터 정제할 수 있음</a:t>
              </a:r>
              <a:endParaRPr lang="en-US" altLang="ko-KR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7BD514-48E8-0BEB-15D5-94FE6B872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65" y="1322032"/>
              <a:ext cx="6675760" cy="52375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0ACE14-5090-0C0C-5C28-5E7E23915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3561" y="1322032"/>
              <a:ext cx="6242371" cy="346727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390E5DF-52F4-E156-DEC5-19E5A8C9F869}"/>
                    </a:ext>
                  </a:extLst>
                </p14:cNvPr>
                <p14:cNvContentPartPr/>
                <p14:nvPr/>
              </p14:nvContentPartPr>
              <p14:xfrm>
                <a:off x="507905" y="2900150"/>
                <a:ext cx="179640" cy="217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390E5DF-52F4-E156-DEC5-19E5A8C9F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7627" y="2819033"/>
                  <a:ext cx="259793" cy="379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1BA2EF6-06C1-A498-F158-CD6E370F65FE}"/>
                    </a:ext>
                  </a:extLst>
                </p14:cNvPr>
                <p14:cNvContentPartPr/>
                <p14:nvPr/>
              </p14:nvContentPartPr>
              <p14:xfrm>
                <a:off x="452105" y="5196950"/>
                <a:ext cx="306720" cy="251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1BA2EF6-06C1-A498-F158-CD6E370F65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256" y="5115892"/>
                  <a:ext cx="386821" cy="412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5548EF8-F16C-4E58-708B-8C7D5900B036}"/>
                    </a:ext>
                  </a:extLst>
                </p14:cNvPr>
                <p14:cNvContentPartPr/>
                <p14:nvPr/>
              </p14:nvContentPartPr>
              <p14:xfrm>
                <a:off x="6451865" y="2689910"/>
                <a:ext cx="226080" cy="230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5548EF8-F16C-4E58-708B-8C7D5900B0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1637" y="2609173"/>
                  <a:ext cx="306133" cy="3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422D5D2-9E29-F3BE-F9B0-16F56E837E4A}"/>
                    </a:ext>
                  </a:extLst>
                </p14:cNvPr>
                <p14:cNvContentPartPr/>
                <p14:nvPr/>
              </p14:nvContentPartPr>
              <p14:xfrm>
                <a:off x="6496145" y="3200390"/>
                <a:ext cx="282240" cy="177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422D5D2-9E29-F3BE-F9B0-16F56E837E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5883" y="3119328"/>
                  <a:ext cx="362362" cy="338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A074921-DBBC-9DDA-AD26-EB0ABF444AB3}"/>
                    </a:ext>
                  </a:extLst>
                </p14:cNvPr>
                <p14:cNvContentPartPr/>
                <p14:nvPr/>
              </p14:nvContentPartPr>
              <p14:xfrm>
                <a:off x="463625" y="3992030"/>
                <a:ext cx="322200" cy="164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A074921-DBBC-9DDA-AD26-EB0ABF444A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3350" y="3910963"/>
                  <a:ext cx="402347" cy="3258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D09980-73F0-D0C4-287B-8408B8DF033B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5" name="Google Shape;72;p15">
              <a:extLst>
                <a:ext uri="{FF2B5EF4-FFF2-40B4-BE49-F238E27FC236}">
                  <a16:creationId xmlns:a16="http://schemas.microsoft.com/office/drawing/2014/main" id="{A8462445-525A-20EB-BF42-DFE5E8F2031A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73;p15">
              <a:extLst>
                <a:ext uri="{FF2B5EF4-FFF2-40B4-BE49-F238E27FC236}">
                  <a16:creationId xmlns:a16="http://schemas.microsoft.com/office/drawing/2014/main" id="{40865329-E627-6D1F-6B27-79BC4BF44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7" name="Google Shape;74;p15">
              <a:extLst>
                <a:ext uri="{FF2B5EF4-FFF2-40B4-BE49-F238E27FC236}">
                  <a16:creationId xmlns:a16="http://schemas.microsoft.com/office/drawing/2014/main" id="{8DF69304-82BD-B406-BBD3-9C5327D48ADF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2026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760602" y="522394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7.4.2 </a:t>
            </a:r>
            <a:r>
              <a:rPr lang="ko-KR" altLang="en-US" sz="2400" b="1" dirty="0"/>
              <a:t>정규 표현식</a:t>
            </a:r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324A9-8214-64DF-2B4F-DE587E2A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66" y="1538057"/>
            <a:ext cx="8887522" cy="450865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0F4ED2-5555-E49D-2353-B784ED76981C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7" name="Google Shape;72;p15">
              <a:extLst>
                <a:ext uri="{FF2B5EF4-FFF2-40B4-BE49-F238E27FC236}">
                  <a16:creationId xmlns:a16="http://schemas.microsoft.com/office/drawing/2014/main" id="{52525D23-4579-46DD-66BA-38E18593E31C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3;p15">
              <a:extLst>
                <a:ext uri="{FF2B5EF4-FFF2-40B4-BE49-F238E27FC236}">
                  <a16:creationId xmlns:a16="http://schemas.microsoft.com/office/drawing/2014/main" id="{8A160531-8C13-5F17-5187-A839F562004E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Google Shape;74;p15">
              <a:extLst>
                <a:ext uri="{FF2B5EF4-FFF2-40B4-BE49-F238E27FC236}">
                  <a16:creationId xmlns:a16="http://schemas.microsoft.com/office/drawing/2014/main" id="{18EA6450-21F6-17A0-1656-746084F3CE8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1359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342583-6C13-B4BF-EEDF-DA40D2073B6C}"/>
              </a:ext>
            </a:extLst>
          </p:cNvPr>
          <p:cNvGrpSpPr/>
          <p:nvPr/>
        </p:nvGrpSpPr>
        <p:grpSpPr>
          <a:xfrm>
            <a:off x="1284383" y="241685"/>
            <a:ext cx="11130354" cy="6374630"/>
            <a:chOff x="369983" y="235891"/>
            <a:chExt cx="11130354" cy="63746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DE36BC-656E-210B-824E-4AD082530760}"/>
                </a:ext>
              </a:extLst>
            </p:cNvPr>
            <p:cNvSpPr txBox="1"/>
            <p:nvPr/>
          </p:nvSpPr>
          <p:spPr>
            <a:xfrm>
              <a:off x="545120" y="441953"/>
              <a:ext cx="10955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7.4.2 </a:t>
              </a:r>
              <a:r>
                <a:rPr lang="ko-KR" altLang="en-US" sz="2400" b="1" dirty="0"/>
                <a:t>정규 표현식</a:t>
              </a:r>
              <a:endParaRPr lang="en-US" altLang="ko-KR" sz="2400" b="1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FCDD7E-48C3-682B-9113-4CC0284A7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1048" y="235891"/>
              <a:ext cx="3569676" cy="109702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71380F3-874F-C811-3E27-C9B70B68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622" y="1651666"/>
              <a:ext cx="5669378" cy="152158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22DF7DA-3ABA-A5D9-7EB6-16E713D4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146" y="1663678"/>
              <a:ext cx="3892616" cy="150957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663DE25-DD95-CC3F-0ECC-C44F70C8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622" y="3429000"/>
              <a:ext cx="5943231" cy="152158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BE9C9B-BDE3-466B-D1E8-69001996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216" y="5197164"/>
              <a:ext cx="3378265" cy="141335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686F07-B396-65FE-678F-CC62912D006C}"/>
                </a:ext>
              </a:extLst>
            </p:cNvPr>
            <p:cNvSpPr txBox="1"/>
            <p:nvPr/>
          </p:nvSpPr>
          <p:spPr>
            <a:xfrm>
              <a:off x="6216533" y="247903"/>
              <a:ext cx="2112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</a:t>
              </a:r>
              <a:r>
                <a:rPr lang="ko-KR" altLang="en-US" dirty="0"/>
                <a:t>임의의 텍스트</a:t>
              </a:r>
              <a:r>
                <a:rPr lang="en-US" altLang="ko-KR" dirty="0"/>
                <a:t>&gt;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41A56FA-B4AD-B950-850F-401F0F359EC7}"/>
                    </a:ext>
                  </a:extLst>
                </p14:cNvPr>
                <p14:cNvContentPartPr/>
                <p14:nvPr/>
              </p14:nvContentPartPr>
              <p14:xfrm>
                <a:off x="1260114" y="1917667"/>
                <a:ext cx="422640" cy="12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41A56FA-B4AD-B950-850F-401F0F359E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4474" y="1846027"/>
                  <a:ext cx="494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A4BC5A-4F57-A5B0-1607-D1048DA12D16}"/>
                    </a:ext>
                  </a:extLst>
                </p14:cNvPr>
                <p14:cNvContentPartPr/>
                <p14:nvPr/>
              </p14:nvContentPartPr>
              <p14:xfrm>
                <a:off x="7872234" y="1995427"/>
                <a:ext cx="456480" cy="11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A4BC5A-4F57-A5B0-1607-D1048DA12D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6594" y="1923787"/>
                  <a:ext cx="52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897CBDF-E6B9-9C23-B2E1-985645E55B82}"/>
                    </a:ext>
                  </a:extLst>
                </p14:cNvPr>
                <p14:cNvContentPartPr/>
                <p14:nvPr/>
              </p14:nvContentPartPr>
              <p14:xfrm>
                <a:off x="1516074" y="3746827"/>
                <a:ext cx="4899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897CBDF-E6B9-9C23-B2E1-985645E55B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0434" y="3674827"/>
                  <a:ext cx="56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E7A9DE0-6B77-E714-5DD6-4EA4A97507BE}"/>
                    </a:ext>
                  </a:extLst>
                </p14:cNvPr>
                <p14:cNvContentPartPr/>
                <p14:nvPr/>
              </p14:nvContentPartPr>
              <p14:xfrm>
                <a:off x="1683834" y="5526307"/>
                <a:ext cx="8866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E7A9DE0-6B77-E714-5DD6-4EA4A97507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834" y="5454307"/>
                  <a:ext cx="958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E6022DB-F662-5ABB-13F1-6489D884B1AD}"/>
                    </a:ext>
                  </a:extLst>
                </p14:cNvPr>
                <p14:cNvContentPartPr/>
                <p14:nvPr/>
              </p14:nvContentPartPr>
              <p14:xfrm>
                <a:off x="836034" y="1929187"/>
                <a:ext cx="378360" cy="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E6022DB-F662-5ABB-13F1-6489D884B1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0034" y="1857187"/>
                  <a:ext cx="450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1032474-126D-10C5-026B-E5365CC3B12F}"/>
                    </a:ext>
                  </a:extLst>
                </p14:cNvPr>
                <p14:cNvContentPartPr/>
                <p14:nvPr/>
              </p14:nvContentPartPr>
              <p14:xfrm>
                <a:off x="7069434" y="2073907"/>
                <a:ext cx="735120" cy="22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1032474-126D-10C5-026B-E5365CC3B1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33794" y="2002267"/>
                  <a:ext cx="806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730A5B9-4F32-7460-561C-10F2209F5904}"/>
                    </a:ext>
                  </a:extLst>
                </p14:cNvPr>
                <p14:cNvContentPartPr/>
                <p14:nvPr/>
              </p14:nvContentPartPr>
              <p14:xfrm>
                <a:off x="847194" y="3701467"/>
                <a:ext cx="578880" cy="23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730A5B9-4F32-7460-561C-10F2209F59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1554" y="3629467"/>
                  <a:ext cx="650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2E09BF2-009A-A8A4-7E29-7D30BE672185}"/>
                    </a:ext>
                  </a:extLst>
                </p14:cNvPr>
                <p14:cNvContentPartPr/>
                <p14:nvPr/>
              </p14:nvContentPartPr>
              <p14:xfrm>
                <a:off x="914514" y="5530627"/>
                <a:ext cx="63468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2E09BF2-009A-A8A4-7E29-7D30BE6721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514" y="5458987"/>
                  <a:ext cx="706320" cy="144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AA3D903-0191-F786-AF0F-E493F4841858}"/>
                </a:ext>
              </a:extLst>
            </p:cNvPr>
            <p:cNvGrpSpPr/>
            <p:nvPr/>
          </p:nvGrpSpPr>
          <p:grpSpPr>
            <a:xfrm>
              <a:off x="5732014" y="5159290"/>
              <a:ext cx="3206295" cy="1375310"/>
              <a:chOff x="4180618" y="5206334"/>
              <a:chExt cx="3206295" cy="137531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D92CEA2-06F8-E0CE-C26D-BE9D78E77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80618" y="5206334"/>
                <a:ext cx="3206295" cy="137531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1987D7F8-1F74-CEDD-420C-BDD1D8488F58}"/>
                      </a:ext>
                    </a:extLst>
                  </p14:cNvPr>
                  <p14:cNvContentPartPr/>
                  <p14:nvPr/>
                </p14:nvContentPartPr>
                <p14:xfrm>
                  <a:off x="5397234" y="5508667"/>
                  <a:ext cx="1091520" cy="35640"/>
                </p14:xfrm>
              </p:contentPart>
            </mc:Choice>
            <mc:Fallback xmlns="">
              <p:pic>
                <p:nvPicPr>
                  <p:cNvPr id="31" name="잉크 30">
                    <a:extLst>
                      <a:ext uri="{FF2B5EF4-FFF2-40B4-BE49-F238E27FC236}">
                        <a16:creationId xmlns:a16="http://schemas.microsoft.com/office/drawing/2014/main" id="{1987D7F8-1F74-CEDD-420C-BDD1D8488F5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61594" y="5437027"/>
                    <a:ext cx="11631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6" name="잉크 35">
                    <a:extLst>
                      <a:ext uri="{FF2B5EF4-FFF2-40B4-BE49-F238E27FC236}">
                        <a16:creationId xmlns:a16="http://schemas.microsoft.com/office/drawing/2014/main" id="{DFA1A7EB-D4AE-981A-67A4-2E907789BD90}"/>
                      </a:ext>
                    </a:extLst>
                  </p14:cNvPr>
                  <p14:cNvContentPartPr/>
                  <p14:nvPr/>
                </p14:nvContentPartPr>
                <p14:xfrm>
                  <a:off x="4672194" y="5485987"/>
                  <a:ext cx="578880" cy="12240"/>
                </p14:xfrm>
              </p:contentPart>
            </mc:Choice>
            <mc:Fallback xmlns="">
              <p:pic>
                <p:nvPicPr>
                  <p:cNvPr id="36" name="잉크 35">
                    <a:extLst>
                      <a:ext uri="{FF2B5EF4-FFF2-40B4-BE49-F238E27FC236}">
                        <a16:creationId xmlns:a16="http://schemas.microsoft.com/office/drawing/2014/main" id="{DFA1A7EB-D4AE-981A-67A4-2E907789BD9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636194" y="5413987"/>
                    <a:ext cx="65052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93B023-7A2A-D038-44EE-F260FB4A7E14}"/>
                </a:ext>
              </a:extLst>
            </p:cNvPr>
            <p:cNvSpPr txBox="1"/>
            <p:nvPr/>
          </p:nvSpPr>
          <p:spPr>
            <a:xfrm>
              <a:off x="369983" y="1112422"/>
              <a:ext cx="2373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&lt;1&gt; </a:t>
              </a:r>
              <a:r>
                <a:rPr lang="pl-PL" altLang="ko-KR" b="0" i="0" dirty="0">
                  <a:solidFill>
                    <a:srgbClr val="C7254E"/>
                  </a:solidFill>
                  <a:effectLst/>
                  <a:latin typeface="SF Mono"/>
                </a:rPr>
                <a:t>\s+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 : </a:t>
              </a:r>
              <a:r>
                <a:rPr lang="ko-KR" altLang="en-US" b="0" i="0" dirty="0">
                  <a:solidFill>
                    <a:srgbClr val="C7254E"/>
                  </a:solidFill>
                  <a:effectLst/>
                  <a:latin typeface="SF Mono"/>
                </a:rPr>
                <a:t>공백 찾기</a:t>
              </a:r>
              <a:endParaRPr lang="en-US" alt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350342-55F1-7D57-3E3A-CDB931B0ED13}"/>
                </a:ext>
              </a:extLst>
            </p:cNvPr>
            <p:cNvSpPr txBox="1"/>
            <p:nvPr/>
          </p:nvSpPr>
          <p:spPr>
            <a:xfrm>
              <a:off x="6433043" y="1096811"/>
              <a:ext cx="2373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&lt;2&gt; </a:t>
              </a:r>
              <a:r>
                <a:rPr lang="pl-PL" altLang="ko-KR" b="0" i="0" dirty="0">
                  <a:solidFill>
                    <a:srgbClr val="C7254E"/>
                  </a:solidFill>
                  <a:effectLst/>
                  <a:latin typeface="SF Mono"/>
                </a:rPr>
                <a:t>\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d</a:t>
              </a:r>
              <a:r>
                <a:rPr lang="pl-PL" altLang="ko-KR" b="0" i="0" dirty="0">
                  <a:solidFill>
                    <a:srgbClr val="C7254E"/>
                  </a:solidFill>
                  <a:effectLst/>
                  <a:latin typeface="SF Mono"/>
                </a:rPr>
                <a:t>+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 : </a:t>
              </a:r>
              <a:r>
                <a:rPr lang="ko-KR" altLang="en-US" dirty="0">
                  <a:solidFill>
                    <a:srgbClr val="C7254E"/>
                  </a:solidFill>
                  <a:latin typeface="SF Mono"/>
                </a:rPr>
                <a:t>숫자 찾기</a:t>
              </a:r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7423CB-90C9-8A66-C23F-9B4D3D538F80}"/>
                </a:ext>
              </a:extLst>
            </p:cNvPr>
            <p:cNvSpPr txBox="1"/>
            <p:nvPr/>
          </p:nvSpPr>
          <p:spPr>
            <a:xfrm>
              <a:off x="2994009" y="3220298"/>
              <a:ext cx="26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&lt;3&gt; </a:t>
              </a:r>
              <a:r>
                <a:rPr lang="en-US" altLang="ko-KR" dirty="0">
                  <a:solidFill>
                    <a:srgbClr val="C7254E"/>
                  </a:solidFill>
                  <a:latin typeface="SF Mono"/>
                </a:rPr>
                <a:t>[A-Z]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 : </a:t>
              </a:r>
              <a:r>
                <a:rPr lang="ko-KR" altLang="en-US" b="0" i="0" dirty="0">
                  <a:solidFill>
                    <a:srgbClr val="C7254E"/>
                  </a:solidFill>
                  <a:effectLst/>
                  <a:latin typeface="SF Mono"/>
                </a:rPr>
                <a:t>대문자 찾기</a:t>
              </a:r>
              <a:endParaRPr lang="en-US" altLang="ko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819383-5C56-A98D-24D2-4CA0BA2FCC93}"/>
                </a:ext>
              </a:extLst>
            </p:cNvPr>
            <p:cNvSpPr txBox="1"/>
            <p:nvPr/>
          </p:nvSpPr>
          <p:spPr>
            <a:xfrm>
              <a:off x="2977084" y="5376348"/>
              <a:ext cx="2603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&lt;4&gt; </a:t>
              </a:r>
              <a:r>
                <a:rPr lang="en-US" altLang="ko-KR" dirty="0">
                  <a:solidFill>
                    <a:srgbClr val="C7254E"/>
                  </a:solidFill>
                  <a:latin typeface="SF Mono"/>
                </a:rPr>
                <a:t>[A-Z]{4}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 : </a:t>
              </a:r>
              <a:r>
                <a:rPr lang="ko-KR" altLang="en-US" dirty="0">
                  <a:solidFill>
                    <a:srgbClr val="C7254E"/>
                  </a:solidFill>
                  <a:latin typeface="SF Mono"/>
                </a:rPr>
                <a:t>연속 </a:t>
              </a:r>
              <a:r>
                <a:rPr lang="en-US" altLang="ko-KR" dirty="0">
                  <a:solidFill>
                    <a:srgbClr val="C7254E"/>
                  </a:solidFill>
                  <a:latin typeface="SF Mono"/>
                </a:rPr>
                <a:t>4</a:t>
              </a:r>
              <a:r>
                <a:rPr lang="ko-KR" altLang="en-US" dirty="0">
                  <a:solidFill>
                    <a:srgbClr val="C7254E"/>
                  </a:solidFill>
                  <a:latin typeface="SF Mono"/>
                </a:rPr>
                <a:t>번 등장하는 대문자 찾기</a:t>
              </a:r>
              <a:endParaRPr lang="en-US" altLang="ko-K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E683B7-5552-F7C0-1F8F-70C6408B4817}"/>
                </a:ext>
              </a:extLst>
            </p:cNvPr>
            <p:cNvSpPr txBox="1"/>
            <p:nvPr/>
          </p:nvSpPr>
          <p:spPr>
            <a:xfrm>
              <a:off x="8515523" y="5299524"/>
              <a:ext cx="2847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&lt;5&gt; </a:t>
              </a:r>
              <a:r>
                <a:rPr lang="en-US" altLang="ko-KR" dirty="0">
                  <a:solidFill>
                    <a:srgbClr val="C7254E"/>
                  </a:solidFill>
                  <a:latin typeface="SF Mono"/>
                </a:rPr>
                <a:t>[A-Z][a-z]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 : </a:t>
              </a:r>
              <a:r>
                <a:rPr lang="ko-KR" altLang="en-US" b="0" i="0" dirty="0">
                  <a:solidFill>
                    <a:srgbClr val="C7254E"/>
                  </a:solidFill>
                  <a:effectLst/>
                  <a:latin typeface="SF Mono"/>
                </a:rPr>
                <a:t>이름 찾기 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( </a:t>
              </a:r>
              <a:r>
                <a:rPr lang="ko-KR" altLang="en-US" b="0" i="0" dirty="0">
                  <a:solidFill>
                    <a:srgbClr val="C7254E"/>
                  </a:solidFill>
                  <a:effectLst/>
                  <a:latin typeface="SF Mono"/>
                </a:rPr>
                <a:t>대문자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+</a:t>
              </a:r>
              <a:r>
                <a:rPr lang="ko-KR" altLang="en-US" b="0" i="0" dirty="0">
                  <a:solidFill>
                    <a:srgbClr val="C7254E"/>
                  </a:solidFill>
                  <a:effectLst/>
                  <a:latin typeface="SF Mono"/>
                </a:rPr>
                <a:t>소문자</a:t>
              </a:r>
              <a:r>
                <a:rPr lang="en-US" altLang="ko-KR" b="0" i="0" dirty="0">
                  <a:solidFill>
                    <a:srgbClr val="C7254E"/>
                  </a:solidFill>
                  <a:effectLst/>
                  <a:latin typeface="SF Mono"/>
                </a:rPr>
                <a:t>) </a:t>
              </a:r>
              <a:endParaRPr lang="en-US" altLang="ko-KR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521787-AC95-6150-94BC-C83245AB94D7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45" name="Google Shape;72;p15">
              <a:extLst>
                <a:ext uri="{FF2B5EF4-FFF2-40B4-BE49-F238E27FC236}">
                  <a16:creationId xmlns:a16="http://schemas.microsoft.com/office/drawing/2014/main" id="{B755DAF5-BD3A-D2C5-FAC8-A3F3D0B80662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6" name="Google Shape;73;p15">
              <a:extLst>
                <a:ext uri="{FF2B5EF4-FFF2-40B4-BE49-F238E27FC236}">
                  <a16:creationId xmlns:a16="http://schemas.microsoft.com/office/drawing/2014/main" id="{3DD17985-73FD-3F46-C126-66C619BAEFDD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7" name="Google Shape;74;p15">
              <a:extLst>
                <a:ext uri="{FF2B5EF4-FFF2-40B4-BE49-F238E27FC236}">
                  <a16:creationId xmlns:a16="http://schemas.microsoft.com/office/drawing/2014/main" id="{7596C9DC-E350-7FCC-4DF5-540C411EEBFA}"/>
                </a:ext>
              </a:extLst>
            </p:cNvPr>
            <p:cNvPicPr preferRelativeResize="0"/>
            <p:nvPr/>
          </p:nvPicPr>
          <p:blipFill>
            <a:blip r:embed="rId29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188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667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83467" y="2426833"/>
            <a:ext cx="30428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/>
              <a:t>스터디원 </a:t>
            </a:r>
            <a:r>
              <a:rPr lang="en-US" altLang="ko" sz="2400" dirty="0"/>
              <a:t>1 : </a:t>
            </a:r>
            <a:r>
              <a:rPr lang="ko-KR" altLang="en-US" sz="2400" dirty="0" err="1"/>
              <a:t>고가연</a:t>
            </a:r>
            <a:endParaRPr sz="2400" dirty="0"/>
          </a:p>
          <a:p>
            <a:endParaRPr sz="2400" dirty="0"/>
          </a:p>
          <a:p>
            <a:r>
              <a:rPr lang="ko" altLang="en-US" sz="2400" dirty="0"/>
              <a:t>스터디원 </a:t>
            </a:r>
            <a:r>
              <a:rPr lang="en-US" altLang="ko" sz="2400" dirty="0"/>
              <a:t>2 : </a:t>
            </a:r>
            <a:r>
              <a:rPr lang="ko-KR" altLang="en-US" sz="2400" dirty="0" err="1"/>
              <a:t>김가현</a:t>
            </a:r>
            <a:endParaRPr sz="2400" dirty="0"/>
          </a:p>
          <a:p>
            <a:endParaRPr sz="2400" dirty="0"/>
          </a:p>
          <a:p>
            <a:r>
              <a:rPr lang="ko" altLang="en-US" sz="2400" dirty="0"/>
              <a:t>스터디원 </a:t>
            </a:r>
            <a:r>
              <a:rPr lang="en-US" altLang="ko" sz="2400" dirty="0"/>
              <a:t>3 : </a:t>
            </a:r>
            <a:r>
              <a:rPr lang="ko-KR" altLang="en-US" sz="2400" dirty="0"/>
              <a:t>송민주</a:t>
            </a:r>
            <a:endParaRPr sz="2400" dirty="0"/>
          </a:p>
          <a:p>
            <a:endParaRPr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CA13B-119F-9BB6-F695-80C17D82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04" y="1892401"/>
            <a:ext cx="5844470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477035" y="621543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7.4.3 </a:t>
            </a:r>
            <a:r>
              <a:rPr lang="ko-KR" altLang="en-US" sz="2400" b="1" dirty="0" err="1"/>
              <a:t>판다스의</a:t>
            </a:r>
            <a:r>
              <a:rPr lang="ko-KR" altLang="en-US" sz="2400" b="1" dirty="0"/>
              <a:t> 문자열 함수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dtype</a:t>
            </a:r>
            <a:r>
              <a:rPr lang="en-US" altLang="ko-KR" dirty="0">
                <a:solidFill>
                  <a:srgbClr val="FF0000"/>
                </a:solidFill>
              </a:rPr>
              <a:t> vs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dtype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BFF57-99D1-28E2-A1B6-2D4E5673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93" y="1966938"/>
            <a:ext cx="4978656" cy="2336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40579-30A3-0EC7-986D-9DD7A3E3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093" y="4440206"/>
            <a:ext cx="2228965" cy="14415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D6EF71-D18A-72E0-2C56-48BE7E820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16" y="1966938"/>
            <a:ext cx="4282488" cy="3303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B1C57D2-D47F-8051-83EB-1CCC7B127845}"/>
                  </a:ext>
                </a:extLst>
              </p14:cNvPr>
              <p14:cNvContentPartPr/>
              <p14:nvPr/>
            </p14:nvContentPartPr>
            <p14:xfrm>
              <a:off x="2120234" y="3988748"/>
              <a:ext cx="5198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B1C57D2-D47F-8051-83EB-1CCC7B1278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4594" y="3916748"/>
                <a:ext cx="59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195FDFF-CBBB-349C-D094-08D54D7AD1E7}"/>
                  </a:ext>
                </a:extLst>
              </p14:cNvPr>
              <p14:cNvContentPartPr/>
              <p14:nvPr/>
            </p14:nvContentPartPr>
            <p14:xfrm>
              <a:off x="2131394" y="5713148"/>
              <a:ext cx="69444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195FDFF-CBBB-349C-D094-08D54D7AD1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5754" y="5641508"/>
                <a:ext cx="766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6E29580-4FFC-7294-84DF-2B0442E111D1}"/>
                  </a:ext>
                </a:extLst>
              </p14:cNvPr>
              <p14:cNvContentPartPr/>
              <p14:nvPr/>
            </p14:nvContentPartPr>
            <p14:xfrm>
              <a:off x="9597074" y="2171828"/>
              <a:ext cx="1388160" cy="129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6E29580-4FFC-7294-84DF-2B0442E111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1434" y="2099828"/>
                <a:ext cx="1459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16D43F6-38DE-C283-57CA-DE37F37D3392}"/>
                  </a:ext>
                </a:extLst>
              </p14:cNvPr>
              <p14:cNvContentPartPr/>
              <p14:nvPr/>
            </p14:nvContentPartPr>
            <p14:xfrm>
              <a:off x="7386314" y="3965708"/>
              <a:ext cx="117720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16D43F6-38DE-C283-57CA-DE37F37D33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0674" y="3894068"/>
                <a:ext cx="1248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5D52EDA-99CE-C4BC-67C5-37983ED14830}"/>
                  </a:ext>
                </a:extLst>
              </p14:cNvPr>
              <p14:cNvContentPartPr/>
              <p14:nvPr/>
            </p14:nvContentPartPr>
            <p14:xfrm>
              <a:off x="7398194" y="4983428"/>
              <a:ext cx="1274400" cy="47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5D52EDA-99CE-C4BC-67C5-37983ED148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2554" y="4911428"/>
                <a:ext cx="13460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517708-210F-8DD7-A8D4-1D71CD22C8AC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7" name="Google Shape;72;p15">
              <a:extLst>
                <a:ext uri="{FF2B5EF4-FFF2-40B4-BE49-F238E27FC236}">
                  <a16:creationId xmlns:a16="http://schemas.microsoft.com/office/drawing/2014/main" id="{6BF1AE1B-FAF6-F094-9B59-C26B6D9DFB5E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73;p15">
              <a:extLst>
                <a:ext uri="{FF2B5EF4-FFF2-40B4-BE49-F238E27FC236}">
                  <a16:creationId xmlns:a16="http://schemas.microsoft.com/office/drawing/2014/main" id="{EDCCFF16-291F-55D5-345D-3EC14FE2B390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9" name="Google Shape;74;p15">
              <a:extLst>
                <a:ext uri="{FF2B5EF4-FFF2-40B4-BE49-F238E27FC236}">
                  <a16:creationId xmlns:a16="http://schemas.microsoft.com/office/drawing/2014/main" id="{CA866680-87C7-0314-6515-1F699F7D5CD5}"/>
                </a:ext>
              </a:extLst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0198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236783" y="733056"/>
            <a:ext cx="10955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7.4.3 </a:t>
            </a:r>
            <a:r>
              <a:rPr lang="ko-KR" altLang="en-US" sz="2400" b="1" dirty="0" err="1"/>
              <a:t>판다스의</a:t>
            </a:r>
            <a:r>
              <a:rPr lang="ko-KR" altLang="en-US" sz="2400" b="1" dirty="0"/>
              <a:t> 문자열 함수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  &lt;</a:t>
            </a:r>
            <a:r>
              <a:rPr lang="ko-KR" altLang="en-US" dirty="0"/>
              <a:t>이메일 주소 파싱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IGNORECASE</a:t>
            </a:r>
            <a:r>
              <a:rPr lang="ko-KR" altLang="en-US" dirty="0"/>
              <a:t> 와 같은 </a:t>
            </a:r>
            <a:r>
              <a:rPr lang="en-US" altLang="ko-KR" dirty="0"/>
              <a:t>re</a:t>
            </a:r>
            <a:r>
              <a:rPr lang="ko-KR" altLang="en-US" dirty="0"/>
              <a:t> 옵션과 함께 정규 표현식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111827"/>
                </a:solidFill>
                <a:effectLst/>
                <a:latin typeface="Söhne Mono"/>
              </a:rPr>
              <a:t>  </a:t>
            </a:r>
            <a:r>
              <a:rPr lang="pl-PL" altLang="ko-KR" b="1" i="0" dirty="0">
                <a:solidFill>
                  <a:srgbClr val="111827"/>
                </a:solidFill>
                <a:effectLst/>
                <a:latin typeface="Söhne Mono"/>
              </a:rPr>
              <a:t>pattern = r"([A-Z0-9._%+-]+)@([A-Z0-9.-]+)\.([A-Z]{2,4})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4437A5-BD13-ADB4-3DDB-BD0538AC54ED}"/>
                  </a:ext>
                </a:extLst>
              </p14:cNvPr>
              <p14:cNvContentPartPr/>
              <p14:nvPr/>
            </p14:nvContentPartPr>
            <p14:xfrm>
              <a:off x="2459600" y="2340941"/>
              <a:ext cx="1503720" cy="58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4437A5-BD13-ADB4-3DDB-BD0538AC5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3600" y="2268941"/>
                <a:ext cx="1575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8991F8F-B3D8-6654-BA2F-218CBEC8C21D}"/>
                  </a:ext>
                </a:extLst>
              </p14:cNvPr>
              <p14:cNvContentPartPr/>
              <p14:nvPr/>
            </p14:nvContentPartPr>
            <p14:xfrm>
              <a:off x="4275444" y="2408949"/>
              <a:ext cx="1157040" cy="12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8991F8F-B3D8-6654-BA2F-218CBEC8C2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9804" y="2337309"/>
                <a:ext cx="1228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D526BA4-975F-A24C-8DC0-01C29693715C}"/>
                  </a:ext>
                </a:extLst>
              </p14:cNvPr>
              <p14:cNvContentPartPr/>
              <p14:nvPr/>
            </p14:nvContentPartPr>
            <p14:xfrm>
              <a:off x="5514182" y="2433461"/>
              <a:ext cx="10303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D526BA4-975F-A24C-8DC0-01C2969371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8542" y="2361461"/>
                <a:ext cx="110196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8DFAE3A-71C6-4B20-F623-1B79ABCA6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3364" y="1428642"/>
            <a:ext cx="4804315" cy="1599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3D643-BE84-08DF-5450-58DAF4F798CE}"/>
              </a:ext>
            </a:extLst>
          </p:cNvPr>
          <p:cNvSpPr txBox="1"/>
          <p:nvPr/>
        </p:nvSpPr>
        <p:spPr>
          <a:xfrm>
            <a:off x="1236783" y="3211967"/>
            <a:ext cx="1095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&lt;</a:t>
            </a:r>
            <a:r>
              <a:rPr lang="ko-KR" altLang="en-US" dirty="0" err="1"/>
              <a:t>벡터화된</a:t>
            </a:r>
            <a:r>
              <a:rPr lang="ko-KR" altLang="en-US" dirty="0"/>
              <a:t> 요소 추출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875830-2562-3A81-2702-01DF9F42CB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0629" y="4007146"/>
            <a:ext cx="4965955" cy="15939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C97DE5-3623-8CF0-86EF-D04B241B1D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0114" y="4040354"/>
            <a:ext cx="1855883" cy="16496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72AF00-4DAA-2E78-5988-0179741BC477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C65B4D67-5E31-775D-A47C-3821393DE50B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73;p15">
              <a:extLst>
                <a:ext uri="{FF2B5EF4-FFF2-40B4-BE49-F238E27FC236}">
                  <a16:creationId xmlns:a16="http://schemas.microsoft.com/office/drawing/2014/main" id="{45AD1E66-9C38-2C47-4989-BD8EAA72C59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" name="Google Shape;74;p15">
              <a:extLst>
                <a:ext uri="{FF2B5EF4-FFF2-40B4-BE49-F238E27FC236}">
                  <a16:creationId xmlns:a16="http://schemas.microsoft.com/office/drawing/2014/main" id="{46D44BC0-41D7-0A9F-0450-555AAAD76BC5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195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89D2C-C5F3-7DD2-D7DA-4329F51AD046}"/>
              </a:ext>
            </a:extLst>
          </p:cNvPr>
          <p:cNvSpPr txBox="1"/>
          <p:nvPr/>
        </p:nvSpPr>
        <p:spPr>
          <a:xfrm>
            <a:off x="1388912" y="229758"/>
            <a:ext cx="439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7.5 </a:t>
            </a:r>
            <a:r>
              <a:rPr lang="ko-KR" altLang="en-US" sz="3600" b="1" dirty="0"/>
              <a:t>범주형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830BDC-83A9-FB73-4F3C-5D4F7521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02" y="1500964"/>
            <a:ext cx="4315427" cy="2133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21FF1-07BB-36EA-C7F0-6CC1E8885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499"/>
          <a:stretch/>
        </p:blipFill>
        <p:spPr>
          <a:xfrm>
            <a:off x="1421402" y="4216972"/>
            <a:ext cx="2896004" cy="777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272A7-8881-A60A-A116-AC6334FAA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01"/>
          <a:stretch/>
        </p:blipFill>
        <p:spPr>
          <a:xfrm>
            <a:off x="1421402" y="5402553"/>
            <a:ext cx="2896004" cy="1051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69C30-5AFD-3F7C-8A82-7FE135EB082E}"/>
              </a:ext>
            </a:extLst>
          </p:cNvPr>
          <p:cNvSpPr txBox="1"/>
          <p:nvPr/>
        </p:nvSpPr>
        <p:spPr>
          <a:xfrm>
            <a:off x="1388912" y="3923646"/>
            <a:ext cx="323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배열 내의 유일한 값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E9859-4015-EB4B-9E5C-1FB571F9BA28}"/>
              </a:ext>
            </a:extLst>
          </p:cNvPr>
          <p:cNvSpPr txBox="1"/>
          <p:nvPr/>
        </p:nvSpPr>
        <p:spPr>
          <a:xfrm>
            <a:off x="1388912" y="5138469"/>
            <a:ext cx="473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배열 내의 특정한 값이 얼마나 많이 존재하는지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409FF-D8CF-BF3D-1D20-EE5571B813F0}"/>
              </a:ext>
            </a:extLst>
          </p:cNvPr>
          <p:cNvSpPr txBox="1"/>
          <p:nvPr/>
        </p:nvSpPr>
        <p:spPr>
          <a:xfrm>
            <a:off x="1421402" y="835425"/>
            <a:ext cx="41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7.5.1 </a:t>
            </a:r>
            <a:r>
              <a:rPr lang="ko-KR" altLang="en-US" sz="2400" b="1" dirty="0"/>
              <a:t>개발 배경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동기</a:t>
            </a:r>
            <a:endParaRPr lang="en-US" altLang="ko-KR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4AB85A-49C6-5BF3-668C-EDBDF27B7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60" b="29572"/>
          <a:stretch/>
        </p:blipFill>
        <p:spPr>
          <a:xfrm>
            <a:off x="7041769" y="1685928"/>
            <a:ext cx="2213706" cy="1725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1D17B1-A241-C9C0-0853-A5D5B3A72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265" y="4386894"/>
            <a:ext cx="1490187" cy="21187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FABA52-67C8-E8D7-D788-0DB83FD3EFC0}"/>
              </a:ext>
            </a:extLst>
          </p:cNvPr>
          <p:cNvSpPr txBox="1"/>
          <p:nvPr/>
        </p:nvSpPr>
        <p:spPr>
          <a:xfrm>
            <a:off x="7041769" y="3957065"/>
            <a:ext cx="404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Series</a:t>
            </a:r>
            <a:r>
              <a:rPr lang="ko-KR" altLang="en-US" sz="1400" dirty="0"/>
              <a:t>에 저장된 원래 문자열 구하기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352F4-3078-A535-5907-C2AFCCD8EC33}"/>
              </a:ext>
            </a:extLst>
          </p:cNvPr>
          <p:cNvSpPr txBox="1"/>
          <p:nvPr/>
        </p:nvSpPr>
        <p:spPr>
          <a:xfrm>
            <a:off x="9340577" y="5478532"/>
            <a:ext cx="272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Categorical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ko-KR" altLang="en-US" sz="1400" dirty="0">
                <a:highlight>
                  <a:srgbClr val="FFFF00"/>
                </a:highlight>
              </a:rPr>
              <a:t>범주형</a:t>
            </a:r>
            <a:r>
              <a:rPr lang="ko-KR" altLang="en-US" sz="1400" dirty="0"/>
              <a:t>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69EB5-5A1C-7072-7869-774ECF69B591}"/>
              </a:ext>
            </a:extLst>
          </p:cNvPr>
          <p:cNvSpPr txBox="1"/>
          <p:nvPr/>
        </p:nvSpPr>
        <p:spPr>
          <a:xfrm>
            <a:off x="9340577" y="4386894"/>
            <a:ext cx="250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=&gt; apple</a:t>
            </a:r>
          </a:p>
          <a:p>
            <a:r>
              <a:rPr lang="en-US" altLang="ko-KR" sz="1400" dirty="0"/>
              <a:t>1 =&gt; orange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범주형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딕셔너리형</a:t>
            </a:r>
            <a:r>
              <a:rPr lang="en-US" altLang="ko-KR" sz="1400" dirty="0"/>
              <a:t>) </a:t>
            </a:r>
            <a:r>
              <a:rPr lang="ko-KR" altLang="en-US" sz="1400" dirty="0"/>
              <a:t>표기법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7561C3C2-A322-9A4D-E493-E07BE660529A}"/>
              </a:ext>
            </a:extLst>
          </p:cNvPr>
          <p:cNvSpPr/>
          <p:nvPr/>
        </p:nvSpPr>
        <p:spPr>
          <a:xfrm>
            <a:off x="8858639" y="4810604"/>
            <a:ext cx="339073" cy="1643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167F7E5-1F1B-6A02-B39D-B47F48BBDF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712" b="294"/>
          <a:stretch/>
        </p:blipFill>
        <p:spPr>
          <a:xfrm>
            <a:off x="9509617" y="1698020"/>
            <a:ext cx="2213706" cy="8187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8837CF-256F-11E9-CD82-B2E589E60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741"/>
          <a:stretch/>
        </p:blipFill>
        <p:spPr>
          <a:xfrm>
            <a:off x="8148622" y="914619"/>
            <a:ext cx="2540210" cy="4984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43E148A-16FC-D0EF-BF9B-7C1308342040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7" name="Google Shape;72;p15">
              <a:extLst>
                <a:ext uri="{FF2B5EF4-FFF2-40B4-BE49-F238E27FC236}">
                  <a16:creationId xmlns:a16="http://schemas.microsoft.com/office/drawing/2014/main" id="{07B21846-D37A-7491-8A53-C5E98D55D2C0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73;p15">
              <a:extLst>
                <a:ext uri="{FF2B5EF4-FFF2-40B4-BE49-F238E27FC236}">
                  <a16:creationId xmlns:a16="http://schemas.microsoft.com/office/drawing/2014/main" id="{B472ADF7-FE80-56F6-B5C3-C0271E4C144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" name="Google Shape;74;p15">
              <a:extLst>
                <a:ext uri="{FF2B5EF4-FFF2-40B4-BE49-F238E27FC236}">
                  <a16:creationId xmlns:a16="http://schemas.microsoft.com/office/drawing/2014/main" id="{B11E9637-7963-E3D7-0455-3DEA823BB48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615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F8007-876A-0727-731B-1CE4D3A56BB2}"/>
              </a:ext>
            </a:extLst>
          </p:cNvPr>
          <p:cNvSpPr txBox="1"/>
          <p:nvPr/>
        </p:nvSpPr>
        <p:spPr>
          <a:xfrm>
            <a:off x="1328024" y="1178099"/>
            <a:ext cx="5931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Categorical</a:t>
            </a:r>
            <a:r>
              <a:rPr lang="ko-KR" altLang="en-US" sz="1400" dirty="0"/>
              <a:t> 확장형</a:t>
            </a:r>
            <a:endParaRPr lang="en-US" altLang="ko-KR" sz="1400" dirty="0"/>
          </a:p>
          <a:p>
            <a:r>
              <a:rPr lang="ko-KR" altLang="en-US" sz="1400" dirty="0"/>
              <a:t>문자열 데이터에서 유사한 값이 다수 존재하는 경우 데이터를 효과적으로 압축해서 적은 메모리에서도 빠른 성능을 내는 기법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4418C-1945-4FD5-1C7D-89FA10E0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42" y="2121189"/>
            <a:ext cx="4206097" cy="4138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25CA01-4A8F-B7D2-242C-8D3DD321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46" y="1746166"/>
            <a:ext cx="3581268" cy="2459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0312A-E808-CDA3-07C4-ACF332C2B42F}"/>
              </a:ext>
            </a:extLst>
          </p:cNvPr>
          <p:cNvSpPr txBox="1"/>
          <p:nvPr/>
        </p:nvSpPr>
        <p:spPr>
          <a:xfrm>
            <a:off x="7480846" y="1178099"/>
            <a:ext cx="4559340" cy="31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 객체의 배열을 범주형 데이터로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AAAC4-BFE9-1916-417C-D5FC8C33F499}"/>
              </a:ext>
            </a:extLst>
          </p:cNvPr>
          <p:cNvSpPr txBox="1"/>
          <p:nvPr/>
        </p:nvSpPr>
        <p:spPr>
          <a:xfrm>
            <a:off x="1445703" y="512008"/>
            <a:ext cx="527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7.5.2 </a:t>
            </a:r>
            <a:r>
              <a:rPr lang="ko-KR" altLang="en-US" sz="2400" b="1" dirty="0" err="1"/>
              <a:t>판다스의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Categorical </a:t>
            </a:r>
            <a:r>
              <a:rPr lang="ko-KR" altLang="en-US" sz="2400" b="1" dirty="0"/>
              <a:t>확장형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816226-E70A-23E9-779D-331A99BC1024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5" name="Google Shape;72;p15">
              <a:extLst>
                <a:ext uri="{FF2B5EF4-FFF2-40B4-BE49-F238E27FC236}">
                  <a16:creationId xmlns:a16="http://schemas.microsoft.com/office/drawing/2014/main" id="{B3B0878B-0524-64C0-1D32-DFB80EF99E71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F2D0960F-A433-3CAD-625A-8FF2184412D2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E38CE090-B8E1-7C54-98D2-B54544B14742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162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23E9A0-4802-CE39-C6D0-ABC63E843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53"/>
          <a:stretch/>
        </p:blipFill>
        <p:spPr>
          <a:xfrm>
            <a:off x="1714190" y="1725282"/>
            <a:ext cx="3603406" cy="1074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BEB4B4-953E-C6B8-0353-B54E5726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86" y="2089817"/>
            <a:ext cx="3334215" cy="319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1FFEE4-D9FE-4745-7E56-EB1E0881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63"/>
          <a:stretch/>
        </p:blipFill>
        <p:spPr>
          <a:xfrm>
            <a:off x="1517535" y="3837519"/>
            <a:ext cx="3910986" cy="1855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4EEA5-7FBB-1AE7-EC5C-9297452DC834}"/>
              </a:ext>
            </a:extLst>
          </p:cNvPr>
          <p:cNvSpPr txBox="1"/>
          <p:nvPr/>
        </p:nvSpPr>
        <p:spPr>
          <a:xfrm>
            <a:off x="1630375" y="3282842"/>
            <a:ext cx="3687221" cy="31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Categorical </a:t>
            </a:r>
            <a:r>
              <a:rPr lang="ko-KR" altLang="en-US" sz="1400" dirty="0"/>
              <a:t>객체의 속성 </a:t>
            </a:r>
            <a:r>
              <a:rPr lang="en-US" altLang="ko-KR" sz="1400" dirty="0"/>
              <a:t>(categories, codes)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FFF54C-1599-9101-2F85-858F06BD8E90}"/>
              </a:ext>
            </a:extLst>
          </p:cNvPr>
          <p:cNvSpPr/>
          <p:nvPr/>
        </p:nvSpPr>
        <p:spPr>
          <a:xfrm>
            <a:off x="4017361" y="2355074"/>
            <a:ext cx="901700" cy="279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13F18-1D24-1A0F-2F08-30DA7D81564A}"/>
              </a:ext>
            </a:extLst>
          </p:cNvPr>
          <p:cNvSpPr txBox="1"/>
          <p:nvPr/>
        </p:nvSpPr>
        <p:spPr>
          <a:xfrm>
            <a:off x="9081901" y="2127171"/>
            <a:ext cx="288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{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: </a:t>
            </a:r>
            <a:r>
              <a:rPr lang="ko-KR" altLang="en-US" sz="1400" dirty="0"/>
              <a:t>값</a:t>
            </a:r>
            <a:r>
              <a:rPr lang="en-US" altLang="ko-KR" sz="1400" dirty="0"/>
              <a:t>} </a:t>
            </a:r>
            <a:r>
              <a:rPr lang="ko-KR" altLang="en-US" sz="1400" dirty="0"/>
              <a:t>형태의 객체 반환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618B4-0A7E-DF97-5EF4-E2704B6C778A}"/>
              </a:ext>
            </a:extLst>
          </p:cNvPr>
          <p:cNvSpPr txBox="1"/>
          <p:nvPr/>
        </p:nvSpPr>
        <p:spPr>
          <a:xfrm>
            <a:off x="9081902" y="3062431"/>
            <a:ext cx="31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DataFrame</a:t>
            </a:r>
            <a:r>
              <a:rPr lang="ko-KR" altLang="en-US" sz="1400" dirty="0"/>
              <a:t>의 열을</a:t>
            </a:r>
            <a:r>
              <a:rPr lang="en-US" altLang="ko-KR" sz="1400" dirty="0"/>
              <a:t> </a:t>
            </a:r>
            <a:r>
              <a:rPr lang="ko-KR" altLang="en-US" sz="1400" dirty="0"/>
              <a:t>범주형으로 변경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531F68-658F-0E08-9BDA-0451BB5DAB27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5" name="Google Shape;72;p15">
              <a:extLst>
                <a:ext uri="{FF2B5EF4-FFF2-40B4-BE49-F238E27FC236}">
                  <a16:creationId xmlns:a16="http://schemas.microsoft.com/office/drawing/2014/main" id="{F7207C27-CCB5-C935-D661-32D9BBBD1952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73;p15">
              <a:extLst>
                <a:ext uri="{FF2B5EF4-FFF2-40B4-BE49-F238E27FC236}">
                  <a16:creationId xmlns:a16="http://schemas.microsoft.com/office/drawing/2014/main" id="{9C8E759E-5C36-3511-80CF-E333B2E86A95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" name="Google Shape;74;p15">
              <a:extLst>
                <a:ext uri="{FF2B5EF4-FFF2-40B4-BE49-F238E27FC236}">
                  <a16:creationId xmlns:a16="http://schemas.microsoft.com/office/drawing/2014/main" id="{53F05228-716B-582A-483F-90CD3CA6D60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C0EFEB-727D-4EA7-056E-F782D5C16A33}"/>
              </a:ext>
            </a:extLst>
          </p:cNvPr>
          <p:cNvSpPr txBox="1"/>
          <p:nvPr/>
        </p:nvSpPr>
        <p:spPr>
          <a:xfrm>
            <a:off x="1445703" y="512008"/>
            <a:ext cx="527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7.5.2 </a:t>
            </a:r>
            <a:r>
              <a:rPr lang="ko-KR" altLang="en-US" sz="2400" b="1" dirty="0" err="1"/>
              <a:t>판다스의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Categorical </a:t>
            </a:r>
            <a:r>
              <a:rPr lang="ko-KR" altLang="en-US" sz="2400" b="1" dirty="0"/>
              <a:t>확장형</a:t>
            </a:r>
          </a:p>
        </p:txBody>
      </p:sp>
    </p:spTree>
    <p:extLst>
      <p:ext uri="{BB962C8B-B14F-4D97-AF65-F5344CB8AC3E}">
        <p14:creationId xmlns:p14="http://schemas.microsoft.com/office/powerpoint/2010/main" val="177118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737727-875F-F1FB-7FCC-48CC4811C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25"/>
          <a:stretch/>
        </p:blipFill>
        <p:spPr>
          <a:xfrm>
            <a:off x="1409069" y="2345875"/>
            <a:ext cx="4620270" cy="106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F7FEE-8701-883C-2552-6DB354D34465}"/>
              </a:ext>
            </a:extLst>
          </p:cNvPr>
          <p:cNvSpPr txBox="1"/>
          <p:nvPr/>
        </p:nvSpPr>
        <p:spPr>
          <a:xfrm>
            <a:off x="1386008" y="1811830"/>
            <a:ext cx="49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파이썬 시퀀스에서 </a:t>
            </a:r>
            <a:r>
              <a:rPr lang="en-US" altLang="ko-KR" sz="1400" dirty="0" err="1"/>
              <a:t>pandas.Categorical</a:t>
            </a:r>
            <a:r>
              <a:rPr lang="en-US" altLang="ko-KR" sz="1400" dirty="0"/>
              <a:t> </a:t>
            </a:r>
            <a:r>
              <a:rPr lang="ko-KR" altLang="en-US" sz="1400" dirty="0"/>
              <a:t>직접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E07562-748B-8D26-400D-66D41F3D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75" b="1"/>
          <a:stretch/>
        </p:blipFill>
        <p:spPr>
          <a:xfrm>
            <a:off x="1409069" y="4136276"/>
            <a:ext cx="5461275" cy="16789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C48F8A-828B-D19F-4A83-6E102F3D6933}"/>
              </a:ext>
            </a:extLst>
          </p:cNvPr>
          <p:cNvSpPr/>
          <p:nvPr/>
        </p:nvSpPr>
        <p:spPr>
          <a:xfrm>
            <a:off x="1386008" y="4220333"/>
            <a:ext cx="2972571" cy="46731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AF742-3A0D-179E-B6F2-865689EDCCB0}"/>
              </a:ext>
            </a:extLst>
          </p:cNvPr>
          <p:cNvSpPr txBox="1"/>
          <p:nvPr/>
        </p:nvSpPr>
        <p:spPr>
          <a:xfrm>
            <a:off x="4358579" y="4250476"/>
            <a:ext cx="362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범주와 범주 코드 미리 정의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DA7796-D6BC-0241-E62A-E373875D5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289" y="2079919"/>
            <a:ext cx="5220429" cy="208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562431-FFDC-E0C1-3339-A2AB5B4F5BBB}"/>
              </a:ext>
            </a:extLst>
          </p:cNvPr>
          <p:cNvSpPr txBox="1"/>
          <p:nvPr/>
        </p:nvSpPr>
        <p:spPr>
          <a:xfrm>
            <a:off x="8217123" y="4280386"/>
            <a:ext cx="236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foo, bar, </a:t>
            </a:r>
            <a:r>
              <a:rPr lang="en-US" altLang="ko-KR" sz="1400" dirty="0" err="1"/>
              <a:t>baz</a:t>
            </a:r>
            <a:r>
              <a:rPr lang="en-US" altLang="ko-KR" sz="1400" dirty="0"/>
              <a:t> </a:t>
            </a:r>
            <a:r>
              <a:rPr lang="ko-KR" altLang="en-US" sz="1400" dirty="0"/>
              <a:t>순서를 가짐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D2A29-702C-5450-9B05-EB3F1DBD9F96}"/>
              </a:ext>
            </a:extLst>
          </p:cNvPr>
          <p:cNvSpPr txBox="1"/>
          <p:nvPr/>
        </p:nvSpPr>
        <p:spPr>
          <a:xfrm>
            <a:off x="6775947" y="1653466"/>
            <a:ext cx="236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순서 지정</a:t>
            </a:r>
            <a:endParaRPr lang="en-US" altLang="ko-KR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614B24-2652-03EF-A458-D08F95A09B61}"/>
              </a:ext>
            </a:extLst>
          </p:cNvPr>
          <p:cNvSpPr/>
          <p:nvPr/>
        </p:nvSpPr>
        <p:spPr>
          <a:xfrm>
            <a:off x="10803830" y="2110867"/>
            <a:ext cx="924519" cy="2928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B726CB-141E-A38A-CB89-80B11354986D}"/>
              </a:ext>
            </a:extLst>
          </p:cNvPr>
          <p:cNvSpPr/>
          <p:nvPr/>
        </p:nvSpPr>
        <p:spPr>
          <a:xfrm>
            <a:off x="7536577" y="3287416"/>
            <a:ext cx="872114" cy="2928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5FE2AE-06A1-78F3-8ECB-0595EEE1093B}"/>
              </a:ext>
            </a:extLst>
          </p:cNvPr>
          <p:cNvSpPr/>
          <p:nvPr/>
        </p:nvSpPr>
        <p:spPr>
          <a:xfrm>
            <a:off x="3578566" y="4634619"/>
            <a:ext cx="924519" cy="2928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CE9FFF-8F2B-719B-15CA-1158DF1896E3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3" name="Google Shape;72;p15">
              <a:extLst>
                <a:ext uri="{FF2B5EF4-FFF2-40B4-BE49-F238E27FC236}">
                  <a16:creationId xmlns:a16="http://schemas.microsoft.com/office/drawing/2014/main" id="{7075D6C4-1E91-8A6F-66D3-DF032BAE517B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4" name="Google Shape;73;p15">
              <a:extLst>
                <a:ext uri="{FF2B5EF4-FFF2-40B4-BE49-F238E27FC236}">
                  <a16:creationId xmlns:a16="http://schemas.microsoft.com/office/drawing/2014/main" id="{0D5EBEC9-7073-DD0F-557A-C6B1FA73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" name="Google Shape;74;p15">
              <a:extLst>
                <a:ext uri="{FF2B5EF4-FFF2-40B4-BE49-F238E27FC236}">
                  <a16:creationId xmlns:a16="http://schemas.microsoft.com/office/drawing/2014/main" id="{D6379845-D992-1751-C656-F1948128C005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753419-652E-01FD-91F5-16B70B558713}"/>
              </a:ext>
            </a:extLst>
          </p:cNvPr>
          <p:cNvSpPr txBox="1"/>
          <p:nvPr/>
        </p:nvSpPr>
        <p:spPr>
          <a:xfrm>
            <a:off x="1445703" y="512008"/>
            <a:ext cx="527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7.5.2 </a:t>
            </a:r>
            <a:r>
              <a:rPr lang="ko-KR" altLang="en-US" sz="2400" b="1" dirty="0" err="1"/>
              <a:t>판다스의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Categorical </a:t>
            </a:r>
            <a:r>
              <a:rPr lang="ko-KR" altLang="en-US" sz="2400" b="1" dirty="0"/>
              <a:t>확장형</a:t>
            </a:r>
          </a:p>
        </p:txBody>
      </p:sp>
    </p:spTree>
    <p:extLst>
      <p:ext uri="{BB962C8B-B14F-4D97-AF65-F5344CB8AC3E}">
        <p14:creationId xmlns:p14="http://schemas.microsoft.com/office/powerpoint/2010/main" val="92384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89D2C-C5F3-7DD2-D7DA-4329F51AD046}"/>
              </a:ext>
            </a:extLst>
          </p:cNvPr>
          <p:cNvSpPr txBox="1"/>
          <p:nvPr/>
        </p:nvSpPr>
        <p:spPr>
          <a:xfrm>
            <a:off x="1503434" y="476400"/>
            <a:ext cx="357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7.5.3 Categorical </a:t>
            </a:r>
            <a:r>
              <a:rPr lang="ko-KR" altLang="en-US" sz="2400" b="1" dirty="0"/>
              <a:t>연산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B9B7CC-742F-108A-527D-9EB89C96A830}"/>
              </a:ext>
            </a:extLst>
          </p:cNvPr>
          <p:cNvSpPr txBox="1"/>
          <p:nvPr/>
        </p:nvSpPr>
        <p:spPr>
          <a:xfrm>
            <a:off x="4888872" y="4023808"/>
            <a:ext cx="406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labels</a:t>
            </a:r>
            <a:r>
              <a:rPr lang="ko-KR" altLang="en-US" sz="1400" dirty="0"/>
              <a:t> 인수로 사분위수의 이름을 직접 지정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2E3351-9168-AE93-0E80-856B6BD6BA3F}"/>
              </a:ext>
            </a:extLst>
          </p:cNvPr>
          <p:cNvGrpSpPr/>
          <p:nvPr/>
        </p:nvGrpSpPr>
        <p:grpSpPr>
          <a:xfrm>
            <a:off x="1536991" y="1671193"/>
            <a:ext cx="6703762" cy="4770576"/>
            <a:chOff x="299204" y="1646996"/>
            <a:chExt cx="7371075" cy="49370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8324AC-AE82-9FB4-CDC6-D633F29BE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04" y="1646996"/>
              <a:ext cx="7371075" cy="24483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89A4F01-0718-25D9-6956-C18154CB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04" y="4417675"/>
              <a:ext cx="5051384" cy="2166367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5A73B25-05A9-14A9-C05E-79236BA5464D}"/>
                </a:ext>
              </a:extLst>
            </p:cNvPr>
            <p:cNvSpPr/>
            <p:nvPr/>
          </p:nvSpPr>
          <p:spPr>
            <a:xfrm>
              <a:off x="1002632" y="2686642"/>
              <a:ext cx="924519" cy="29281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2766D-D5A9-47D1-8B29-08E77E548010}"/>
                </a:ext>
              </a:extLst>
            </p:cNvPr>
            <p:cNvSpPr txBox="1"/>
            <p:nvPr/>
          </p:nvSpPr>
          <p:spPr>
            <a:xfrm>
              <a:off x="2075659" y="2686642"/>
              <a:ext cx="4540151" cy="3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draws </a:t>
              </a:r>
              <a:r>
                <a:rPr lang="ko-KR" altLang="en-US" sz="1400" dirty="0"/>
                <a:t>데이터를 사분위수로 나누고 통계 내기</a:t>
              </a:r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A779D16-6A64-B3C4-244A-ED1149698803}"/>
                </a:ext>
              </a:extLst>
            </p:cNvPr>
            <p:cNvSpPr/>
            <p:nvPr/>
          </p:nvSpPr>
          <p:spPr>
            <a:xfrm>
              <a:off x="2226266" y="4417675"/>
              <a:ext cx="2293076" cy="3077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33696C-9AF6-5E0C-C264-4C8CE59F5DEF}"/>
              </a:ext>
            </a:extLst>
          </p:cNvPr>
          <p:cNvGrpSpPr/>
          <p:nvPr/>
        </p:nvGrpSpPr>
        <p:grpSpPr>
          <a:xfrm>
            <a:off x="8872382" y="1471961"/>
            <a:ext cx="2884986" cy="4304370"/>
            <a:chOff x="8478107" y="1293543"/>
            <a:chExt cx="3296465" cy="445496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1E8D9AD-5F3F-A916-DC21-6BAECFB2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8107" y="1646996"/>
              <a:ext cx="3296465" cy="4101514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DEA4E7A-FC0C-C60D-792F-BE5D338BA74F}"/>
                </a:ext>
              </a:extLst>
            </p:cNvPr>
            <p:cNvSpPr/>
            <p:nvPr/>
          </p:nvSpPr>
          <p:spPr>
            <a:xfrm>
              <a:off x="9201820" y="2017171"/>
              <a:ext cx="924519" cy="2035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478B94-25FA-CF81-CEF3-F271E5547326}"/>
                </a:ext>
              </a:extLst>
            </p:cNvPr>
            <p:cNvSpPr txBox="1"/>
            <p:nvPr/>
          </p:nvSpPr>
          <p:spPr>
            <a:xfrm>
              <a:off x="8478107" y="1293543"/>
              <a:ext cx="3296465" cy="31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groupby</a:t>
              </a:r>
              <a:r>
                <a:rPr lang="ko-KR" altLang="en-US" sz="1400" dirty="0"/>
                <a:t>를 통해 요약 통계 추출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976B52-E341-B489-08E4-057DCF264EAA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6" name="Google Shape;72;p15">
              <a:extLst>
                <a:ext uri="{FF2B5EF4-FFF2-40B4-BE49-F238E27FC236}">
                  <a16:creationId xmlns:a16="http://schemas.microsoft.com/office/drawing/2014/main" id="{66444576-F23A-8A9D-D773-C9F311B0442F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EB455794-207D-3E91-86C8-1DB173D1C7F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1BF393D7-97C3-E9AD-D93B-C4735D68742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750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D085C3-BAA5-6715-AFF9-FB1EFA6FE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43"/>
          <a:stretch/>
        </p:blipFill>
        <p:spPr>
          <a:xfrm>
            <a:off x="1501150" y="1895931"/>
            <a:ext cx="5039428" cy="2794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1D9D3-5921-528E-CAD6-C27236808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57"/>
          <a:stretch/>
        </p:blipFill>
        <p:spPr>
          <a:xfrm>
            <a:off x="6761640" y="1895931"/>
            <a:ext cx="5039428" cy="2482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E10C6-32A1-4A11-4576-5F5221FA006D}"/>
              </a:ext>
            </a:extLst>
          </p:cNvPr>
          <p:cNvSpPr txBox="1"/>
          <p:nvPr/>
        </p:nvSpPr>
        <p:spPr>
          <a:xfrm>
            <a:off x="1501150" y="1422597"/>
            <a:ext cx="397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158E0E-F80E-3F36-5CCF-6313982755DB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F9483C7D-106B-698E-EE4B-07F91278C7E2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" name="Google Shape;73;p15">
              <a:extLst>
                <a:ext uri="{FF2B5EF4-FFF2-40B4-BE49-F238E27FC236}">
                  <a16:creationId xmlns:a16="http://schemas.microsoft.com/office/drawing/2014/main" id="{F50F5C36-A295-2252-EC81-BB9E94E9E4DB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Google Shape;74;p15">
              <a:extLst>
                <a:ext uri="{FF2B5EF4-FFF2-40B4-BE49-F238E27FC236}">
                  <a16:creationId xmlns:a16="http://schemas.microsoft.com/office/drawing/2014/main" id="{98811211-E49E-CD94-2E8D-23D09CB1509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B23592-915F-0587-9FE5-4D0111536B52}"/>
              </a:ext>
            </a:extLst>
          </p:cNvPr>
          <p:cNvSpPr txBox="1"/>
          <p:nvPr/>
        </p:nvSpPr>
        <p:spPr>
          <a:xfrm>
            <a:off x="1503434" y="476400"/>
            <a:ext cx="357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7.5.3 Categorical </a:t>
            </a:r>
            <a:r>
              <a:rPr lang="ko-KR" altLang="en-US" sz="2400" b="1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303274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892A3-65DB-D08C-3825-B9B99291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50"/>
          <a:stretch/>
        </p:blipFill>
        <p:spPr>
          <a:xfrm>
            <a:off x="1635561" y="1598751"/>
            <a:ext cx="2549069" cy="1982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FBB41D-380F-0EFD-8F79-AE16C1A09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79"/>
          <a:stretch/>
        </p:blipFill>
        <p:spPr>
          <a:xfrm>
            <a:off x="6383904" y="1622381"/>
            <a:ext cx="3058036" cy="2710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84B8B-1E5F-4FE5-EA1E-2D4A77E25A86}"/>
              </a:ext>
            </a:extLst>
          </p:cNvPr>
          <p:cNvSpPr txBox="1"/>
          <p:nvPr/>
        </p:nvSpPr>
        <p:spPr>
          <a:xfrm>
            <a:off x="1506017" y="606510"/>
            <a:ext cx="392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7.5.4 Categorical </a:t>
            </a:r>
            <a:r>
              <a:rPr lang="ko-KR" altLang="en-US" sz="2400" b="1" dirty="0"/>
              <a:t>메서드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8E546B-5264-4008-A3A1-5EF519D94397}"/>
              </a:ext>
            </a:extLst>
          </p:cNvPr>
          <p:cNvSpPr/>
          <p:nvPr/>
        </p:nvSpPr>
        <p:spPr>
          <a:xfrm>
            <a:off x="6808075" y="1740960"/>
            <a:ext cx="278082" cy="2121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AC2F52-319D-9A88-A71C-5A2F55DF299A}"/>
              </a:ext>
            </a:extLst>
          </p:cNvPr>
          <p:cNvSpPr/>
          <p:nvPr/>
        </p:nvSpPr>
        <p:spPr>
          <a:xfrm>
            <a:off x="6808075" y="3740142"/>
            <a:ext cx="278082" cy="2121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CA717-A37A-3825-8B5F-803BBCD99942}"/>
              </a:ext>
            </a:extLst>
          </p:cNvPr>
          <p:cNvSpPr txBox="1"/>
          <p:nvPr/>
        </p:nvSpPr>
        <p:spPr>
          <a:xfrm>
            <a:off x="4372207" y="1766449"/>
            <a:ext cx="229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 </a:t>
            </a:r>
            <a:r>
              <a:rPr lang="ko-KR" altLang="en-US" sz="1400" dirty="0"/>
              <a:t>속성을 통해 </a:t>
            </a:r>
            <a:endParaRPr lang="en-US" altLang="ko-KR" sz="1400" dirty="0"/>
          </a:p>
          <a:p>
            <a:r>
              <a:rPr lang="en-US" altLang="ko-KR" sz="1400" dirty="0"/>
              <a:t>Categorical </a:t>
            </a:r>
            <a:r>
              <a:rPr lang="ko-KR" altLang="en-US" sz="1400" dirty="0"/>
              <a:t>메서드 접근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4CD9E0-529E-162D-A18D-491526F337AD}"/>
              </a:ext>
            </a:extLst>
          </p:cNvPr>
          <p:cNvSpPr/>
          <p:nvPr/>
        </p:nvSpPr>
        <p:spPr>
          <a:xfrm>
            <a:off x="4630118" y="2405661"/>
            <a:ext cx="1596407" cy="214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7CFBB-8D03-EDE1-0BB7-54581FA6DCA4}"/>
              </a:ext>
            </a:extLst>
          </p:cNvPr>
          <p:cNvSpPr txBox="1"/>
          <p:nvPr/>
        </p:nvSpPr>
        <p:spPr>
          <a:xfrm>
            <a:off x="1582167" y="3811796"/>
            <a:ext cx="3994987" cy="28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set_categories</a:t>
            </a:r>
            <a:r>
              <a:rPr lang="en-US" altLang="ko-KR" sz="1400" dirty="0"/>
              <a:t> </a:t>
            </a:r>
            <a:r>
              <a:rPr lang="ko-KR" altLang="en-US" sz="1400" dirty="0"/>
              <a:t>메서드를 통해 데이터 범주 변경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9BAA1A-F506-911F-5A34-A2B2D7064A48}"/>
              </a:ext>
            </a:extLst>
          </p:cNvPr>
          <p:cNvGrpSpPr/>
          <p:nvPr/>
        </p:nvGrpSpPr>
        <p:grpSpPr>
          <a:xfrm>
            <a:off x="1689048" y="4213201"/>
            <a:ext cx="3401667" cy="2241444"/>
            <a:chOff x="1257637" y="4101217"/>
            <a:chExt cx="3401667" cy="224144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5882417-0BA8-DAE1-1727-D2C60CF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637" y="4101217"/>
              <a:ext cx="3401667" cy="2241444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DCFB4F-6343-FBA0-77DF-2B13706E6E03}"/>
                </a:ext>
              </a:extLst>
            </p:cNvPr>
            <p:cNvSpPr/>
            <p:nvPr/>
          </p:nvSpPr>
          <p:spPr>
            <a:xfrm>
              <a:off x="2424016" y="4284542"/>
              <a:ext cx="972161" cy="21219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95E42ED-63FB-E8AB-E2EE-5F3844266BB8}"/>
                </a:ext>
              </a:extLst>
            </p:cNvPr>
            <p:cNvSpPr/>
            <p:nvPr/>
          </p:nvSpPr>
          <p:spPr>
            <a:xfrm>
              <a:off x="3816009" y="4108382"/>
              <a:ext cx="213274" cy="207085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9389A64-F479-6942-1E02-4A875B290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5" b="55685"/>
          <a:stretch/>
        </p:blipFill>
        <p:spPr>
          <a:xfrm>
            <a:off x="9922186" y="1977142"/>
            <a:ext cx="1886956" cy="15288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1C610C-675B-7F80-DB07-4124DC42B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9922186" y="4101217"/>
            <a:ext cx="1886956" cy="176262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49DEBCC-80D4-4CA5-A4BF-5193E349C59A}"/>
              </a:ext>
            </a:extLst>
          </p:cNvPr>
          <p:cNvSpPr/>
          <p:nvPr/>
        </p:nvSpPr>
        <p:spPr>
          <a:xfrm>
            <a:off x="9874212" y="5376425"/>
            <a:ext cx="733726" cy="20708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8875C-644B-2A35-734B-485EF541D956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2" name="Google Shape;72;p15">
              <a:extLst>
                <a:ext uri="{FF2B5EF4-FFF2-40B4-BE49-F238E27FC236}">
                  <a16:creationId xmlns:a16="http://schemas.microsoft.com/office/drawing/2014/main" id="{3FC87E7A-A730-B77C-6BEE-4F82396240BB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73;p15">
              <a:extLst>
                <a:ext uri="{FF2B5EF4-FFF2-40B4-BE49-F238E27FC236}">
                  <a16:creationId xmlns:a16="http://schemas.microsoft.com/office/drawing/2014/main" id="{2BFAB46A-0C41-B457-2F2B-0F90ADDC175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" name="Google Shape;74;p15">
              <a:extLst>
                <a:ext uri="{FF2B5EF4-FFF2-40B4-BE49-F238E27FC236}">
                  <a16:creationId xmlns:a16="http://schemas.microsoft.com/office/drawing/2014/main" id="{A0176C83-3BE7-EBF2-D269-3197BE42DB3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7769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09814-C2D8-5CE7-2C71-FA4C216C1A58}"/>
              </a:ext>
            </a:extLst>
          </p:cNvPr>
          <p:cNvSpPr txBox="1"/>
          <p:nvPr/>
        </p:nvSpPr>
        <p:spPr>
          <a:xfrm>
            <a:off x="1664413" y="580077"/>
            <a:ext cx="41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7.5.4 Categorical </a:t>
            </a:r>
            <a:r>
              <a:rPr lang="ko-KR" altLang="en-US" sz="2400" b="1" dirty="0"/>
              <a:t>메서드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B376C-B64D-86D3-9330-64DF14DF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13" y="1960747"/>
            <a:ext cx="3258005" cy="333421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65AC13-9B94-28D2-DD0B-9F98597C040D}"/>
              </a:ext>
            </a:extLst>
          </p:cNvPr>
          <p:cNvSpPr/>
          <p:nvPr/>
        </p:nvSpPr>
        <p:spPr>
          <a:xfrm>
            <a:off x="2446076" y="3843755"/>
            <a:ext cx="1801836" cy="2256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A4BFAD-B376-8C3F-579F-960630FD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68" y="1699137"/>
            <a:ext cx="6130811" cy="2926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9C2E59-1EE5-2393-1D68-577A110E8B93}"/>
              </a:ext>
            </a:extLst>
          </p:cNvPr>
          <p:cNvSpPr txBox="1"/>
          <p:nvPr/>
        </p:nvSpPr>
        <p:spPr>
          <a:xfrm>
            <a:off x="1664413" y="1437527"/>
            <a:ext cx="34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remove_unused_categories</a:t>
            </a:r>
            <a:r>
              <a:rPr lang="ko-KR" altLang="en-US" sz="1400" dirty="0"/>
              <a:t> 메서드로 </a:t>
            </a:r>
            <a:endParaRPr lang="en-US" altLang="ko-KR" sz="1400" dirty="0"/>
          </a:p>
          <a:p>
            <a:r>
              <a:rPr lang="ko-KR" altLang="en-US" sz="1400" dirty="0"/>
              <a:t>관측되지 않는 범주 제거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A5EAAE-BDAD-AE52-35F6-D10BE28323A0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7" name="Google Shape;72;p15">
              <a:extLst>
                <a:ext uri="{FF2B5EF4-FFF2-40B4-BE49-F238E27FC236}">
                  <a16:creationId xmlns:a16="http://schemas.microsoft.com/office/drawing/2014/main" id="{70226672-0E4D-2D5B-8005-92CF9F56D45C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" name="Google Shape;73;p15">
              <a:extLst>
                <a:ext uri="{FF2B5EF4-FFF2-40B4-BE49-F238E27FC236}">
                  <a16:creationId xmlns:a16="http://schemas.microsoft.com/office/drawing/2014/main" id="{DB953766-41EE-7521-2B4B-1E3B1FD220E7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" name="Google Shape;74;p15">
              <a:extLst>
                <a:ext uri="{FF2B5EF4-FFF2-40B4-BE49-F238E27FC236}">
                  <a16:creationId xmlns:a16="http://schemas.microsoft.com/office/drawing/2014/main" id="{A2FCFC0E-1D12-1939-CF97-5737C058F18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319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7585B5-CEB0-1A7C-E00B-875EFCF4D589}"/>
              </a:ext>
            </a:extLst>
          </p:cNvPr>
          <p:cNvGrpSpPr/>
          <p:nvPr/>
        </p:nvGrpSpPr>
        <p:grpSpPr>
          <a:xfrm>
            <a:off x="1504125" y="520013"/>
            <a:ext cx="10955217" cy="5974092"/>
            <a:chOff x="545120" y="441954"/>
            <a:chExt cx="10955217" cy="5974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519248-EF4B-1237-E271-0F0C64B14D57}"/>
                </a:ext>
              </a:extLst>
            </p:cNvPr>
            <p:cNvSpPr txBox="1"/>
            <p:nvPr/>
          </p:nvSpPr>
          <p:spPr>
            <a:xfrm>
              <a:off x="545120" y="441954"/>
              <a:ext cx="1095521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7.2 </a:t>
              </a:r>
              <a:r>
                <a:rPr kumimoji="0" lang="ko-KR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변형</a:t>
              </a: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필터링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변형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7.2.1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중복 제거하기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94933C12-BC3E-1952-8F18-762ABFC84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007" y="3667439"/>
              <a:ext cx="1049099" cy="27407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AF633C-FCE2-4E17-EB33-E8EC48D0B079}"/>
                </a:ext>
              </a:extLst>
            </p:cNvPr>
            <p:cNvSpPr txBox="1"/>
            <p:nvPr/>
          </p:nvSpPr>
          <p:spPr>
            <a:xfrm>
              <a:off x="1843287" y="2228671"/>
              <a:ext cx="79918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data.duplicated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()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각 행이 중복인지 아닌지를 알려주는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불리언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Series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객체 반환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data.drop_duplicated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()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duplicated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배열이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False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인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DataFrame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을 필터링 반환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799525B6-82BB-F39F-946F-C8C09E4B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47381"/>
              <a:ext cx="1190446" cy="23808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82661-1AFC-2D75-F0EB-DC2648CDD10C}"/>
                </a:ext>
              </a:extLst>
            </p:cNvPr>
            <p:cNvSpPr txBox="1"/>
            <p:nvPr/>
          </p:nvSpPr>
          <p:spPr>
            <a:xfrm>
              <a:off x="2406767" y="3667439"/>
              <a:ext cx="707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0CCDDAD-7D30-4AF6-F83B-0490F55721FD}"/>
                </a:ext>
              </a:extLst>
            </p:cNvPr>
            <p:cNvCxnSpPr/>
            <p:nvPr/>
          </p:nvCxnSpPr>
          <p:spPr>
            <a:xfrm>
              <a:off x="4753155" y="4848045"/>
              <a:ext cx="888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673E2F-F3F5-2EFC-9014-F4DB5A6A4524}"/>
                </a:ext>
              </a:extLst>
            </p:cNvPr>
            <p:cNvSpPr/>
            <p:nvPr/>
          </p:nvSpPr>
          <p:spPr>
            <a:xfrm>
              <a:off x="2985007" y="5693434"/>
              <a:ext cx="1049099" cy="7226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A0B2D9-F3CB-DC69-6989-89EBA70E887C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27" name="Google Shape;72;p15">
              <a:extLst>
                <a:ext uri="{FF2B5EF4-FFF2-40B4-BE49-F238E27FC236}">
                  <a16:creationId xmlns:a16="http://schemas.microsoft.com/office/drawing/2014/main" id="{37B890A2-6C12-B465-631A-86D28AA955FE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73;p15">
              <a:extLst>
                <a:ext uri="{FF2B5EF4-FFF2-40B4-BE49-F238E27FC236}">
                  <a16:creationId xmlns:a16="http://schemas.microsoft.com/office/drawing/2014/main" id="{8BF1DC0D-525E-01E8-1E8D-E19B2B067D92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9" name="Google Shape;74;p15">
              <a:extLst>
                <a:ext uri="{FF2B5EF4-FFF2-40B4-BE49-F238E27FC236}">
                  <a16:creationId xmlns:a16="http://schemas.microsoft.com/office/drawing/2014/main" id="{7D4A390C-CBB9-9626-24D4-AB7BE0F4956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61155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09814-C2D8-5CE7-2C71-FA4C216C1A58}"/>
              </a:ext>
            </a:extLst>
          </p:cNvPr>
          <p:cNvSpPr txBox="1"/>
          <p:nvPr/>
        </p:nvSpPr>
        <p:spPr>
          <a:xfrm>
            <a:off x="1667632" y="503920"/>
            <a:ext cx="41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7.5.4 Categorical </a:t>
            </a:r>
            <a:r>
              <a:rPr lang="ko-KR" altLang="en-US" sz="2400" b="1" dirty="0"/>
              <a:t>메서드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C080C-8176-214D-8DB7-E99C6523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469" y="2294295"/>
            <a:ext cx="4201111" cy="3620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8E390-2E03-0A98-6B13-84AA1E8B9C20}"/>
              </a:ext>
            </a:extLst>
          </p:cNvPr>
          <p:cNvSpPr txBox="1"/>
          <p:nvPr/>
        </p:nvSpPr>
        <p:spPr>
          <a:xfrm>
            <a:off x="1802841" y="1335450"/>
            <a:ext cx="7761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/>
              <a:t>범주형 데이터를 더미 변수로 변환해야 하는 경우</a:t>
            </a:r>
            <a:endParaRPr lang="en-US" altLang="ko-KR" sz="1400" i="1" dirty="0"/>
          </a:p>
          <a:p>
            <a:endParaRPr lang="en-US" altLang="ko-KR" sz="1400" dirty="0"/>
          </a:p>
          <a:p>
            <a:r>
              <a:rPr lang="en-US" altLang="ko-KR" sz="1400" dirty="0" err="1"/>
              <a:t>pandas.get_dummies</a:t>
            </a:r>
            <a:r>
              <a:rPr lang="en-US" altLang="ko-KR" sz="1400" dirty="0"/>
              <a:t> :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범주형 데이터를 더미 변수로 가진 </a:t>
            </a:r>
            <a:r>
              <a:rPr lang="en-US" altLang="ko-KR" sz="1400" dirty="0" err="1"/>
              <a:t>DataFrame</a:t>
            </a:r>
            <a:r>
              <a:rPr lang="ko-KR" altLang="en-US" sz="1400" dirty="0"/>
              <a:t>으로 변환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B5E12-8E29-5571-EDB8-D5A3F106426E}"/>
              </a:ext>
            </a:extLst>
          </p:cNvPr>
          <p:cNvSpPr txBox="1"/>
          <p:nvPr/>
        </p:nvSpPr>
        <p:spPr>
          <a:xfrm>
            <a:off x="4697383" y="440368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해당 범주의 발생 여부에 따라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29EF90-7489-C9E9-E2FA-5F24175355E6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7" name="Google Shape;72;p15">
              <a:extLst>
                <a:ext uri="{FF2B5EF4-FFF2-40B4-BE49-F238E27FC236}">
                  <a16:creationId xmlns:a16="http://schemas.microsoft.com/office/drawing/2014/main" id="{BCFE6D49-98BB-61F8-B9A0-48E573690B21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" name="Google Shape;73;p15">
              <a:extLst>
                <a:ext uri="{FF2B5EF4-FFF2-40B4-BE49-F238E27FC236}">
                  <a16:creationId xmlns:a16="http://schemas.microsoft.com/office/drawing/2014/main" id="{8F9941A0-AA52-9B6C-C5C2-EF9F81BF6011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" name="Google Shape;74;p15">
              <a:extLst>
                <a:ext uri="{FF2B5EF4-FFF2-40B4-BE49-F238E27FC236}">
                  <a16:creationId xmlns:a16="http://schemas.microsoft.com/office/drawing/2014/main" id="{BA14734C-89B9-8F4F-922F-5AF6057A341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083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0BB7400-A54D-4052-DC42-10E0B9A898B7}"/>
              </a:ext>
            </a:extLst>
          </p:cNvPr>
          <p:cNvGrpSpPr/>
          <p:nvPr/>
        </p:nvGrpSpPr>
        <p:grpSpPr>
          <a:xfrm>
            <a:off x="1593335" y="295249"/>
            <a:ext cx="10955217" cy="6267502"/>
            <a:chOff x="545120" y="441954"/>
            <a:chExt cx="10955217" cy="62675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DE36BC-656E-210B-824E-4AD082530760}"/>
                </a:ext>
              </a:extLst>
            </p:cNvPr>
            <p:cNvSpPr txBox="1"/>
            <p:nvPr/>
          </p:nvSpPr>
          <p:spPr>
            <a:xfrm>
              <a:off x="545120" y="441954"/>
              <a:ext cx="10955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7.2.1 </a:t>
              </a:r>
              <a:r>
                <a:rPr lang="ko-KR" altLang="en-US" sz="2400" b="1" dirty="0"/>
                <a:t>중복 제거하기</a:t>
              </a:r>
              <a:endParaRPr lang="en-US" altLang="ko-KR" sz="2400" b="1" dirty="0"/>
            </a:p>
            <a:p>
              <a:endParaRPr lang="en-US" altLang="ko-KR" dirty="0"/>
            </a:p>
            <a:p>
              <a:r>
                <a:rPr lang="ko-KR" altLang="en-US" dirty="0"/>
                <a:t>부분집합을 따로 지정하여 중복 제거하기</a:t>
              </a:r>
            </a:p>
          </p:txBody>
        </p:sp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F24CA345-8A0C-97D2-4CCF-01D47B79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86" y="2491032"/>
              <a:ext cx="1514686" cy="26578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8A0BE-6A1A-1438-8ED1-55A700B1C8FD}"/>
                </a:ext>
              </a:extLst>
            </p:cNvPr>
            <p:cNvSpPr txBox="1"/>
            <p:nvPr/>
          </p:nvSpPr>
          <p:spPr>
            <a:xfrm>
              <a:off x="3047398" y="2229709"/>
              <a:ext cx="3923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data.drop_duplicates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FF0000"/>
                  </a:solidFill>
                </a:rPr>
                <a:t>subset</a:t>
              </a:r>
              <a:r>
                <a:rPr lang="en-US" altLang="ko-KR" dirty="0"/>
                <a:t>=[“k1”])</a:t>
              </a:r>
            </a:p>
            <a:p>
              <a:r>
                <a:rPr lang="ko-KR" altLang="en-US" dirty="0"/>
                <a:t> </a:t>
              </a:r>
              <a:r>
                <a:rPr lang="en-US" altLang="ko-KR" dirty="0"/>
                <a:t>k1 </a:t>
              </a:r>
              <a:r>
                <a:rPr lang="ko-KR" altLang="en-US" dirty="0"/>
                <a:t>열에 기반해서 중복을 걸러내기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AC72E-4BCD-A6A9-4493-DD77FA51E2CB}"/>
                </a:ext>
              </a:extLst>
            </p:cNvPr>
            <p:cNvSpPr txBox="1"/>
            <p:nvPr/>
          </p:nvSpPr>
          <p:spPr>
            <a:xfrm>
              <a:off x="3047398" y="3915726"/>
              <a:ext cx="5390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data.drop_duplicates</a:t>
              </a:r>
              <a:r>
                <a:rPr lang="en-US" altLang="ko-KR" dirty="0"/>
                <a:t>([“k1”,”k2”], </a:t>
              </a:r>
              <a:r>
                <a:rPr lang="en-US" altLang="ko-KR" dirty="0">
                  <a:solidFill>
                    <a:srgbClr val="FF0000"/>
                  </a:solidFill>
                </a:rPr>
                <a:t>keep=“last”</a:t>
              </a:r>
              <a:r>
                <a:rPr lang="en-US" altLang="ko-KR" dirty="0"/>
                <a:t>)</a:t>
              </a:r>
            </a:p>
            <a:p>
              <a:r>
                <a:rPr lang="ko-KR" altLang="en-US" dirty="0"/>
                <a:t> 마지막으로 발견된 값을 반환</a:t>
              </a:r>
              <a:endParaRPr lang="en-US" altLang="ko-KR" dirty="0"/>
            </a:p>
          </p:txBody>
        </p:sp>
        <p:pic>
          <p:nvPicPr>
            <p:cNvPr id="12" name="그림 11" descr="폰트, 스크린샷, 텍스트, 라인이(가) 표시된 사진&#10;&#10;자동 생성된 설명">
              <a:extLst>
                <a:ext uri="{FF2B5EF4-FFF2-40B4-BE49-F238E27FC236}">
                  <a16:creationId xmlns:a16="http://schemas.microsoft.com/office/drawing/2014/main" id="{77EEAEF4-E2A5-7633-EDAB-1718D15B5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854" y="1811328"/>
              <a:ext cx="1784404" cy="1215241"/>
            </a:xfrm>
            <a:prstGeom prst="rect">
              <a:avLst/>
            </a:prstGeom>
          </p:spPr>
        </p:pic>
        <p:pic>
          <p:nvPicPr>
            <p:cNvPr id="14" name="그림 1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7E0F41EA-99AD-845A-4259-CEAB07BA3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854" y="3631300"/>
              <a:ext cx="1784404" cy="303515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E1AF41-0203-7CBD-4991-2053E03A287F}"/>
                </a:ext>
              </a:extLst>
            </p:cNvPr>
            <p:cNvSpPr/>
            <p:nvPr/>
          </p:nvSpPr>
          <p:spPr>
            <a:xfrm>
              <a:off x="1158844" y="3096285"/>
              <a:ext cx="316871" cy="19646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03E75B-2226-15F9-4DA6-6E74AC7ED111}"/>
                </a:ext>
              </a:extLst>
            </p:cNvPr>
            <p:cNvSpPr/>
            <p:nvPr/>
          </p:nvSpPr>
          <p:spPr>
            <a:xfrm>
              <a:off x="942486" y="4562057"/>
              <a:ext cx="1013063" cy="5868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C5E685-0AFF-FDD0-5AC6-A8546BDB1DE2}"/>
                </a:ext>
              </a:extLst>
            </p:cNvPr>
            <p:cNvSpPr/>
            <p:nvPr/>
          </p:nvSpPr>
          <p:spPr>
            <a:xfrm>
              <a:off x="8135854" y="6122635"/>
              <a:ext cx="1784404" cy="5868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E37237-2701-C555-5D9B-E055835469EC}"/>
                </a:ext>
              </a:extLst>
            </p:cNvPr>
            <p:cNvSpPr/>
            <p:nvPr/>
          </p:nvSpPr>
          <p:spPr>
            <a:xfrm>
              <a:off x="8535911" y="1822636"/>
              <a:ext cx="454182" cy="12152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445A91-2019-56DE-076E-03BA2CA96567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5" name="Google Shape;72;p15">
              <a:extLst>
                <a:ext uri="{FF2B5EF4-FFF2-40B4-BE49-F238E27FC236}">
                  <a16:creationId xmlns:a16="http://schemas.microsoft.com/office/drawing/2014/main" id="{CEBB636D-E102-C9AF-BF8E-9A42622A9BA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ABFF7E6E-D46A-1987-4B57-098DE435B3D0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3D3C8ED6-688C-6DE8-64C0-4D2D6612CB6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13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559881" y="520224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7.2.2 </a:t>
            </a:r>
            <a:r>
              <a:rPr lang="ko-KR" altLang="en-US" sz="2400" b="1" dirty="0"/>
              <a:t>함수나 매핑을 이용해서 데이터 변형하기</a:t>
            </a:r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0F5A00-F4A9-D4EF-4B33-4FBEFCB1D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20" y="2061768"/>
            <a:ext cx="1621963" cy="273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1C4C5-FCAA-EA90-B39D-09A4F58598D8}"/>
              </a:ext>
            </a:extLst>
          </p:cNvPr>
          <p:cNvSpPr txBox="1"/>
          <p:nvPr/>
        </p:nvSpPr>
        <p:spPr>
          <a:xfrm>
            <a:off x="3663527" y="2124731"/>
            <a:ext cx="271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해당 육류의 원재료를 알려주는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열 추가하기</a:t>
            </a:r>
          </a:p>
        </p:txBody>
      </p:sp>
      <p:pic>
        <p:nvPicPr>
          <p:cNvPr id="8" name="그림 7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C5D1413-847B-988B-8867-DC0C616C8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97" y="2812223"/>
            <a:ext cx="1877146" cy="162466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4FED9A-4B4C-C74F-8894-6FC0C020A1D6}"/>
              </a:ext>
            </a:extLst>
          </p:cNvPr>
          <p:cNvCxnSpPr/>
          <p:nvPr/>
        </p:nvCxnSpPr>
        <p:spPr>
          <a:xfrm>
            <a:off x="6051469" y="3495907"/>
            <a:ext cx="5613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6ABDB-E0EB-7FD0-5037-6FD63306B1C5}"/>
              </a:ext>
            </a:extLst>
          </p:cNvPr>
          <p:cNvSpPr txBox="1"/>
          <p:nvPr/>
        </p:nvSpPr>
        <p:spPr>
          <a:xfrm>
            <a:off x="6526113" y="1740010"/>
            <a:ext cx="5506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map </a:t>
            </a:r>
            <a:r>
              <a:rPr lang="ko-KR" altLang="en-US" b="1" dirty="0"/>
              <a:t>메서드</a:t>
            </a:r>
            <a:endParaRPr lang="en-US" altLang="ko-KR" b="1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animal</a:t>
            </a:r>
            <a:r>
              <a:rPr lang="ko-KR" altLang="en-US" dirty="0"/>
              <a:t>"] = </a:t>
            </a:r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food</a:t>
            </a:r>
            <a:r>
              <a:rPr lang="ko-KR" altLang="en-US" dirty="0"/>
              <a:t>"].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meat_to_animal</a:t>
            </a:r>
            <a:r>
              <a:rPr lang="ko-KR" alt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26EDA-3855-A747-CCA4-5AA3B6D1E8B4}"/>
              </a:ext>
            </a:extLst>
          </p:cNvPr>
          <p:cNvSpPr txBox="1"/>
          <p:nvPr/>
        </p:nvSpPr>
        <p:spPr>
          <a:xfrm>
            <a:off x="6526113" y="5385836"/>
            <a:ext cx="5506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함수</a:t>
            </a:r>
            <a:endParaRPr lang="en-US" altLang="ko-KR" b="1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get_animal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meat_to_animal</a:t>
            </a:r>
            <a:r>
              <a:rPr lang="en-US" altLang="ko-KR" dirty="0"/>
              <a:t>[x]</a:t>
            </a:r>
          </a:p>
        </p:txBody>
      </p:sp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6585C58-44F3-543E-D5A7-D072CE1D8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50" y="2548368"/>
            <a:ext cx="2283324" cy="280859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F6717C-3D29-7912-D848-8B5177929551}"/>
              </a:ext>
            </a:extLst>
          </p:cNvPr>
          <p:cNvSpPr/>
          <p:nvPr/>
        </p:nvSpPr>
        <p:spPr>
          <a:xfrm>
            <a:off x="9581381" y="2548367"/>
            <a:ext cx="599193" cy="2808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E5C5D5-0127-4B52-65F8-AE97504A9D90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1" name="Google Shape;72;p15">
              <a:extLst>
                <a:ext uri="{FF2B5EF4-FFF2-40B4-BE49-F238E27FC236}">
                  <a16:creationId xmlns:a16="http://schemas.microsoft.com/office/drawing/2014/main" id="{9ACF4D09-2D1A-DD9D-29BB-2E3C9A3D9CBB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73;p15">
              <a:extLst>
                <a:ext uri="{FF2B5EF4-FFF2-40B4-BE49-F238E27FC236}">
                  <a16:creationId xmlns:a16="http://schemas.microsoft.com/office/drawing/2014/main" id="{A52B3706-8FCC-EB17-1336-AD6FF10B36EA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" name="Google Shape;74;p15">
              <a:extLst>
                <a:ext uri="{FF2B5EF4-FFF2-40B4-BE49-F238E27FC236}">
                  <a16:creationId xmlns:a16="http://schemas.microsoft.com/office/drawing/2014/main" id="{321B984F-FA31-6EBE-67BA-07A9D02A405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396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626788" y="448696"/>
            <a:ext cx="1095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7.2.3 </a:t>
            </a:r>
            <a:r>
              <a:rPr lang="ko-KR" altLang="en-US" sz="2400" b="1" dirty="0"/>
              <a:t>값 치환하기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replace </a:t>
            </a:r>
            <a:r>
              <a:rPr lang="ko-KR" altLang="en-US" dirty="0"/>
              <a:t>메서드</a:t>
            </a: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6CC7725-E948-07B0-B2EE-715FEDB15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5" y="2628965"/>
            <a:ext cx="1432320" cy="160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14E9D-C4DA-4AE1-699B-5E5AEAD5D901}"/>
              </a:ext>
            </a:extLst>
          </p:cNvPr>
          <p:cNvSpPr txBox="1"/>
          <p:nvPr/>
        </p:nvSpPr>
        <p:spPr>
          <a:xfrm>
            <a:off x="1786275" y="4362599"/>
            <a:ext cx="1088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-999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감싯값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BE260-AA95-BF4B-AD89-C806DF59B169}"/>
              </a:ext>
            </a:extLst>
          </p:cNvPr>
          <p:cNvSpPr txBox="1"/>
          <p:nvPr/>
        </p:nvSpPr>
        <p:spPr>
          <a:xfrm>
            <a:off x="3756143" y="1497750"/>
            <a:ext cx="2920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data.</a:t>
            </a:r>
            <a:r>
              <a:rPr lang="ko-KR" altLang="en-US" dirty="0" err="1">
                <a:solidFill>
                  <a:srgbClr val="FF0000"/>
                </a:solidFill>
              </a:rPr>
              <a:t>replace</a:t>
            </a:r>
            <a:r>
              <a:rPr lang="ko-KR" altLang="en-US" dirty="0"/>
              <a:t>(-999, </a:t>
            </a:r>
            <a:r>
              <a:rPr lang="ko-KR" altLang="en-US" dirty="0" err="1"/>
              <a:t>np.nan</a:t>
            </a:r>
            <a:r>
              <a:rPr lang="ko-KR" altLang="en-US" dirty="0"/>
              <a:t>)</a:t>
            </a:r>
          </a:p>
        </p:txBody>
      </p:sp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C00C21C-17BE-6255-0A6F-952C72E9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96" y="2109540"/>
            <a:ext cx="1432319" cy="1568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303D19-25F3-4C91-6D04-1CBFD34E5DDB}"/>
              </a:ext>
            </a:extLst>
          </p:cNvPr>
          <p:cNvSpPr txBox="1"/>
          <p:nvPr/>
        </p:nvSpPr>
        <p:spPr>
          <a:xfrm>
            <a:off x="8090126" y="1497750"/>
            <a:ext cx="418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data.replace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/>
              <a:t>-999, -1000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</a:t>
            </a:r>
            <a:r>
              <a:rPr lang="en-US" altLang="ko-KR" dirty="0" err="1"/>
              <a:t>np.nan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sz="1400" dirty="0"/>
              <a:t>여러 개의 값 한 번에 치환하기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EC144-03A7-5F93-7B07-83687345AAE8}"/>
              </a:ext>
            </a:extLst>
          </p:cNvPr>
          <p:cNvSpPr txBox="1"/>
          <p:nvPr/>
        </p:nvSpPr>
        <p:spPr>
          <a:xfrm>
            <a:off x="3756142" y="4111764"/>
            <a:ext cx="4333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data.replace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/>
              <a:t>-999, -1000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/>
              <a:t>np.nan</a:t>
            </a:r>
            <a:r>
              <a:rPr lang="en-US" altLang="ko-KR" dirty="0"/>
              <a:t>, 0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sz="1400" dirty="0"/>
              <a:t>여러 개의 값을 각각 다른 값으로 치환하기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F1680-96A0-E6C0-03FA-EECC01AB2388}"/>
              </a:ext>
            </a:extLst>
          </p:cNvPr>
          <p:cNvSpPr txBox="1"/>
          <p:nvPr/>
        </p:nvSpPr>
        <p:spPr>
          <a:xfrm>
            <a:off x="8090126" y="4050062"/>
            <a:ext cx="40933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data.replace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/>
              <a:t>-999: </a:t>
            </a:r>
            <a:r>
              <a:rPr lang="en-US" altLang="ko-KR" dirty="0" err="1"/>
              <a:t>np.nan</a:t>
            </a:r>
            <a:r>
              <a:rPr lang="en-US" altLang="ko-KR" dirty="0"/>
              <a:t>, -1000: 0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r>
              <a:rPr lang="en-US" altLang="ko-KR" dirty="0"/>
              <a:t>)</a:t>
            </a:r>
          </a:p>
          <a:p>
            <a:r>
              <a:rPr lang="ko-KR" altLang="en-US" sz="1600" dirty="0" err="1"/>
              <a:t>딕셔너리로</a:t>
            </a:r>
            <a:r>
              <a:rPr lang="ko-KR" altLang="en-US" sz="1600" dirty="0"/>
              <a:t> 지정하기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C3510-5B6B-958E-F7BE-F4CAF28CFF2F}"/>
              </a:ext>
            </a:extLst>
          </p:cNvPr>
          <p:cNvSpPr txBox="1"/>
          <p:nvPr/>
        </p:nvSpPr>
        <p:spPr>
          <a:xfrm>
            <a:off x="2001488" y="2192851"/>
            <a:ext cx="658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data</a:t>
            </a:r>
            <a:endParaRPr lang="ko-KR" altLang="en-US" dirty="0"/>
          </a:p>
        </p:txBody>
      </p:sp>
      <p:pic>
        <p:nvPicPr>
          <p:cNvPr id="19" name="그림 18" descr="텍스트, 영수증, 디자인이(가) 표시된 사진&#10;&#10;자동 생성된 설명">
            <a:extLst>
              <a:ext uri="{FF2B5EF4-FFF2-40B4-BE49-F238E27FC236}">
                <a16:creationId xmlns:a16="http://schemas.microsoft.com/office/drawing/2014/main" id="{568D14AA-7645-E9A1-37D1-BDC4655EF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79" y="2109540"/>
            <a:ext cx="1432319" cy="1504536"/>
          </a:xfrm>
          <a:prstGeom prst="rect">
            <a:avLst/>
          </a:prstGeom>
        </p:spPr>
      </p:pic>
      <p:pic>
        <p:nvPicPr>
          <p:cNvPr id="25" name="그림 2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C09273-C985-CF73-B73F-7C6323769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96" y="5066878"/>
            <a:ext cx="1360100" cy="1504536"/>
          </a:xfrm>
          <a:prstGeom prst="rect">
            <a:avLst/>
          </a:prstGeom>
        </p:spPr>
      </p:pic>
      <p:pic>
        <p:nvPicPr>
          <p:cNvPr id="27" name="그림 26" descr="텍스트, 영수증, 화이트이(가) 표시된 사진&#10;&#10;자동 생성된 설명">
            <a:extLst>
              <a:ext uri="{FF2B5EF4-FFF2-40B4-BE49-F238E27FC236}">
                <a16:creationId xmlns:a16="http://schemas.microsoft.com/office/drawing/2014/main" id="{1E61D5BE-2F40-33A8-D9F8-4BF2D6702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78" y="5014546"/>
            <a:ext cx="1432319" cy="155686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E2BC0BE-23D1-778F-C268-C3AE853FD45A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E001F3EE-5F2D-2FC4-9E41-16A80E2D3321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" name="Google Shape;73;p15">
              <a:extLst>
                <a:ext uri="{FF2B5EF4-FFF2-40B4-BE49-F238E27FC236}">
                  <a16:creationId xmlns:a16="http://schemas.microsoft.com/office/drawing/2014/main" id="{914999B3-E074-3A7B-C055-DB28BE8ED10C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05A261CF-E034-944F-9580-E6339FB8E6F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6677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760891" y="334163"/>
            <a:ext cx="1095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7.2.4 </a:t>
            </a:r>
            <a:r>
              <a:rPr lang="ko-KR" altLang="en-US" sz="2400" b="1" dirty="0"/>
              <a:t>축 색인 이름 바꾸기</a:t>
            </a:r>
            <a:endParaRPr lang="en-US" altLang="ko-KR" sz="2400" b="1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2ECA10E-8ED8-1B67-D4FE-E3EDD9948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17" y="1133347"/>
            <a:ext cx="2609046" cy="1426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0F87B-F0E9-CE70-8AC8-DB5061F42394}"/>
              </a:ext>
            </a:extLst>
          </p:cNvPr>
          <p:cNvSpPr txBox="1"/>
          <p:nvPr/>
        </p:nvSpPr>
        <p:spPr>
          <a:xfrm>
            <a:off x="1901446" y="747182"/>
            <a:ext cx="45026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data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transform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[ :4].</a:t>
            </a:r>
            <a:r>
              <a:rPr lang="ko-KR" altLang="en-US" dirty="0" err="1">
                <a:solidFill>
                  <a:srgbClr val="FF0000"/>
                </a:solidFill>
              </a:rPr>
              <a:t>upper</a:t>
            </a:r>
            <a:r>
              <a:rPr lang="ko-KR" altLang="en-US" dirty="0">
                <a:solidFill>
                  <a:srgbClr val="FF0000"/>
                </a:solidFill>
              </a:rPr>
              <a:t>()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data.index.</a:t>
            </a:r>
            <a:r>
              <a:rPr lang="en-US" altLang="ko-KR" dirty="0" err="1">
                <a:solidFill>
                  <a:srgbClr val="FF0000"/>
                </a:solidFill>
              </a:rPr>
              <a:t>map</a:t>
            </a:r>
            <a:r>
              <a:rPr lang="en-US" altLang="ko-KR" dirty="0"/>
              <a:t>(transform)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data.index</a:t>
            </a:r>
            <a:r>
              <a:rPr lang="en-US" altLang="ko-KR" dirty="0"/>
              <a:t> = </a:t>
            </a:r>
            <a:r>
              <a:rPr lang="en-US" altLang="ko-KR" dirty="0" err="1"/>
              <a:t>data.index.map</a:t>
            </a:r>
            <a:r>
              <a:rPr lang="en-US" altLang="ko-KR" dirty="0"/>
              <a:t>(transform)</a:t>
            </a:r>
          </a:p>
          <a:p>
            <a:r>
              <a:rPr lang="en-US" altLang="ko-KR" dirty="0"/>
              <a:t>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E9AFC2-0B5A-440D-4B88-DE75CF48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17" y="4279952"/>
            <a:ext cx="3881545" cy="269715"/>
          </a:xfrm>
          <a:prstGeom prst="rect">
            <a:avLst/>
          </a:prstGeom>
        </p:spPr>
      </p:pic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5CCE992-E437-8625-6FAD-4F9E4AFFE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51" y="5192984"/>
            <a:ext cx="2346495" cy="12788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1E1F3-9C70-04E9-26ED-1775AE42B0AC}"/>
              </a:ext>
            </a:extLst>
          </p:cNvPr>
          <p:cNvSpPr/>
          <p:nvPr/>
        </p:nvSpPr>
        <p:spPr>
          <a:xfrm>
            <a:off x="2602657" y="4249130"/>
            <a:ext cx="1797978" cy="269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745EB1-1536-101F-CEDA-05440A53A1DC}"/>
              </a:ext>
            </a:extLst>
          </p:cNvPr>
          <p:cNvSpPr/>
          <p:nvPr/>
        </p:nvSpPr>
        <p:spPr>
          <a:xfrm>
            <a:off x="2221951" y="5398124"/>
            <a:ext cx="658108" cy="1073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E691F5-B89E-5C83-04C0-1CD5DB4EDAEE}"/>
              </a:ext>
            </a:extLst>
          </p:cNvPr>
          <p:cNvSpPr txBox="1"/>
          <p:nvPr/>
        </p:nvSpPr>
        <p:spPr>
          <a:xfrm>
            <a:off x="6947308" y="969323"/>
            <a:ext cx="54363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data.rename</a:t>
            </a:r>
            <a:r>
              <a:rPr lang="en-US" altLang="ko-KR" dirty="0"/>
              <a:t>(index=</a:t>
            </a:r>
            <a:r>
              <a:rPr lang="en-US" altLang="ko-KR" dirty="0" err="1"/>
              <a:t>str.title</a:t>
            </a:r>
            <a:r>
              <a:rPr lang="en-US" altLang="ko-KR" dirty="0"/>
              <a:t>, columns=</a:t>
            </a:r>
            <a:r>
              <a:rPr lang="en-US" altLang="ko-KR" dirty="0" err="1"/>
              <a:t>str.upper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data.rename</a:t>
            </a:r>
            <a:r>
              <a:rPr lang="en-US" altLang="ko-KR" dirty="0"/>
              <a:t>(index={"OHIO": "INDIANA"},</a:t>
            </a:r>
          </a:p>
          <a:p>
            <a:r>
              <a:rPr lang="en-US" altLang="ko-KR" dirty="0"/>
              <a:t>            columns={"three": "peekaboo"})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E74253-F859-9F6A-2050-A0A7D8FB4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96" y="1616968"/>
            <a:ext cx="2639234" cy="1239293"/>
          </a:xfrm>
          <a:prstGeom prst="rect">
            <a:avLst/>
          </a:prstGeom>
        </p:spPr>
      </p:pic>
      <p:pic>
        <p:nvPicPr>
          <p:cNvPr id="37" name="그림 3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C9288C-5B5E-6382-B3D5-66B8ED84D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96" y="4011760"/>
            <a:ext cx="2753981" cy="12392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53C64E4-10AF-434B-CAFB-61C8C74E17E3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5" name="Google Shape;72;p15">
              <a:extLst>
                <a:ext uri="{FF2B5EF4-FFF2-40B4-BE49-F238E27FC236}">
                  <a16:creationId xmlns:a16="http://schemas.microsoft.com/office/drawing/2014/main" id="{D543CF30-EC3B-0092-5FEA-26C728D05E6F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73;p15">
              <a:extLst>
                <a:ext uri="{FF2B5EF4-FFF2-40B4-BE49-F238E27FC236}">
                  <a16:creationId xmlns:a16="http://schemas.microsoft.com/office/drawing/2014/main" id="{63CF9DFF-F353-1181-1C8D-6E0690AEC3AB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74;p15">
              <a:extLst>
                <a:ext uri="{FF2B5EF4-FFF2-40B4-BE49-F238E27FC236}">
                  <a16:creationId xmlns:a16="http://schemas.microsoft.com/office/drawing/2014/main" id="{958D97EB-76EF-E433-331F-0F711F5F564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8413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883266" y="363896"/>
            <a:ext cx="1095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7.2.5 </a:t>
            </a:r>
            <a:r>
              <a:rPr lang="ko-KR" altLang="en-US" sz="2400" b="1" dirty="0"/>
              <a:t>이산화</a:t>
            </a:r>
            <a:endParaRPr lang="en-US" altLang="ko-KR" sz="2400" b="1" dirty="0"/>
          </a:p>
          <a:p>
            <a:r>
              <a:rPr lang="ko-KR" altLang="en-US" dirty="0"/>
              <a:t>연속되는 데이터를 개별로 분할</a:t>
            </a:r>
            <a:r>
              <a:rPr lang="en-US" altLang="ko-KR" dirty="0"/>
              <a:t>/</a:t>
            </a:r>
            <a:r>
              <a:rPr lang="ko-KR" altLang="en-US" dirty="0"/>
              <a:t> 분석을 위해 그룹으로 분류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5CC7C-F34D-A573-2FB6-66CA2177AA7B}"/>
              </a:ext>
            </a:extLst>
          </p:cNvPr>
          <p:cNvSpPr txBox="1"/>
          <p:nvPr/>
        </p:nvSpPr>
        <p:spPr>
          <a:xfrm>
            <a:off x="2558202" y="1157271"/>
            <a:ext cx="77877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ages = [20, 22, 25, 27, 21, 23, 37, 31, 61, 45, 41, 32]</a:t>
            </a:r>
          </a:p>
          <a:p>
            <a:r>
              <a:rPr lang="de-DE" altLang="ko-KR" dirty="0"/>
              <a:t>bins = [18, 25, 35, 60, 100]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age_categories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pd.cut</a:t>
            </a:r>
            <a:r>
              <a:rPr lang="en-US" altLang="ko-KR" dirty="0"/>
              <a:t>(ages, bins)</a:t>
            </a:r>
          </a:p>
          <a:p>
            <a:r>
              <a:rPr lang="en-US" altLang="ko-KR" dirty="0" err="1"/>
              <a:t>age_categories</a:t>
            </a:r>
            <a:r>
              <a:rPr lang="en-US" altLang="ko-KR" dirty="0"/>
              <a:t> #</a:t>
            </a:r>
            <a:r>
              <a:rPr lang="ko-KR" altLang="en-US" dirty="0"/>
              <a:t>범주형 객체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pd.cut</a:t>
            </a:r>
            <a:r>
              <a:rPr lang="en-US" altLang="ko-KR" dirty="0"/>
              <a:t>(ages, bins, </a:t>
            </a:r>
            <a:r>
              <a:rPr lang="en-US" altLang="ko-KR" dirty="0">
                <a:solidFill>
                  <a:srgbClr val="FF0000"/>
                </a:solidFill>
              </a:rPr>
              <a:t>right=False</a:t>
            </a:r>
            <a:r>
              <a:rPr lang="en-US" altLang="ko-KR" dirty="0"/>
              <a:t>) #</a:t>
            </a:r>
            <a:r>
              <a:rPr lang="ko-KR" altLang="en-US" dirty="0"/>
              <a:t>소괄호와 대괄호 위치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group_names</a:t>
            </a:r>
            <a:r>
              <a:rPr lang="en-US" altLang="ko-KR" dirty="0"/>
              <a:t> = ["Youth", "</a:t>
            </a:r>
            <a:r>
              <a:rPr lang="en-US" altLang="ko-KR" dirty="0" err="1"/>
              <a:t>YoungAdult</a:t>
            </a:r>
            <a:r>
              <a:rPr lang="en-US" altLang="ko-KR" dirty="0"/>
              <a:t>", "</a:t>
            </a:r>
            <a:r>
              <a:rPr lang="en-US" altLang="ko-KR" dirty="0" err="1"/>
              <a:t>MiddleAged</a:t>
            </a:r>
            <a:r>
              <a:rPr lang="en-US" altLang="ko-KR" dirty="0"/>
              <a:t>", "Senior"]</a:t>
            </a:r>
          </a:p>
          <a:p>
            <a:r>
              <a:rPr lang="en-US" altLang="ko-KR" dirty="0" err="1"/>
              <a:t>pd.cut</a:t>
            </a:r>
            <a:r>
              <a:rPr lang="en-US" altLang="ko-KR" dirty="0"/>
              <a:t>(ages, bins, </a:t>
            </a:r>
            <a:r>
              <a:rPr lang="en-US" altLang="ko-KR" dirty="0">
                <a:solidFill>
                  <a:srgbClr val="FF0000"/>
                </a:solidFill>
              </a:rPr>
              <a:t>labels=</a:t>
            </a:r>
            <a:r>
              <a:rPr lang="en-US" altLang="ko-KR" dirty="0" err="1">
                <a:solidFill>
                  <a:srgbClr val="FF0000"/>
                </a:solidFill>
              </a:rPr>
              <a:t>group_names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A7A0F300-3488-2F99-AACE-9D803079F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99" y="2691741"/>
            <a:ext cx="7382482" cy="959723"/>
          </a:xfrm>
          <a:prstGeom prst="rect">
            <a:avLst/>
          </a:prstGeom>
        </p:spPr>
      </p:pic>
      <p:pic>
        <p:nvPicPr>
          <p:cNvPr id="12" name="그림 11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57C8DEFF-D3C7-7D4A-C89F-723A10A21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99" y="4018554"/>
            <a:ext cx="7382482" cy="959723"/>
          </a:xfrm>
          <a:prstGeom prst="rect">
            <a:avLst/>
          </a:prstGeom>
        </p:spPr>
      </p:pic>
      <p:pic>
        <p:nvPicPr>
          <p:cNvPr id="13" name="그림 12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245526AF-D882-F8EA-90F7-09755E50D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99" y="5679329"/>
            <a:ext cx="6763224" cy="95972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D554C1-C682-1516-A456-CEBD187FE64A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5" name="Google Shape;72;p15">
              <a:extLst>
                <a:ext uri="{FF2B5EF4-FFF2-40B4-BE49-F238E27FC236}">
                  <a16:creationId xmlns:a16="http://schemas.microsoft.com/office/drawing/2014/main" id="{1613279A-25BF-0DFB-56BA-0A648073B574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73;p15">
              <a:extLst>
                <a:ext uri="{FF2B5EF4-FFF2-40B4-BE49-F238E27FC236}">
                  <a16:creationId xmlns:a16="http://schemas.microsoft.com/office/drawing/2014/main" id="{8DAD40DB-B508-EFCA-56F9-96FA45AEBF92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74;p15">
              <a:extLst>
                <a:ext uri="{FF2B5EF4-FFF2-40B4-BE49-F238E27FC236}">
                  <a16:creationId xmlns:a16="http://schemas.microsoft.com/office/drawing/2014/main" id="{F01DFD54-9838-CD17-6AC3-3B7C5CC1050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416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36BC-656E-210B-824E-4AD082530760}"/>
              </a:ext>
            </a:extLst>
          </p:cNvPr>
          <p:cNvSpPr txBox="1"/>
          <p:nvPr/>
        </p:nvSpPr>
        <p:spPr>
          <a:xfrm>
            <a:off x="1470958" y="341593"/>
            <a:ext cx="10955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7.2.5 </a:t>
            </a:r>
            <a:r>
              <a:rPr lang="ko-KR" altLang="en-US" sz="2400" b="1" dirty="0"/>
              <a:t>이산화</a:t>
            </a:r>
            <a:endParaRPr lang="en-US" altLang="ko-KR" sz="2400" b="1" dirty="0"/>
          </a:p>
          <a:p>
            <a:r>
              <a:rPr lang="ko-KR" altLang="en-US" dirty="0"/>
              <a:t>연속되는 데이터를 개별로 분할</a:t>
            </a:r>
            <a:r>
              <a:rPr lang="en-US" altLang="ko-KR" dirty="0"/>
              <a:t>/</a:t>
            </a:r>
            <a:r>
              <a:rPr lang="ko-KR" altLang="en-US" dirty="0"/>
              <a:t> 분석을 위해 그룹으로 분류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5CC7C-F34D-A573-2FB6-66CA2177AA7B}"/>
              </a:ext>
            </a:extLst>
          </p:cNvPr>
          <p:cNvSpPr txBox="1"/>
          <p:nvPr/>
        </p:nvSpPr>
        <p:spPr>
          <a:xfrm>
            <a:off x="2145894" y="1607577"/>
            <a:ext cx="1041535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 = </a:t>
            </a:r>
            <a:r>
              <a:rPr lang="en-US" altLang="ko-KR" dirty="0" err="1"/>
              <a:t>np.random.uniform</a:t>
            </a:r>
            <a:r>
              <a:rPr lang="en-US" altLang="ko-KR" dirty="0"/>
              <a:t>(size=20)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it-IT" altLang="ko-KR" dirty="0"/>
              <a:t>pd.</a:t>
            </a:r>
            <a:r>
              <a:rPr lang="it-IT" altLang="ko-KR" dirty="0">
                <a:solidFill>
                  <a:srgbClr val="FF0000"/>
                </a:solidFill>
              </a:rPr>
              <a:t>cut</a:t>
            </a:r>
            <a:r>
              <a:rPr lang="it-IT" altLang="ko-KR" dirty="0"/>
              <a:t>(data, </a:t>
            </a:r>
            <a:r>
              <a:rPr lang="it-IT" altLang="ko-KR" dirty="0">
                <a:solidFill>
                  <a:srgbClr val="FF0000"/>
                </a:solidFill>
              </a:rPr>
              <a:t>4</a:t>
            </a:r>
            <a:r>
              <a:rPr lang="it-IT" altLang="ko-KR" dirty="0"/>
              <a:t>, precision=2) </a:t>
            </a:r>
            <a:r>
              <a:rPr lang="it-IT" altLang="ko-KR" sz="1600" dirty="0"/>
              <a:t>#</a:t>
            </a:r>
            <a:r>
              <a:rPr lang="ko-KR" altLang="en-US" sz="1600" dirty="0"/>
              <a:t>균등 분포 내에서 네 그룹으로 분류</a:t>
            </a:r>
            <a:r>
              <a:rPr lang="en-US" altLang="ko-KR" sz="1600" dirty="0"/>
              <a:t>, </a:t>
            </a:r>
            <a:r>
              <a:rPr lang="ko-KR" altLang="en-US" sz="1600" dirty="0"/>
              <a:t>소수점 아래 두 자리 제한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nn-NO" altLang="ko-KR" dirty="0"/>
              <a:t>data = np.random.standard_normal(1000)</a:t>
            </a:r>
          </a:p>
          <a:p>
            <a:r>
              <a:rPr lang="en-US" altLang="ko-KR" dirty="0"/>
              <a:t>quartiles = </a:t>
            </a:r>
            <a:r>
              <a:rPr lang="en-US" altLang="ko-KR" dirty="0" err="1"/>
              <a:t>pd.</a:t>
            </a:r>
            <a:r>
              <a:rPr lang="en-US" altLang="ko-KR" dirty="0" err="1">
                <a:solidFill>
                  <a:srgbClr val="FF0000"/>
                </a:solidFill>
              </a:rPr>
              <a:t>qcut</a:t>
            </a:r>
            <a:r>
              <a:rPr lang="en-US" altLang="ko-KR" dirty="0"/>
              <a:t>(data, 4, precision=2)</a:t>
            </a:r>
          </a:p>
          <a:p>
            <a:r>
              <a:rPr lang="en-US" altLang="ko-KR" dirty="0"/>
              <a:t>quartiles</a:t>
            </a:r>
          </a:p>
        </p:txBody>
      </p:sp>
      <p:pic>
        <p:nvPicPr>
          <p:cNvPr id="8" name="그림 7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D9E913B3-2081-91F9-C3FE-BD0D5709A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05" y="2086628"/>
            <a:ext cx="6651150" cy="843104"/>
          </a:xfrm>
          <a:prstGeom prst="rect">
            <a:avLst/>
          </a:prstGeom>
        </p:spPr>
      </p:pic>
      <p:pic>
        <p:nvPicPr>
          <p:cNvPr id="10" name="그림 9" descr="텍스트, 폰트, 화이트, 대수학이(가) 표시된 사진&#10;&#10;자동 생성된 설명">
            <a:extLst>
              <a:ext uri="{FF2B5EF4-FFF2-40B4-BE49-F238E27FC236}">
                <a16:creationId xmlns:a16="http://schemas.microsoft.com/office/drawing/2014/main" id="{4F57B76B-7963-1218-16C5-7CD4F7780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05" y="3408783"/>
            <a:ext cx="6645650" cy="1062856"/>
          </a:xfrm>
          <a:prstGeom prst="rect">
            <a:avLst/>
          </a:prstGeom>
        </p:spPr>
      </p:pic>
      <p:pic>
        <p:nvPicPr>
          <p:cNvPr id="13" name="그림 12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E36E3E1B-F42D-421E-F398-EC4BED080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05" y="5470246"/>
            <a:ext cx="6203490" cy="104251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552866F-4C2D-5C68-970B-FA508E059281}"/>
              </a:ext>
            </a:extLst>
          </p:cNvPr>
          <p:cNvGrpSpPr/>
          <p:nvPr/>
        </p:nvGrpSpPr>
        <p:grpSpPr>
          <a:xfrm>
            <a:off x="-44018" y="0"/>
            <a:ext cx="1347896" cy="6862797"/>
            <a:chOff x="-12" y="-37950"/>
            <a:chExt cx="1181112" cy="5219400"/>
          </a:xfrm>
        </p:grpSpPr>
        <p:sp>
          <p:nvSpPr>
            <p:cNvPr id="11" name="Google Shape;72;p15">
              <a:extLst>
                <a:ext uri="{FF2B5EF4-FFF2-40B4-BE49-F238E27FC236}">
                  <a16:creationId xmlns:a16="http://schemas.microsoft.com/office/drawing/2014/main" id="{3989D2B2-C871-CA85-1925-DF07F2EF0DE7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73;p15">
              <a:extLst>
                <a:ext uri="{FF2B5EF4-FFF2-40B4-BE49-F238E27FC236}">
                  <a16:creationId xmlns:a16="http://schemas.microsoft.com/office/drawing/2014/main" id="{6AE94D7E-ECDC-4C7F-7850-E47C1C0D4A6C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" name="Google Shape;74;p15">
              <a:extLst>
                <a:ext uri="{FF2B5EF4-FFF2-40B4-BE49-F238E27FC236}">
                  <a16:creationId xmlns:a16="http://schemas.microsoft.com/office/drawing/2014/main" id="{D1B873F6-8390-0454-787B-EEFC1B1E7E3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40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2746</Words>
  <Application>Microsoft Office PowerPoint</Application>
  <PresentationFormat>와이드스크린</PresentationFormat>
  <Paragraphs>429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NanumGothic ExtraBold</vt:lpstr>
      <vt:lpstr>SF Mono</vt:lpstr>
      <vt:lpstr>Söhne</vt:lpstr>
      <vt:lpstr>Söhne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송민주</dc:creator>
  <cp:lastModifiedBy>KAHYUN KIM</cp:lastModifiedBy>
  <cp:revision>8</cp:revision>
  <dcterms:created xsi:type="dcterms:W3CDTF">2023-11-03T12:07:03Z</dcterms:created>
  <dcterms:modified xsi:type="dcterms:W3CDTF">2023-11-06T12:05:13Z</dcterms:modified>
</cp:coreProperties>
</file>