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a808783f2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a808783f2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33333"/>
                </a:solidFill>
              </a:rPr>
              <a:t>그 다음으로 소개해드릴 시계열 모델은 이동평균 모델입니다.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33333"/>
                </a:solidFill>
              </a:rPr>
              <a:t>이동평균 모델(MA)는 </a:t>
            </a:r>
            <a:r>
              <a:rPr lang="ko" sz="1200">
                <a:solidFill>
                  <a:srgbClr val="333333"/>
                </a:solidFill>
              </a:rPr>
              <a:t>과거 예측 오차(잔차)들로 미래값을 예측하는 모델로 시계열 데이터에서 불규칙한 움직임을 설명하기 위해 사용됩니다.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33333"/>
                </a:solidFill>
              </a:rPr>
              <a:t>Hyperparameter = q로, </a:t>
            </a:r>
            <a:r>
              <a:rPr i="1" lang="ko" sz="1200">
                <a:solidFill>
                  <a:srgbClr val="374151"/>
                </a:solidFill>
              </a:rPr>
              <a:t>q</a:t>
            </a:r>
            <a:r>
              <a:rPr lang="ko" sz="1200">
                <a:solidFill>
                  <a:srgbClr val="374151"/>
                </a:solidFill>
              </a:rPr>
              <a:t>는 모델의 차수를 나타내며, "이동 평균"의 몇 개의 이전 값들을 고려할지를 나타냅니다.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33333"/>
                </a:solidFill>
              </a:rPr>
              <a:t>q가 작으면 과거 관측치의 영향을 적게 받음, 빠르게 수렴하지만 불규칙한 움직임에 빠르게 반응합니다.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33333"/>
                </a:solidFill>
              </a:rPr>
              <a:t>반면 q가 커지면 불규칙한 움직임에 둔감하지만 추세를 더 부드럽게 만들 수 있습니다.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33333"/>
                </a:solidFill>
              </a:rPr>
              <a:t>따라서 적절한 q를 선택하는 것이 중요합니다.</a:t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a808783f2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a808783f2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다음은 </a:t>
            </a:r>
            <a:r>
              <a:rPr lang="ko" sz="1200">
                <a:solidFill>
                  <a:schemeClr val="dk1"/>
                </a:solidFill>
              </a:rPr>
              <a:t>MA모델의 q=1로 했을 때와 q=2로 했을 때의 예시입니다.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74151"/>
                </a:solidFill>
              </a:rPr>
              <a:t>MA(1)은 직전 시간의 오차 항에 의존하며, MA(2)는 직전 두 시간의 오차 항에 의존합니다.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74151"/>
                </a:solidFill>
              </a:rPr>
              <a:t>MA 모델의 차수는 모델이 현재 시간의 값을 예측하는 데 얼마나 많은 이전 오차 항을 고려하는지 결정하며, 적절한 차수를 선택하는 것이 모델의 성능에 영향을 미칩니다.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a808783f2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a808783f2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</a:rPr>
              <a:t>지금까지 소개한 </a:t>
            </a:r>
            <a:r>
              <a:rPr lang="ko" sz="1200">
                <a:solidFill>
                  <a:srgbClr val="374151"/>
                </a:solidFill>
              </a:rPr>
              <a:t>자기회귀 모델(AR), 누적 이동평균 모델(MA), 그리고 차분(Differencing)의 세 가지 주요 구성 요소를 조합하여 구성한 ARIMA 모델이 있습니다.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</a:rPr>
              <a:t>ARIMA는 </a:t>
            </a:r>
            <a:r>
              <a:rPr lang="ko" sz="1200">
                <a:solidFill>
                  <a:srgbClr val="333333"/>
                </a:solidFill>
              </a:rPr>
              <a:t>이동 평균을 누적한 자기회귀모델입니다.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차분을 통해 데이터를 안정화하고 AR을 통해 과거 관측값을 반영하고, MA를 통해 데이터의 추세(트렌드)를 반영합니다.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 세가지를 결합하여 시계열 데이터의 특성인 추세, 계절성 및 불규칙한 움직임을 모델링할 수 있습니다.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0f4a5d1681338b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0f4a5d1681338b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이상으로 금융AI 스터디 발표를 마치겠습니다. 감사합니다.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808783f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808783f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스터디원들은 다음과 같습니다.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0f4a5d1681338b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0f4a5d1681338b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목차는 다음과 같습니다.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a808783f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a808783f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금융 AI 스터디는 금융 전략을 위한 머신러닝 도서 책을 매주 1장씩 공부하였습니다.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금융사기탐지, 신용대출심사, 주가변화추이 예측 등 다앙햔 금융서비스에서의 활용법을 이 책을 통해 스터디하였습니다.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a808783f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a808783f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저희가 공부한 내용 중 대다수의 금융 데이터를 다루는데 활용되는 시계열 모델들을 소개하겠습니다.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a808783f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a808783f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</a:rPr>
              <a:t>일반적인 금융 데이터는 Nonstationary(비정상성)으로, 데이터가 다음 빨간색 선의 그래프처럼 나타납니다.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이러한 불규칙적인 데이터를 다음 초록색 선의 그래프처럼 </a:t>
            </a:r>
            <a:r>
              <a:rPr lang="ko" sz="1200">
                <a:solidFill>
                  <a:srgbClr val="374151"/>
                </a:solidFill>
              </a:rPr>
              <a:t>평균과 분산이 시간에 따라 일정하게 바꾼다면, 데이터의 패턴을 예측하고 모델링하기가 훨씬 간편해질 것입니다.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</a:rPr>
              <a:t>시간에 따라 평균과 분산이 일정하게 나타나는 특징을 stationary(정상성)이라고 하며, 이는 해당 시계열이 관측된 시간에 독립적이라는 것을 의미합니다.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</a:rPr>
              <a:t>비정상성을 나타내는 시계열 데이터를 정상성으로 바꾸려면 </a:t>
            </a:r>
            <a:r>
              <a:rPr b="1" lang="ko" sz="1200">
                <a:solidFill>
                  <a:srgbClr val="374151"/>
                </a:solidFill>
              </a:rPr>
              <a:t>차분(differencing)</a:t>
            </a:r>
            <a:r>
              <a:rPr lang="ko" sz="1200">
                <a:solidFill>
                  <a:srgbClr val="374151"/>
                </a:solidFill>
              </a:rPr>
              <a:t>을 사용합니다.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</a:rPr>
              <a:t> </a:t>
            </a:r>
            <a:endParaRPr sz="1200">
              <a:solidFill>
                <a:srgbClr val="37415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a808783f2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a808783f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차분(difference)이란 </a:t>
            </a:r>
            <a:r>
              <a:rPr lang="ko" sz="1200">
                <a:solidFill>
                  <a:srgbClr val="333333"/>
                </a:solidFill>
              </a:rPr>
              <a:t>시계열의 수준에서 나타나는 변화(예를 들어 추세, 계절성)등을 제거하여 시계열의 평균 변화를 일정하게 만드는 방법입니다.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차분을 통해 시계열 데이터의 특정 패턴이나 추세를 제거하여 정상성을 확보하고, 이를 통해 모델이 불규칙한 변동에 민감하게 대응할 수 있도록 만들 수 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데이터의 비정상성을 확인하는데는 </a:t>
            </a:r>
            <a:r>
              <a:rPr lang="ko" sz="1200">
                <a:solidFill>
                  <a:schemeClr val="dk1"/>
                </a:solidFill>
              </a:rPr>
              <a:t>ACF 자기상관함수가 사용됩니다.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자기상관함수는 시간에 따라 변하는 </a:t>
            </a:r>
            <a:r>
              <a:rPr b="1" lang="ko" sz="1200">
                <a:solidFill>
                  <a:schemeClr val="dk1"/>
                </a:solidFill>
              </a:rPr>
              <a:t>확률 변수 하나</a:t>
            </a:r>
            <a:r>
              <a:rPr lang="ko" sz="1200">
                <a:solidFill>
                  <a:schemeClr val="dk1"/>
                </a:solidFill>
              </a:rPr>
              <a:t>로 이루어진 상관계수입니다.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데이터에 추세가 존재할 때, 작은 크기의 시차에 대한 자기상관(autocorrelation)은 큰 양의 값을 갖는 경향이 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이는 시간적으로 가까운 관측치들이 관측값의 크기에 있어서도 비슷하기 때문입니다.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그래서 추세가 있는 시계열의 ACF는 양의 값을 갖는 경향이 보이며, 이러한 ACF의 값은 시차가 증가함에 따라 서서히 감소합니다.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왼쪽 하단 그래프는 차분을 하기 전, 왼쪽 위의 데이터의 ACF를 나타내는 그래프이며, 차분을 한 후  ACF를 나타내는 그래프가 오른쪽 그래프입니다.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ACF가 확실하게 줄어드는 것을 볼 수 있고 이로 인해 데이터의 비정상성을 제거(감소)했다고 판단할 수 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a808783f2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a808783f2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자기회귀모델은 </a:t>
            </a:r>
            <a:r>
              <a:rPr lang="ko" sz="1300">
                <a:solidFill>
                  <a:srgbClr val="333333"/>
                </a:solidFill>
              </a:rPr>
              <a:t>변수의 과거 값의 선형 조합을 이용하여 관심 있는 변수를 예측하는 모델입니다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자기회귀모델은 다음과 같이 2가지 상황을 만족시 사용할 수 있습니다.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첫번째로 시계열 데이터가 정상성을 가지고 있는 경우, 두번째로 현재 데이터가 과거 데이터와 독립이 아닌 경우, 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다시 말해서 과거 데이터가 현재 데이터에 영향을 미친다는 합리적인 판단이 드는 경우 자기회귀모델을 사용할 수 있습니다.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다음 자기회귀 모델 식에서 입실론t는 </a:t>
            </a:r>
            <a:r>
              <a:rPr lang="ko" sz="1200">
                <a:solidFill>
                  <a:srgbClr val="374151"/>
                </a:solidFill>
              </a:rPr>
              <a:t>백색잡음(White Noise)의 일종으로 정규 분포를 따르며, 서로 독립적이며 동일한 분포를 가지는 임의의 시계열 데이터입니다.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a808783f2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a808783f2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</a:rPr>
              <a:t>다음은 매개변수를 다르게 설정한  자기회귀 모델의 예시입니다.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</a:rPr>
              <a:t> AR(1)은 직전 시간 단계의 값에 의존하고, AR(2)는 두 시간 전의 값과 직전 시간 단계의 값에 모두 의존합니다. 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</a:rPr>
              <a:t>이렇게 차수가 증가할수록 모델은 과거 데이터의 의존성을 더 많이 고려하게 되며, 사용자는 시계열 데이터의 특성에 따라 적절한 차수를 선택해야 합니다.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19400" y="2655700"/>
            <a:ext cx="55938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CUAI 금융AI 스터디</a:t>
            </a:r>
            <a:endParaRPr b="1" sz="2500">
              <a:solidFill>
                <a:srgbClr val="1926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19264B"/>
                </a:solidFill>
              </a:rPr>
              <a:t>2023.11.14</a:t>
            </a:r>
            <a:endParaRPr>
              <a:solidFill>
                <a:srgbClr val="1926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926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926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19264B"/>
                </a:solidFill>
              </a:rPr>
              <a:t>발표자 : 정달민</a:t>
            </a:r>
            <a:endParaRPr sz="1100">
              <a:solidFill>
                <a:srgbClr val="19264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9264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297300" y="1678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이동평균 모델(MA)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1365425" y="821900"/>
            <a:ext cx="6753600" cy="3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1297300" y="821900"/>
            <a:ext cx="7860000" cy="3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333333"/>
                </a:solidFill>
                <a:highlight>
                  <a:srgbClr val="FFFFFF"/>
                </a:highlight>
              </a:rPr>
              <a:t>과거 예측 오차(잔차)들로 미래값을 예측하는 모델로 시계열 데이터에서 불규칙한 움직임을 설명하기 위해 사용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66666"/>
                </a:solidFill>
                <a:highlight>
                  <a:srgbClr val="FFFFFF"/>
                </a:highlight>
              </a:rPr>
              <a:t>과거 q개 예측오차의 선형결합으로 예측하는 모델을 q차 MA모델이라고 하며 MA(q)로 표현</a:t>
            </a:r>
            <a:endParaRPr sz="1100">
              <a:solidFill>
                <a:schemeClr val="hlink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300" y="2002729"/>
            <a:ext cx="4749079" cy="6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1297300" y="1678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MA모델 예시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1365425" y="821900"/>
            <a:ext cx="6753600" cy="3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425" y="3862264"/>
            <a:ext cx="3321483" cy="39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5425" y="796175"/>
            <a:ext cx="3132184" cy="297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6088" y="861926"/>
            <a:ext cx="2957573" cy="29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4094" y="3833156"/>
            <a:ext cx="3984956" cy="39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1297300" y="1678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ARIMA모델</a:t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1471485" y="1243600"/>
            <a:ext cx="2210100" cy="206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/>
              <a:t>차분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정상성을 가지게 하여 데이터 안정화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4052706" y="1243600"/>
            <a:ext cx="2210100" cy="206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dk1"/>
                </a:solidFill>
              </a:rPr>
              <a:t>AR모델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과거 관측값 반영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6633930" y="1243600"/>
            <a:ext cx="2210100" cy="206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/>
              <a:t>MA모델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데이터의 추세(트렌드) 반영</a:t>
            </a:r>
            <a:endParaRPr/>
          </a:p>
        </p:txBody>
      </p:sp>
      <p:cxnSp>
        <p:nvCxnSpPr>
          <p:cNvPr id="159" name="Google Shape;159;p24"/>
          <p:cNvCxnSpPr>
            <a:stCxn id="157" idx="2"/>
            <a:endCxn id="156" idx="6"/>
          </p:cNvCxnSpPr>
          <p:nvPr/>
        </p:nvCxnSpPr>
        <p:spPr>
          <a:xfrm rot="10800000">
            <a:off x="3681606" y="2276350"/>
            <a:ext cx="37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>
            <a:endCxn id="158" idx="2"/>
          </p:cNvCxnSpPr>
          <p:nvPr/>
        </p:nvCxnSpPr>
        <p:spPr>
          <a:xfrm>
            <a:off x="6262830" y="2276350"/>
            <a:ext cx="37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3165388" y="22178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감사합니다.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297300" y="1678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스터디원 소개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575" y="1061613"/>
            <a:ext cx="4259050" cy="2943975"/>
          </a:xfrm>
          <a:prstGeom prst="rect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4"/>
          <p:cNvSpPr txBox="1"/>
          <p:nvPr/>
        </p:nvSpPr>
        <p:spPr>
          <a:xfrm>
            <a:off x="5958475" y="1789488"/>
            <a:ext cx="27243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양현우: 응용통계학과 21학번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좌대현: 응용통계학과 19학번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정달민: 응용통계학과 19학번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297300" y="1678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목차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365425" y="821900"/>
            <a:ext cx="6753600" cy="3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01. 스터디 진행 방식 소개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02. 여러가지 시계열 모델(AR, MA, ARIMA 모델) 설명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297300" y="1678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스터디 진행 방식</a:t>
            </a:r>
            <a:endParaRPr b="1" sz="2500">
              <a:solidFill>
                <a:srgbClr val="19264B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438250" y="874500"/>
            <a:ext cx="669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9264B"/>
                </a:solidFill>
              </a:rPr>
              <a:t>도서: 금융 전략을 위한 머신러</a:t>
            </a:r>
            <a:r>
              <a:rPr b="1" lang="ko" sz="1600">
                <a:solidFill>
                  <a:srgbClr val="19264B"/>
                </a:solidFill>
              </a:rPr>
              <a:t>닝</a:t>
            </a:r>
            <a:endParaRPr b="1" sz="1600">
              <a:solidFill>
                <a:srgbClr val="19264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264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9264B"/>
                </a:solidFill>
              </a:rPr>
              <a:t>주가예측 등 다양한 금융서비스의 활용법을 소개 및 구현한 도서</a:t>
            </a:r>
            <a:endParaRPr sz="1600">
              <a:solidFill>
                <a:srgbClr val="19264B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950" y="1968300"/>
            <a:ext cx="2094850" cy="26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050" y="2285250"/>
            <a:ext cx="3294374" cy="229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297300" y="1678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시계열 모델</a:t>
            </a:r>
            <a:endParaRPr b="1" sz="2500">
              <a:solidFill>
                <a:srgbClr val="19264B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875" y="826275"/>
            <a:ext cx="6487200" cy="36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297300" y="1678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정상성(stationary)</a:t>
            </a:r>
            <a:endParaRPr b="1" sz="2500">
              <a:solidFill>
                <a:srgbClr val="19264B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240138" y="991100"/>
            <a:ext cx="29499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Nons</a:t>
            </a:r>
            <a:r>
              <a:rPr b="1" lang="ko" sz="2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tationary </a:t>
            </a:r>
            <a:endParaRPr b="1" sz="2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176250" y="991100"/>
            <a:ext cx="27387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b="1" lang="ko" sz="2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tationary </a:t>
            </a:r>
            <a:endParaRPr b="1" sz="2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600" y="1407150"/>
            <a:ext cx="318135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5075" y="1407138"/>
            <a:ext cx="28959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2750" y="737263"/>
            <a:ext cx="1093175" cy="10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271725" y="1678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차분(difference)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1806593" y="831229"/>
            <a:ext cx="6563700" cy="4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850" y="1279325"/>
            <a:ext cx="3978871" cy="301132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645125" y="4142175"/>
            <a:ext cx="1572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원래 데이터의 ACF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298149" y="4142175"/>
            <a:ext cx="135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차분 이후의 ACF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4325" y="4175650"/>
            <a:ext cx="3000000" cy="8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4113" y="1451353"/>
            <a:ext cx="3907036" cy="2667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282650" y="831225"/>
            <a:ext cx="81741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자기상관함수(ACF)</a:t>
            </a:r>
            <a:r>
              <a:rPr lang="ko" sz="1600">
                <a:solidFill>
                  <a:schemeClr val="dk2"/>
                </a:solidFill>
              </a:rPr>
              <a:t>: 시간에 따라 변하는 </a:t>
            </a:r>
            <a:r>
              <a:rPr b="1" lang="ko" sz="1600" u="sng">
                <a:solidFill>
                  <a:srgbClr val="073763"/>
                </a:solidFill>
              </a:rPr>
              <a:t>확률변수 하나</a:t>
            </a:r>
            <a:r>
              <a:rPr lang="ko" sz="1600">
                <a:solidFill>
                  <a:schemeClr val="dk2"/>
                </a:solidFill>
              </a:rPr>
              <a:t>로 이루어진 상관계수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414525" y="1279325"/>
            <a:ext cx="105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차분 후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297300" y="1678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자기회귀 모델(AR)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162" y="3345425"/>
            <a:ext cx="6570125" cy="6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457150" y="884150"/>
            <a:ext cx="6523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333333"/>
                </a:solidFill>
                <a:highlight>
                  <a:schemeClr val="lt1"/>
                </a:highlight>
              </a:rPr>
              <a:t>변수의 과거 값의 선형 조합을 이용하여 관심 있는 변수를 예측하는 모델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304950" y="4032800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333333"/>
                </a:solidFill>
                <a:highlight>
                  <a:srgbClr val="FFFFFF"/>
                </a:highlight>
              </a:rPr>
              <a:t>ε</a:t>
            </a:r>
            <a:r>
              <a:rPr lang="ko" sz="1600">
                <a:solidFill>
                  <a:srgbClr val="333333"/>
                </a:solidFill>
                <a:highlight>
                  <a:srgbClr val="FFFFFF"/>
                </a:highlight>
              </a:rPr>
              <a:t>t: 백색잡음(white noise)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254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457150" y="1889100"/>
            <a:ext cx="5835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&lt;2가지 상황 만족 시&gt;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시계열 데이터가 정상성을 가지는 경우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현재 데이터가 과거 데이터와 독립이 아닌 경우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11657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297300" y="167875"/>
            <a:ext cx="374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자기회귀 모델(AR) 예시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1365425" y="821900"/>
            <a:ext cx="6753600" cy="3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413" y="821888"/>
            <a:ext cx="74961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