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8" r:id="rId9"/>
    <p:sldId id="266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64142" autoAdjust="0"/>
  </p:normalViewPr>
  <p:slideViewPr>
    <p:cSldViewPr snapToGrid="0">
      <p:cViewPr varScale="1">
        <p:scale>
          <a:sx n="87" d="100"/>
          <a:sy n="87" d="100"/>
        </p:scale>
        <p:origin x="480" y="4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9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900" dirty="0"/>
          </a:p>
        </p:txBody>
      </p:sp>
    </p:spTree>
    <p:extLst>
      <p:ext uri="{BB962C8B-B14F-4D97-AF65-F5344CB8AC3E}">
        <p14:creationId xmlns:p14="http://schemas.microsoft.com/office/powerpoint/2010/main" val="838654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6101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3158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4649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3424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스터디 </a:t>
            </a:r>
            <a:r>
              <a:rPr lang="en-US" altLang="ko" sz="2500" b="1" dirty="0">
                <a:solidFill>
                  <a:srgbClr val="19264B"/>
                </a:solidFill>
              </a:rPr>
              <a:t>Advanced</a:t>
            </a:r>
            <a:r>
              <a:rPr lang="ko-KR" altLang="en-US" sz="2500" b="1" dirty="0">
                <a:solidFill>
                  <a:srgbClr val="19264B"/>
                </a:solidFill>
              </a:rPr>
              <a:t> </a:t>
            </a:r>
            <a:r>
              <a:rPr lang="en-US" altLang="ko-KR" sz="2500" b="1" dirty="0">
                <a:solidFill>
                  <a:srgbClr val="19264B"/>
                </a:solidFill>
              </a:rPr>
              <a:t>NLP</a:t>
            </a:r>
            <a:r>
              <a:rPr lang="ko-KR" altLang="en-US" sz="2500" b="1" dirty="0">
                <a:solidFill>
                  <a:srgbClr val="19264B"/>
                </a:solidFill>
              </a:rPr>
              <a:t> </a:t>
            </a:r>
            <a:r>
              <a:rPr lang="en-US" altLang="ko-KR" sz="2500" b="1" dirty="0">
                <a:solidFill>
                  <a:srgbClr val="19264B"/>
                </a:solidFill>
              </a:rPr>
              <a:t>2</a:t>
            </a:r>
            <a:r>
              <a:rPr lang="ko-KR" altLang="en-US" sz="2500" b="1" dirty="0">
                <a:solidFill>
                  <a:srgbClr val="19264B"/>
                </a:solidFill>
              </a:rPr>
              <a:t> 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2022.0</a:t>
            </a:r>
            <a:r>
              <a:rPr lang="en-US" altLang="ko" dirty="0">
                <a:solidFill>
                  <a:srgbClr val="19264B"/>
                </a:solidFill>
              </a:rPr>
              <a:t>4.04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>
                <a:solidFill>
                  <a:srgbClr val="19264B"/>
                </a:solidFill>
              </a:rPr>
              <a:t>김유민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5647334" y="1567377"/>
            <a:ext cx="3130134" cy="2446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김민기</a:t>
            </a:r>
            <a:r>
              <a:rPr lang="ko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경영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17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김유민</a:t>
            </a:r>
            <a:r>
              <a:rPr lang="ko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글로벌금융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21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서희재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소프트웨어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16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원동연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소프트웨어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18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정기 회의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매주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금요일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5:30 PM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회의 장소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AI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대학원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팀플룸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D6DD90-A170-2404-B189-6B8D499F5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9979" y="924910"/>
            <a:ext cx="3130135" cy="395987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목차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A75940-1E95-93C5-AE4E-DF20DA9F0479}"/>
              </a:ext>
            </a:extLst>
          </p:cNvPr>
          <p:cNvSpPr txBox="1"/>
          <p:nvPr/>
        </p:nvSpPr>
        <p:spPr>
          <a:xfrm>
            <a:off x="1465243" y="819927"/>
            <a:ext cx="6995710" cy="1024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스터디 진행 현황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Reference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논문 리뷰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스터디 목표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047C4C-B3BD-76BA-3860-3E6B7BE69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9941" y="2216506"/>
            <a:ext cx="7529702" cy="29180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1.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진행 현황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4102FA-DF15-BFD2-C3A2-A8D36AA7C1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1257927"/>
            <a:ext cx="7617162" cy="24448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9F756AD-43CD-AE5A-2499-9F11D85EE0FB}"/>
              </a:ext>
            </a:extLst>
          </p:cNvPr>
          <p:cNvSpPr/>
          <p:nvPr/>
        </p:nvSpPr>
        <p:spPr>
          <a:xfrm>
            <a:off x="1646010" y="2270233"/>
            <a:ext cx="1759341" cy="1390529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2. Reference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논문 리뷰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087B271-314A-B071-5226-4B46D6F9A3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261"/>
          <a:stretch/>
        </p:blipFill>
        <p:spPr>
          <a:xfrm>
            <a:off x="1592652" y="1198302"/>
            <a:ext cx="5972231" cy="177174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3EA4BA2-7C41-3E51-935E-F977A0F6901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019" r="9373"/>
          <a:stretch/>
        </p:blipFill>
        <p:spPr>
          <a:xfrm>
            <a:off x="1592652" y="3022962"/>
            <a:ext cx="6037102" cy="184434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CCCAF26-4AB8-9E07-FFB0-B06F0E0BA184}"/>
              </a:ext>
            </a:extLst>
          </p:cNvPr>
          <p:cNvSpPr txBox="1"/>
          <p:nvPr/>
        </p:nvSpPr>
        <p:spPr>
          <a:xfrm>
            <a:off x="5109247" y="372711"/>
            <a:ext cx="2967670" cy="891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Context-based Sentiment Analysis </a:t>
            </a:r>
          </a:p>
          <a:p>
            <a:pPr lvl="2">
              <a:lnSpc>
                <a:spcPct val="150000"/>
              </a:lnSpc>
            </a:pPr>
            <a:r>
              <a:rPr 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- Sarcasm Detection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 Augmentation</a:t>
            </a:r>
            <a:r>
              <a:rPr 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641743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3.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</a:t>
            </a: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목표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A49465-ECF5-ECF5-DA22-B09270AE7B86}"/>
              </a:ext>
            </a:extLst>
          </p:cNvPr>
          <p:cNvSpPr txBox="1"/>
          <p:nvPr/>
        </p:nvSpPr>
        <p:spPr>
          <a:xfrm>
            <a:off x="1542894" y="3472009"/>
            <a:ext cx="377126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 dirty="0">
                <a:solidFill>
                  <a:schemeClr val="tx1"/>
                </a:solidFill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&lt;Sarcasm</a:t>
            </a:r>
            <a:r>
              <a:rPr lang="ko-KR" altLang="en-US" sz="1200" b="1" dirty="0">
                <a:solidFill>
                  <a:schemeClr val="tx1"/>
                </a:solidFill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Detection </a:t>
            </a:r>
            <a:r>
              <a:rPr lang="ko-KR" altLang="en-US" sz="1200" b="1" dirty="0">
                <a:solidFill>
                  <a:schemeClr val="tx1"/>
                </a:solidFill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주제로 논문 투고</a:t>
            </a:r>
            <a:r>
              <a:rPr lang="en-US" altLang="ko-KR" sz="1200" b="1" dirty="0">
                <a:solidFill>
                  <a:schemeClr val="tx1"/>
                </a:solidFill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원리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Context-based Sentiment Analysis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실험 데이터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Twitter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 Drama Scripts crawling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증강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EDA 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이외의 증강 방법 적용</a:t>
            </a:r>
            <a:endParaRPr lang="en-US" altLang="ko-KR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B34ED-21A0-279B-5841-3E9A49C2F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2894" y="1199673"/>
            <a:ext cx="6058211" cy="210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248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B5894B1-8867-FCEE-E1BE-08D11EC033A3}"/>
              </a:ext>
            </a:extLst>
          </p:cNvPr>
          <p:cNvSpPr/>
          <p:nvPr/>
        </p:nvSpPr>
        <p:spPr>
          <a:xfrm>
            <a:off x="5018822" y="3603208"/>
            <a:ext cx="998520" cy="406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B674E3-651D-D056-A1E4-42359716E574}"/>
              </a:ext>
            </a:extLst>
          </p:cNvPr>
          <p:cNvSpPr/>
          <p:nvPr/>
        </p:nvSpPr>
        <p:spPr>
          <a:xfrm>
            <a:off x="7452307" y="4571688"/>
            <a:ext cx="998520" cy="406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83;p16">
            <a:extLst>
              <a:ext uri="{FF2B5EF4-FFF2-40B4-BE49-F238E27FC236}">
                <a16:creationId xmlns:a16="http://schemas.microsoft.com/office/drawing/2014/main" id="{9512DBA2-122D-409A-2A07-7AEEA25DBCD7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3.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</a:t>
            </a: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목표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1026" name="Picture 2" descr="[거침없이하이킥] - 교감쌤 반어법 못알아먹는 식구들ㅋㅋㅋㅋ | 인스티즈">
            <a:extLst>
              <a:ext uri="{FF2B5EF4-FFF2-40B4-BE49-F238E27FC236}">
                <a16:creationId xmlns:a16="http://schemas.microsoft.com/office/drawing/2014/main" id="{88CC2BC7-F541-B55D-B286-BD4F572A4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355" y="1133528"/>
            <a:ext cx="4242816" cy="318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9E2FA2B3-D46B-55E5-056C-BE6A5B721A64}"/>
              </a:ext>
            </a:extLst>
          </p:cNvPr>
          <p:cNvSpPr/>
          <p:nvPr/>
        </p:nvSpPr>
        <p:spPr>
          <a:xfrm>
            <a:off x="6017342" y="1205252"/>
            <a:ext cx="2455702" cy="775411"/>
          </a:xfrm>
          <a:prstGeom prst="wedgeRectCallou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아이구 서 선생 </a:t>
            </a:r>
            <a:r>
              <a:rPr lang="ko-KR" altLang="en-US" sz="1200" dirty="0">
                <a:solidFill>
                  <a:schemeClr val="tx1"/>
                </a:solidFill>
                <a:highlight>
                  <a:srgbClr val="C0C0C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벌써 퇴근 준비하는 거야</a:t>
            </a:r>
            <a:r>
              <a:rPr lang="en-US" altLang="ko-KR" sz="1200" dirty="0">
                <a:solidFill>
                  <a:schemeClr val="tx1"/>
                </a:solidFill>
                <a:highlight>
                  <a:srgbClr val="C0C0C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r>
              <a:rPr lang="ko-KR" altLang="en-US" sz="1200" dirty="0">
                <a:solidFill>
                  <a:schemeClr val="tx1"/>
                </a:solidFill>
                <a:highlight>
                  <a:srgbClr val="C0C0C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아직 </a:t>
            </a:r>
            <a:r>
              <a:rPr lang="en-US" altLang="ko-KR" sz="1200" dirty="0">
                <a:solidFill>
                  <a:schemeClr val="tx1"/>
                </a:solidFill>
                <a:highlight>
                  <a:srgbClr val="C0C0C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30</a:t>
            </a:r>
            <a:r>
              <a:rPr lang="ko-KR" altLang="en-US" sz="1200" dirty="0">
                <a:solidFill>
                  <a:schemeClr val="tx1"/>
                </a:solidFill>
                <a:highlight>
                  <a:srgbClr val="C0C0C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분 더 남았는데</a:t>
            </a:r>
            <a:r>
              <a:rPr lang="en-US" altLang="ko-KR" sz="1200" dirty="0">
                <a:solidFill>
                  <a:schemeClr val="tx1"/>
                </a:solidFill>
                <a:highlight>
                  <a:srgbClr val="C0C0C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en-US" sz="1200" dirty="0">
              <a:solidFill>
                <a:schemeClr val="tx1"/>
              </a:solidFill>
              <a:highlight>
                <a:srgbClr val="C0C0C0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5CFB67-BC1B-FB68-F831-C49C66D6800C}"/>
              </a:ext>
            </a:extLst>
          </p:cNvPr>
          <p:cNvSpPr txBox="1"/>
          <p:nvPr/>
        </p:nvSpPr>
        <p:spPr>
          <a:xfrm>
            <a:off x="1423605" y="4315640"/>
            <a:ext cx="377126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반어법 데이터 예시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지붕 뚫고 </a:t>
            </a:r>
            <a:r>
              <a:rPr lang="ko-KR" altLang="en-US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하이킥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교감 선생님</a:t>
            </a:r>
            <a:endParaRPr lang="en-US" altLang="ko-KR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0355CB01-27BE-8199-36F0-E49CF9C87A6C}"/>
              </a:ext>
            </a:extLst>
          </p:cNvPr>
          <p:cNvSpPr/>
          <p:nvPr/>
        </p:nvSpPr>
        <p:spPr>
          <a:xfrm>
            <a:off x="6017342" y="3272582"/>
            <a:ext cx="2455702" cy="999497"/>
          </a:xfrm>
          <a:prstGeom prst="wedgeRectCallou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처음엔 안 그러더니 어쩜 갈수록 그렇게 </a:t>
            </a:r>
            <a:r>
              <a:rPr lang="ko-KR" altLang="en-US" sz="1200" dirty="0" err="1">
                <a:solidFill>
                  <a:schemeClr val="tx1"/>
                </a:solidFill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성실해지는지</a:t>
            </a:r>
            <a:endParaRPr lang="en-US" altLang="ko-KR" sz="1200" dirty="0">
              <a:solidFill>
                <a:schemeClr val="tx1"/>
              </a:solidFill>
              <a:highlight>
                <a:srgbClr val="FFFF00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요즘 보면 이민용 선생 능가할 정도예요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dirty="0">
                <a:solidFill>
                  <a:schemeClr val="tx1"/>
                </a:solidFill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대단해 아주</a:t>
            </a:r>
            <a:r>
              <a:rPr lang="en-US" altLang="ko-KR" sz="1200" dirty="0">
                <a:solidFill>
                  <a:schemeClr val="tx1"/>
                </a:solidFill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~ </a:t>
            </a:r>
            <a:r>
              <a:rPr lang="ko-KR" altLang="en-US" sz="1200" dirty="0">
                <a:solidFill>
                  <a:schemeClr val="tx1"/>
                </a:solidFill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대단해</a:t>
            </a:r>
            <a:endParaRPr lang="en-US" sz="1200" dirty="0">
              <a:solidFill>
                <a:schemeClr val="tx1"/>
              </a:solidFill>
              <a:highlight>
                <a:srgbClr val="FFFF00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3FC3E52B-E60B-3128-CE6C-D04D94C73F20}"/>
              </a:ext>
            </a:extLst>
          </p:cNvPr>
          <p:cNvSpPr/>
          <p:nvPr/>
        </p:nvSpPr>
        <p:spPr>
          <a:xfrm>
            <a:off x="6445794" y="2227486"/>
            <a:ext cx="2455702" cy="775411"/>
          </a:xfrm>
          <a:prstGeom prst="wedgeRectCallout">
            <a:avLst>
              <a:gd name="adj1" fmla="val 29808"/>
              <a:gd name="adj2" fmla="val 6721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... 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아니 저 그게 </a:t>
            </a:r>
            <a:endParaRPr lang="en-US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253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B5894B1-8867-FCEE-E1BE-08D11EC033A3}"/>
              </a:ext>
            </a:extLst>
          </p:cNvPr>
          <p:cNvSpPr/>
          <p:nvPr/>
        </p:nvSpPr>
        <p:spPr>
          <a:xfrm>
            <a:off x="5018822" y="3603208"/>
            <a:ext cx="998520" cy="406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B674E3-651D-D056-A1E4-42359716E574}"/>
              </a:ext>
            </a:extLst>
          </p:cNvPr>
          <p:cNvSpPr/>
          <p:nvPr/>
        </p:nvSpPr>
        <p:spPr>
          <a:xfrm>
            <a:off x="7452307" y="4571688"/>
            <a:ext cx="998520" cy="406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717EB3-29E8-EC13-BB7A-31DE28CE2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0835" y="2507892"/>
            <a:ext cx="5030520" cy="24844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7DE794-B701-8E4D-2C78-8AA1917B46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7493" y="1003538"/>
            <a:ext cx="3054507" cy="1346269"/>
          </a:xfrm>
          <a:prstGeom prst="rect">
            <a:avLst/>
          </a:prstGeom>
        </p:spPr>
      </p:pic>
      <p:sp>
        <p:nvSpPr>
          <p:cNvPr id="10" name="Google Shape;83;p16">
            <a:extLst>
              <a:ext uri="{FF2B5EF4-FFF2-40B4-BE49-F238E27FC236}">
                <a16:creationId xmlns:a16="http://schemas.microsoft.com/office/drawing/2014/main" id="{9512DBA2-122D-409A-2A07-7AEEA25DBCD7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3.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</a:t>
            </a: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목표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124EF6-A668-05B7-5EFE-6C73A80A3F00}"/>
              </a:ext>
            </a:extLst>
          </p:cNvPr>
          <p:cNvSpPr/>
          <p:nvPr/>
        </p:nvSpPr>
        <p:spPr>
          <a:xfrm>
            <a:off x="1660640" y="2974250"/>
            <a:ext cx="3328326" cy="346851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555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55;p13">
            <a:extLst>
              <a:ext uri="{FF2B5EF4-FFF2-40B4-BE49-F238E27FC236}">
                <a16:creationId xmlns:a16="http://schemas.microsoft.com/office/drawing/2014/main" id="{F44CC93E-44C6-80C3-38AD-2C01EACB8A6D}"/>
              </a:ext>
            </a:extLst>
          </p:cNvPr>
          <p:cNvSpPr txBox="1"/>
          <p:nvPr/>
        </p:nvSpPr>
        <p:spPr>
          <a:xfrm>
            <a:off x="2820681" y="1944686"/>
            <a:ext cx="4979400" cy="627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b="1" dirty="0">
                <a:solidFill>
                  <a:srgbClr val="19264B"/>
                </a:solidFill>
              </a:rPr>
              <a:t>감사합니다</a:t>
            </a:r>
            <a:endParaRPr sz="1100" dirty="0">
              <a:solidFill>
                <a:srgbClr val="19264B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E0E31-EDE3-40B4-EA72-9DEA3110922A}"/>
              </a:ext>
            </a:extLst>
          </p:cNvPr>
          <p:cNvSpPr txBox="1"/>
          <p:nvPr/>
        </p:nvSpPr>
        <p:spPr>
          <a:xfrm>
            <a:off x="3106293" y="2969587"/>
            <a:ext cx="4693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https://github.com/CUAI-CAU/2023_Advanced_Track_Assignment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F345E4-2F59-77A6-D1E0-86585A320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0244" y="2994730"/>
            <a:ext cx="222261" cy="22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77949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175</Words>
  <Application>Microsoft Office PowerPoint</Application>
  <PresentationFormat>On-screen Show (16:9)</PresentationFormat>
  <Paragraphs>37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NanumGothic ExtraBold</vt:lpstr>
      <vt:lpstr>나눔고딕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Kim Yumin</cp:lastModifiedBy>
  <cp:revision>9</cp:revision>
  <dcterms:modified xsi:type="dcterms:W3CDTF">2023-04-03T15:01:59Z</dcterms:modified>
</cp:coreProperties>
</file>