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71" r:id="rId11"/>
  </p:sldIdLst>
  <p:sldSz cx="9144000" cy="5143500" type="screen16x9"/>
  <p:notesSz cx="6858000" cy="9144000"/>
  <p:embeddedFontLst>
    <p:embeddedFont>
      <p:font typeface="Noto Sans" panose="020B0502040504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6DM871VeZD2TzCup5b88ty42m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104" autoAdjust="0"/>
  </p:normalViewPr>
  <p:slideViewPr>
    <p:cSldViewPr snapToGrid="0">
      <p:cViewPr varScale="1">
        <p:scale>
          <a:sx n="80" d="100"/>
          <a:sy n="80" d="100"/>
        </p:scale>
        <p:origin x="152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안녕하세요. 이번 CUAI BASIC 스터디 5조 발표를 맡게 된 황의지입니다.. </a:t>
            </a:r>
            <a:r>
              <a:rPr lang="en-US" b="1" i="0"/>
              <a:t>(스페이스바)</a:t>
            </a:r>
            <a:endParaRPr b="1" i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bc9dacc3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24bc9dacc3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 </a:t>
            </a:r>
            <a:r>
              <a:rPr lang="en-US" altLang="ko-KR" dirty="0"/>
              <a:t>5</a:t>
            </a:r>
            <a:r>
              <a:rPr lang="ko-KR" altLang="en-US" dirty="0"/>
              <a:t>조가 </a:t>
            </a:r>
            <a:r>
              <a:rPr lang="en-US" altLang="ko-KR" dirty="0"/>
              <a:t>basic </a:t>
            </a:r>
            <a:r>
              <a:rPr lang="ko-KR" altLang="en-US" dirty="0"/>
              <a:t>트랙 최종 프로젝트로 선정한 것은 </a:t>
            </a:r>
            <a:r>
              <a:rPr lang="ko-KR" altLang="en-US" dirty="0" err="1"/>
              <a:t>데이콘의</a:t>
            </a:r>
            <a:r>
              <a:rPr lang="ko-KR" altLang="en-US" dirty="0"/>
              <a:t> 제주도 도로 교통량 예측 </a:t>
            </a:r>
            <a:r>
              <a:rPr lang="en-US" altLang="ko-KR" dirty="0"/>
              <a:t>AI </a:t>
            </a:r>
            <a:r>
              <a:rPr lang="ko-KR" altLang="en-US" dirty="0"/>
              <a:t>경진대회 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제주도의 인구가 증가하고 있고 이외에도 외국인을 포함한 다양한 관광객으로 인해 교통 체증이 심각한 문제로 대두되어 해당 경진대회가 시작되었습니다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해당 경진대회의 목표는 제주도 도로 교통 정보로부터 교통량의 회귀 예측을 수행하는 것입니다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평가 산식은 </a:t>
            </a:r>
            <a:r>
              <a:rPr lang="en-US" altLang="ko-KR" dirty="0"/>
              <a:t>MAE</a:t>
            </a:r>
            <a:r>
              <a:rPr lang="ko-KR" altLang="en-US" dirty="0"/>
              <a:t>를 이용합니다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 i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dirty="0"/>
              <a:t>Train </a:t>
            </a:r>
            <a:r>
              <a:rPr lang="ko-KR" altLang="en-US" dirty="0"/>
              <a:t>데이터에 대한 정보는 다음과 같습니다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2022 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이전의 데이터로 구성되어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날짜 시간 교통 및 도로구간 등의 정보로 구성되어 있고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Target</a:t>
            </a:r>
            <a:r>
              <a:rPr lang="ko-KR" altLang="en-US" dirty="0"/>
              <a:t>은 도로 차량의 평균 속도입니다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오른쪽은 모든 </a:t>
            </a:r>
            <a:r>
              <a:rPr lang="en-US" altLang="ko-KR" dirty="0"/>
              <a:t>column</a:t>
            </a:r>
            <a:r>
              <a:rPr lang="ko-KR" altLang="en-US" dirty="0"/>
              <a:t>들에 대한 정보로 도로구간에 대한 상세한 정보들 또한 확인할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Test</a:t>
            </a:r>
            <a:r>
              <a:rPr lang="ko-KR" altLang="en-US" dirty="0"/>
              <a:t> 데이터는 </a:t>
            </a:r>
            <a:r>
              <a:rPr lang="en-US" altLang="ko-KR" dirty="0"/>
              <a:t>2022 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데이터로만 </a:t>
            </a:r>
            <a:r>
              <a:rPr lang="ko-KR" altLang="en-US" dirty="0" err="1"/>
              <a:t>구성되어있습니다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rgbClr val="374151"/>
                </a:solidFill>
                <a:latin typeface="Noto Sans"/>
                <a:ea typeface="Noto Sans"/>
                <a:cs typeface="Noto Sans"/>
                <a:sym typeface="Noto Sans"/>
              </a:rPr>
              <a:t>데이터가 크기 때문에 csv파일을 parquet형식으로 바꿔서 처리했습니다.</a:t>
            </a:r>
            <a:endParaRPr sz="1200">
              <a:solidFill>
                <a:srgbClr val="37415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rgbClr val="374151"/>
                </a:solidFill>
                <a:latin typeface="Noto Sans"/>
                <a:ea typeface="Noto Sans"/>
                <a:cs typeface="Noto Sans"/>
                <a:sym typeface="Noto Sans"/>
              </a:rPr>
              <a:t>Parquet은 데이터 파일의 용량을 줄이고 데이터 처리 성능을 향상시키는 이점이 있습니다.</a:t>
            </a:r>
            <a:endParaRPr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rgbClr val="374151"/>
                </a:solidFill>
              </a:rPr>
              <a:t>주어진 범주형 변수들을 숫자로 인코딩합니다. 데이터셋(train)의 각 변수에 대해 LabelEncoder를 사용하여 </a:t>
            </a:r>
            <a:r>
              <a:rPr lang="en-US" sz="1200">
                <a:solidFill>
                  <a:schemeClr val="dk1"/>
                </a:solidFill>
              </a:rPr>
              <a:t>라벨링을 합니다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rgbClr val="374151"/>
                </a:solidFill>
              </a:rPr>
              <a:t>(</a:t>
            </a:r>
            <a:r>
              <a:rPr lang="en-US" sz="1200">
                <a:solidFill>
                  <a:schemeClr val="dk1"/>
                </a:solidFill>
              </a:rPr>
              <a:t>뒷쪽이랑 이어서)</a:t>
            </a:r>
            <a:endParaRPr sz="1200">
              <a:solidFill>
                <a:srgbClr val="37415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</a:rPr>
              <a:t>학습에 영향을 끼치지 않는 데이터셋은 버리는 과정을 거칩니다 (아래쪽 사진)</a:t>
            </a: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</a:rPr>
              <a:t>다음은 최고기온과 공휴일 정보를 활용하여 데이터 전처리를 수행합니다.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</a:rPr>
              <a:t>우선, 월별최고기온 데이터를 정규화합니다.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</a:rPr>
              <a:t>이후, 공휴일 정보와 정규화된 월별 평균 최고기온 값을 학습 데이터셋과 테스트 데이터셋에 각각 적용시킵니다.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rgbClr val="374151"/>
                </a:solidFill>
                <a:latin typeface="Noto Sans"/>
                <a:ea typeface="Noto Sans"/>
                <a:cs typeface="Noto Sans"/>
                <a:sym typeface="Noto Sans"/>
              </a:rPr>
              <a:t>텐서플로우를 사용하여 모델을 학습하고, 학습이후의 모델들을 K-FOLD 교차검증을 통해 평가했습니다. </a:t>
            </a:r>
            <a:endParaRPr sz="1200">
              <a:solidFill>
                <a:srgbClr val="37415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rgbClr val="374151"/>
                </a:solidFill>
                <a:latin typeface="Noto Sans"/>
                <a:ea typeface="Noto Sans"/>
                <a:cs typeface="Noto Sans"/>
                <a:sym typeface="Noto Sans"/>
              </a:rPr>
              <a:t>이후 예측값들을 평균내어 앙상블 기법을 사용했습니다. </a:t>
            </a:r>
            <a:endParaRPr sz="1200">
              <a:solidFill>
                <a:srgbClr val="37415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rgbClr val="374151"/>
                </a:solidFill>
                <a:latin typeface="Noto Sans"/>
                <a:ea typeface="Noto Sans"/>
                <a:cs typeface="Noto Sans"/>
                <a:sym typeface="Noto Sans"/>
              </a:rPr>
              <a:t>평균값을 정수형으로 변환한 후 제출했습니다. 이는 모델 학습과 앙상블 평가를 거쳐 최종 결과를 얻는 과정입니다.(</a:t>
            </a:r>
            <a:r>
              <a:rPr lang="en-US" sz="1200">
                <a:solidFill>
                  <a:schemeClr val="dk1"/>
                </a:solidFill>
              </a:rPr>
              <a:t>뒷 ppt까지 설명</a:t>
            </a:r>
            <a:r>
              <a:rPr lang="en-US" sz="1200">
                <a:solidFill>
                  <a:srgbClr val="374151"/>
                </a:solidFill>
                <a:latin typeface="Noto Sans"/>
                <a:ea typeface="Noto Sans"/>
                <a:cs typeface="Noto Sans"/>
                <a:sym typeface="Noto Sans"/>
              </a:rPr>
              <a:t>)</a:t>
            </a:r>
            <a:endParaRPr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1339750" y="2710050"/>
            <a:ext cx="4979400" cy="19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CUAI BASIC 스터디 5조</a:t>
            </a:r>
            <a:endParaRPr sz="3200" b="1" i="0" u="none" strike="noStrike" cap="non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2022.05.</a:t>
            </a:r>
            <a:r>
              <a:rPr lang="en-US" sz="1800">
                <a:solidFill>
                  <a:srgbClr val="19264B"/>
                </a:solidFill>
              </a:rPr>
              <a:t>2</a:t>
            </a:r>
            <a:r>
              <a:rPr lang="en-US" sz="1800" b="0" i="0" u="none" strike="noStrike" cap="non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800" b="0" i="0" u="none" strike="noStrike" cap="non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발표자 : 황의지 </a:t>
            </a:r>
            <a:endParaRPr sz="1400" b="0" i="0" u="none" strike="noStrike" cap="non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56;p1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18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2" name="Google Shape;18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8"/>
          <p:cNvSpPr/>
          <p:nvPr/>
        </p:nvSpPr>
        <p:spPr>
          <a:xfrm>
            <a:off x="1181088" y="-37950"/>
            <a:ext cx="7962912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4070257" y="230246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감사합니다.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bc9dacc35_2_0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g24bc9dacc35_2_0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4" name="Google Shape;64;g24bc9dacc35_2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24bc9dacc35_2_0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19264B"/>
                </a:solidFill>
              </a:rPr>
              <a:t>대회 소개</a:t>
            </a:r>
            <a:endParaRPr sz="2000" b="1" i="0" u="none" strike="noStrike" cap="non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C51B3B-05E0-B657-2DA3-B30307F5E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900" y="1133052"/>
            <a:ext cx="4746226" cy="2137685"/>
          </a:xfrm>
          <a:prstGeom prst="rect">
            <a:avLst/>
          </a:prstGeom>
        </p:spPr>
      </p:pic>
      <p:sp>
        <p:nvSpPr>
          <p:cNvPr id="3" name="Google Shape;83;g24bc9dacc35_2_8">
            <a:extLst>
              <a:ext uri="{FF2B5EF4-FFF2-40B4-BE49-F238E27FC236}">
                <a16:creationId xmlns:a16="http://schemas.microsoft.com/office/drawing/2014/main" id="{7B4C5089-AB79-519F-3EA5-0C06CE29AF4A}"/>
              </a:ext>
            </a:extLst>
          </p:cNvPr>
          <p:cNvSpPr txBox="1"/>
          <p:nvPr/>
        </p:nvSpPr>
        <p:spPr>
          <a:xfrm>
            <a:off x="1408975" y="3662200"/>
            <a:ext cx="71226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ko-KR" alt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배경</a:t>
            </a:r>
            <a:r>
              <a:rPr lang="en-US" altLang="ko-KR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제주도의 인구증가와 관광객 증가로 교통 체증이 심각한 문제</a:t>
            </a:r>
            <a:endParaRPr lang="en-US" altLang="ko-KR"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ko-KR" alt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목표</a:t>
            </a:r>
            <a:r>
              <a:rPr lang="en-US" altLang="ko-KR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제주도 도로 교통 정보로부터 도로 교통량의 회귀 예측</a:t>
            </a:r>
            <a:endParaRPr lang="en-US" altLang="ko-KR"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ko-KR" alt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평가 산식</a:t>
            </a:r>
            <a:r>
              <a:rPr lang="en-US" altLang="ko-KR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MAE </a:t>
            </a:r>
            <a:r>
              <a:rPr lang="en-US" altLang="ko-KR" sz="1800" b="1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(</a:t>
            </a:r>
            <a:r>
              <a:rPr lang="en-US" altLang="ko-KR" sz="1800" b="1" u="none" strike="noStrike" cap="none" dirty="0">
                <a:latin typeface="+mj-lt"/>
                <a:ea typeface="Arial"/>
                <a:cs typeface="Arial"/>
                <a:sym typeface="Arial"/>
              </a:rPr>
              <a:t>M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+mj-lt"/>
              </a:rPr>
              <a:t>ean </a:t>
            </a:r>
            <a:r>
              <a:rPr lang="en-US" altLang="ko-KR" sz="1800" b="1" dirty="0">
                <a:latin typeface="+mj-lt"/>
              </a:rPr>
              <a:t>S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+mj-lt"/>
              </a:rPr>
              <a:t>quared </a:t>
            </a:r>
            <a:r>
              <a:rPr lang="en-US" altLang="ko-KR" sz="1800" b="1" dirty="0">
                <a:latin typeface="+mj-lt"/>
              </a:rPr>
              <a:t>E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+mj-lt"/>
              </a:rPr>
              <a:t>rror)</a:t>
            </a:r>
            <a:endParaRPr lang="ko-KR" altLang="en-US" sz="1800" b="1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p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2" name="Google Shape;7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3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01. Dataset Info</a:t>
            </a:r>
            <a:endParaRPr sz="2000" b="1" i="0" u="none" strike="noStrike" cap="non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1490133" y="1241864"/>
            <a:ext cx="7122600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train.csv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2022년 8월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이전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데이터만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존재</a:t>
            </a:r>
            <a:endParaRPr lang="en-US" sz="18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(단,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날짜가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모두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연속적이지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않음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4,701,217개의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 :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샘플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별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고유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id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날짜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시간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교통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및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도로구간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등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 :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도로의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차량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평균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속도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(km)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 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test.csv</a:t>
            </a:r>
            <a:endParaRPr lang="ko-KR" altLang="en-U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2022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년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8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월 데이터만 존재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(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단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날짜가 모두 연속적이지 않음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)</a:t>
            </a:r>
            <a:endParaRPr lang="ko-KR" alt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291,241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개의 데이터</a:t>
            </a:r>
            <a:endParaRPr lang="ko-KR" alt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id :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샘플 별 고유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id</a:t>
            </a:r>
            <a:endParaRPr lang="ko-KR" alt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날짜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시간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교통 및 도로구간 등 정보</a:t>
            </a:r>
            <a:endParaRPr lang="ko-KR" altLang="en-US" sz="2000" b="0" dirty="0">
              <a:effectLst/>
            </a:endParaRPr>
          </a:p>
          <a:p>
            <a:br>
              <a:rPr lang="ko-KR" altLang="en-US" sz="2000" dirty="0"/>
            </a:b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02B450-9D9C-88CE-DD2F-EB6D7A70A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-4800"/>
            <a:ext cx="3181350" cy="511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0" name="Google Shape;9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4"/>
          <p:cNvSpPr txBox="1"/>
          <p:nvPr/>
        </p:nvSpPr>
        <p:spPr>
          <a:xfrm>
            <a:off x="1408975" y="321260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1">
                <a:solidFill>
                  <a:srgbClr val="19264B"/>
                </a:solidFill>
              </a:rPr>
              <a:t>2</a:t>
            </a:r>
            <a:r>
              <a:rPr lang="en-US" sz="2000" b="1" i="0" u="none" strike="noStrike" cap="non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1">
                <a:solidFill>
                  <a:srgbClr val="19264B"/>
                </a:solidFill>
              </a:rPr>
              <a:t>Preprocessing</a:t>
            </a:r>
            <a:endParaRPr sz="2000" b="1" i="0" u="none" strike="noStrike" cap="non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4"/>
          <p:cNvPicPr preferRelativeResize="0"/>
          <p:nvPr/>
        </p:nvPicPr>
        <p:blipFill rotWithShape="1">
          <a:blip r:embed="rId4">
            <a:alphaModFix/>
          </a:blip>
          <a:srcRect t="31126" b="25836"/>
          <a:stretch/>
        </p:blipFill>
        <p:spPr>
          <a:xfrm>
            <a:off x="1408975" y="906827"/>
            <a:ext cx="6835732" cy="1794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4"/>
          <p:cNvPicPr preferRelativeResize="0"/>
          <p:nvPr/>
        </p:nvPicPr>
        <p:blipFill rotWithShape="1">
          <a:blip r:embed="rId4">
            <a:alphaModFix/>
          </a:blip>
          <a:srcRect t="80663"/>
          <a:stretch/>
        </p:blipFill>
        <p:spPr>
          <a:xfrm>
            <a:off x="1408975" y="3335858"/>
            <a:ext cx="6835732" cy="806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5"/>
          <p:cNvPicPr preferRelativeResize="0"/>
          <p:nvPr/>
        </p:nvPicPr>
        <p:blipFill rotWithShape="1">
          <a:blip r:embed="rId4">
            <a:alphaModFix/>
          </a:blip>
          <a:srcRect r="25243" b="25223"/>
          <a:stretch/>
        </p:blipFill>
        <p:spPr>
          <a:xfrm>
            <a:off x="1408976" y="606203"/>
            <a:ext cx="6835733" cy="3830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8" name="Google Shape;10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6"/>
          <p:cNvPicPr preferRelativeResize="0"/>
          <p:nvPr/>
        </p:nvPicPr>
        <p:blipFill rotWithShape="1">
          <a:blip r:embed="rId4">
            <a:alphaModFix/>
          </a:blip>
          <a:srcRect r="21199"/>
          <a:stretch/>
        </p:blipFill>
        <p:spPr>
          <a:xfrm>
            <a:off x="1379365" y="165769"/>
            <a:ext cx="6917967" cy="416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8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6" name="Google Shape;11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8"/>
          <p:cNvPicPr preferRelativeResize="0"/>
          <p:nvPr/>
        </p:nvPicPr>
        <p:blipFill rotWithShape="1">
          <a:blip r:embed="rId4">
            <a:alphaModFix/>
          </a:blip>
          <a:srcRect r="15355" b="21314"/>
          <a:stretch/>
        </p:blipFill>
        <p:spPr>
          <a:xfrm>
            <a:off x="1969675" y="119675"/>
            <a:ext cx="5996848" cy="22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8"/>
          <p:cNvPicPr preferRelativeResize="0"/>
          <p:nvPr/>
        </p:nvPicPr>
        <p:blipFill rotWithShape="1">
          <a:blip r:embed="rId5">
            <a:alphaModFix/>
          </a:blip>
          <a:srcRect b="22251"/>
          <a:stretch/>
        </p:blipFill>
        <p:spPr>
          <a:xfrm>
            <a:off x="1969675" y="2605875"/>
            <a:ext cx="5996851" cy="237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11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5" name="Google Shape;12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1"/>
          <p:cNvSpPr txBox="1"/>
          <p:nvPr/>
        </p:nvSpPr>
        <p:spPr>
          <a:xfrm>
            <a:off x="1408975" y="219656"/>
            <a:ext cx="5787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1">
                <a:solidFill>
                  <a:srgbClr val="19264B"/>
                </a:solidFill>
              </a:rPr>
              <a:t>3</a:t>
            </a:r>
            <a:r>
              <a:rPr lang="en-US" sz="2000" b="1" i="0" u="none" strike="noStrike" cap="non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. KFold</a:t>
            </a:r>
            <a:endParaRPr sz="2000" b="1" i="0" u="none" strike="noStrike" cap="non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1"/>
          <p:cNvPicPr preferRelativeResize="0"/>
          <p:nvPr/>
        </p:nvPicPr>
        <p:blipFill rotWithShape="1">
          <a:blip r:embed="rId4">
            <a:alphaModFix/>
          </a:blip>
          <a:srcRect r="18077"/>
          <a:stretch/>
        </p:blipFill>
        <p:spPr>
          <a:xfrm>
            <a:off x="1408975" y="716139"/>
            <a:ext cx="6998425" cy="3254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1"/>
          <p:cNvPicPr preferRelativeResize="0"/>
          <p:nvPr/>
        </p:nvPicPr>
        <p:blipFill rotWithShape="1">
          <a:blip r:embed="rId5">
            <a:alphaModFix/>
          </a:blip>
          <a:srcRect r="10281"/>
          <a:stretch/>
        </p:blipFill>
        <p:spPr>
          <a:xfrm>
            <a:off x="1433800" y="4156975"/>
            <a:ext cx="6973600" cy="6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12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5" name="Google Shape;13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2"/>
          <p:cNvSpPr txBox="1"/>
          <p:nvPr/>
        </p:nvSpPr>
        <p:spPr>
          <a:xfrm>
            <a:off x="1408975" y="219656"/>
            <a:ext cx="5787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1">
                <a:solidFill>
                  <a:srgbClr val="19264B"/>
                </a:solidFill>
              </a:rPr>
              <a:t>4</a:t>
            </a:r>
            <a:r>
              <a:rPr lang="en-US" sz="2000" b="1" i="0" u="none" strike="noStrike" cap="non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. 정수화 </a:t>
            </a:r>
            <a:r>
              <a:rPr lang="en-US" sz="2000" b="1">
                <a:solidFill>
                  <a:schemeClr val="dk1"/>
                </a:solidFill>
              </a:rPr>
              <a:t>및 제출</a:t>
            </a:r>
            <a:endParaRPr sz="2000" b="1">
              <a:solidFill>
                <a:srgbClr val="19264B"/>
              </a:solidFill>
            </a:endParaRPr>
          </a:p>
        </p:txBody>
      </p:sp>
      <p:pic>
        <p:nvPicPr>
          <p:cNvPr id="137" name="Google Shape;137;p12"/>
          <p:cNvPicPr preferRelativeResize="0"/>
          <p:nvPr/>
        </p:nvPicPr>
        <p:blipFill rotWithShape="1">
          <a:blip r:embed="rId4">
            <a:alphaModFix/>
          </a:blip>
          <a:srcRect t="43297"/>
          <a:stretch/>
        </p:blipFill>
        <p:spPr>
          <a:xfrm>
            <a:off x="1545450" y="832450"/>
            <a:ext cx="6599474" cy="21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5450" y="3527550"/>
            <a:ext cx="6599473" cy="105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401</Words>
  <Application>Microsoft Office PowerPoint</Application>
  <PresentationFormat>화면 슬라이드 쇼(16:9)</PresentationFormat>
  <Paragraphs>53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Noto Sans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JoungSeoHyeon</dc:creator>
  <cp:lastModifiedBy>임태인</cp:lastModifiedBy>
  <cp:revision>5</cp:revision>
  <dcterms:modified xsi:type="dcterms:W3CDTF">2023-05-29T15:01:11Z</dcterms:modified>
</cp:coreProperties>
</file>