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304" r:id="rId6"/>
    <p:sldId id="305" r:id="rId7"/>
    <p:sldId id="302" r:id="rId8"/>
    <p:sldId id="303" r:id="rId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/>
    <p:restoredTop sz="82068" autoAdjust="0"/>
  </p:normalViewPr>
  <p:slideViewPr>
    <p:cSldViewPr snapToGrid="0">
      <p:cViewPr varScale="1">
        <p:scale>
          <a:sx n="89" d="100"/>
          <a:sy n="89" d="100"/>
        </p:scale>
        <p:origin x="14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지금부터 베이직 스터디 </a:t>
            </a:r>
            <a:r>
              <a:rPr lang="en-US" altLang="ko-KR" dirty="0"/>
              <a:t>3</a:t>
            </a:r>
            <a:r>
              <a:rPr lang="ko-KR" altLang="en-US" dirty="0"/>
              <a:t>팀 발표를 시작하겠습니다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발표는 전반적인 대회 소개</a:t>
            </a:r>
            <a:r>
              <a:rPr lang="en-US" altLang="ko-KR" dirty="0"/>
              <a:t>, </a:t>
            </a:r>
            <a:r>
              <a:rPr lang="ko-KR" altLang="en-US" dirty="0"/>
              <a:t>저희가 선정한 알고리즘 </a:t>
            </a:r>
            <a:r>
              <a:rPr lang="en-US" altLang="ko-KR" dirty="0"/>
              <a:t>‘</a:t>
            </a:r>
            <a:r>
              <a:rPr lang="ko-KR" altLang="en-US" dirty="0"/>
              <a:t>랜덤 포레스트</a:t>
            </a:r>
            <a:r>
              <a:rPr lang="en-US" altLang="ko-KR" dirty="0"/>
              <a:t>’ </a:t>
            </a:r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/>
              <a:t>마지막으로 대략적인 코드 소개 순서로 진행하겠습니다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21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번째는 대회 소개 입니다</a:t>
            </a:r>
            <a:r>
              <a:rPr lang="en-US" altLang="ko-KR" dirty="0"/>
              <a:t>. </a:t>
            </a:r>
            <a:r>
              <a:rPr lang="ko-KR" altLang="en-US" dirty="0"/>
              <a:t>저희가 선정한 대회는 비교적 자료가 많은 </a:t>
            </a:r>
            <a:r>
              <a:rPr lang="ko-KR" altLang="en-US" dirty="0" err="1"/>
              <a:t>캐글의</a:t>
            </a:r>
            <a:r>
              <a:rPr lang="ko-KR" altLang="en-US" dirty="0"/>
              <a:t> 타이타닉 생존자 예측 대회입니다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학기 베이직 트랙에서도 과제로 접할 기회가 많았는데요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이름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나이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성별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사회 경제적 계층 등과 같은 승객 정보들을 바탕으로 생존자를 예측하는 것이 목적입니다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ko-KR" altLang="en-US" dirty="0" err="1"/>
              <a:t>캐글은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를 위한 데이터 세트 </a:t>
            </a:r>
            <a:r>
              <a:rPr lang="en-US" altLang="ko-KR" dirty="0"/>
              <a:t>2</a:t>
            </a:r>
            <a:r>
              <a:rPr lang="ko-KR" altLang="en-US" dirty="0"/>
              <a:t>개를 각각 제공합니다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타이타닉 대회는 이렇게 주어진 데이터로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사용하여 생존자 예측을 수행하는 모델을 만드는 대회입니다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책에서 보았듯 타이타닉 데이터로 로지스틱 회귀</a:t>
            </a:r>
            <a:r>
              <a:rPr lang="en-US" altLang="ko-KR" dirty="0"/>
              <a:t>, </a:t>
            </a:r>
            <a:r>
              <a:rPr lang="ko-KR" altLang="en-US" dirty="0"/>
              <a:t>결정 트리 등 다양한 학습 내용을 적용해볼 수 있는데요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저희는 여러 모델 중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활용하여 생존자 예측을 진행해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/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모든 트리는 독립적으로 시행되기 때문에 GPU 병렬연산으로 수행 속도를 빠르게 할 수 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/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간편하면서 정확도가 높다.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9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/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매개 변수로 트리의 개수, 트리의 깊이, 결정 트리의 매개변수들을 설정한다.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/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결정 트리는 과적합되기 쉬워서 트리의 깊이를 잘 설정해야 한다.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10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&lt;titanic </a:t>
            </a:r>
            <a:r>
              <a:rPr lang="ko-KR" altLang="en-US" dirty="0"/>
              <a:t>데이터셋 </a:t>
            </a:r>
            <a:r>
              <a:rPr lang="ko-KR" altLang="en-US" dirty="0" err="1"/>
              <a:t>전처리</a:t>
            </a:r>
            <a:r>
              <a:rPr lang="en-US" altLang="ko-KR" dirty="0"/>
              <a:t>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각 열마다 </a:t>
            </a:r>
            <a:r>
              <a:rPr lang="ko-KR" altLang="en-US" dirty="0" err="1"/>
              <a:t>결측치를</a:t>
            </a:r>
            <a:r>
              <a:rPr lang="ko-KR" altLang="en-US" dirty="0"/>
              <a:t> 처리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승무원이나 티켓</a:t>
            </a:r>
            <a:r>
              <a:rPr lang="en-US" altLang="ko-KR" dirty="0"/>
              <a:t> </a:t>
            </a:r>
            <a:r>
              <a:rPr lang="ko-KR" altLang="en-US" dirty="0"/>
              <a:t>열과 같이 </a:t>
            </a:r>
            <a:r>
              <a:rPr lang="ko-KR" altLang="en-US" dirty="0" err="1"/>
              <a:t>필요없는</a:t>
            </a:r>
            <a:r>
              <a:rPr lang="ko-KR" altLang="en-US" dirty="0"/>
              <a:t> 열 삭제 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범주형 데이터인 성별</a:t>
            </a:r>
            <a:r>
              <a:rPr lang="en-US" altLang="ko-KR" dirty="0"/>
              <a:t>, </a:t>
            </a:r>
            <a:r>
              <a:rPr lang="ko-KR" altLang="en-US" dirty="0"/>
              <a:t>승선지 </a:t>
            </a:r>
            <a:r>
              <a:rPr lang="ko-KR" altLang="en-US" dirty="0" err="1"/>
              <a:t>원핫</a:t>
            </a:r>
            <a:r>
              <a:rPr lang="ko-KR" altLang="en-US" dirty="0"/>
              <a:t> 인코딩을 사용해 수치형 변수로 변환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나이나</a:t>
            </a:r>
            <a:r>
              <a:rPr lang="en-US" altLang="ko-KR" dirty="0"/>
              <a:t>, </a:t>
            </a:r>
            <a:r>
              <a:rPr lang="ko-KR" altLang="en-US" dirty="0"/>
              <a:t>요금은 구간별로 그룹화하여 범주형 변수로 변환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69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&lt;Train-test split&gt; </a:t>
            </a:r>
            <a:r>
              <a:rPr lang="ko-KR" altLang="en-US" dirty="0"/>
              <a:t>과정을 통해 훈련데이터와 테스트 데이터를 나누었고 </a:t>
            </a:r>
            <a:r>
              <a:rPr lang="en-US" altLang="ko-KR" dirty="0"/>
              <a:t>test size 22%</a:t>
            </a:r>
            <a:r>
              <a:rPr lang="ko-KR" altLang="en-US" dirty="0"/>
              <a:t>로 하였습니다</a:t>
            </a:r>
            <a:r>
              <a:rPr lang="en-US" altLang="ko-KR" dirty="0"/>
              <a:t>.</a:t>
            </a: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Random forest </a:t>
            </a:r>
            <a:r>
              <a:rPr lang="ko-KR" altLang="en-US" dirty="0"/>
              <a:t>모델을 생성하고</a:t>
            </a:r>
            <a:r>
              <a:rPr lang="en-US" altLang="ko-KR" dirty="0"/>
              <a:t>, </a:t>
            </a:r>
            <a:r>
              <a:rPr lang="ko-KR" altLang="en-US" dirty="0"/>
              <a:t>학습시킨 후 검증 데이터에 대한 예측 수행 후 정확도를 출력해보았습니다</a:t>
            </a:r>
            <a:r>
              <a:rPr lang="en-US" altLang="ko-KR" dirty="0"/>
              <a:t>.</a:t>
            </a: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83.76%</a:t>
            </a:r>
            <a:r>
              <a:rPr lang="ko-KR" altLang="en-US" dirty="0"/>
              <a:t>의 정확도를 가지고 있으며</a:t>
            </a:r>
            <a:r>
              <a:rPr lang="en-US" altLang="ko-KR" dirty="0"/>
              <a:t>, </a:t>
            </a:r>
            <a:r>
              <a:rPr lang="ko-KR" altLang="en-US" dirty="0"/>
              <a:t>다른 알고리즘들과 </a:t>
            </a:r>
            <a:r>
              <a:rPr lang="ko-KR" altLang="en-US" dirty="0" err="1"/>
              <a:t>비교했을때도</a:t>
            </a:r>
            <a:r>
              <a:rPr lang="ko-KR" altLang="en-US" dirty="0"/>
              <a:t> 우수한 예측 성능을 가지고 있다는 것을 확인해볼 수 있습니다 </a:t>
            </a:r>
          </a:p>
        </p:txBody>
      </p:sp>
    </p:spTree>
    <p:extLst>
      <p:ext uri="{BB962C8B-B14F-4D97-AF65-F5344CB8AC3E}">
        <p14:creationId xmlns:p14="http://schemas.microsoft.com/office/powerpoint/2010/main" val="4961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BASIC </a:t>
            </a:r>
            <a:r>
              <a:rPr lang="ko" altLang="en-US" sz="2500" b="1" dirty="0">
                <a:solidFill>
                  <a:srgbClr val="19264B"/>
                </a:solidFill>
                <a:latin typeface="+mn-ea"/>
                <a:ea typeface="+mn-ea"/>
              </a:rPr>
              <a:t>필수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팀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.30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</a:rPr>
              <a:t>김하영</a:t>
            </a:r>
            <a:endParaRPr sz="1100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7EB8A91-C907-8FEB-A4BF-8E283F4A32BE}"/>
              </a:ext>
            </a:extLst>
          </p:cNvPr>
          <p:cNvSpPr txBox="1"/>
          <p:nvPr/>
        </p:nvSpPr>
        <p:spPr>
          <a:xfrm>
            <a:off x="1408975" y="154860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대회 소개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626A789-D229-6C83-C5EE-B594BD044C4B}"/>
              </a:ext>
            </a:extLst>
          </p:cNvPr>
          <p:cNvSpPr txBox="1"/>
          <p:nvPr/>
        </p:nvSpPr>
        <p:spPr>
          <a:xfrm>
            <a:off x="1408975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Random</a:t>
            </a: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Forest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16E13F3A-C9F4-1185-5ED2-8B6866E9E6F2}"/>
              </a:ext>
            </a:extLst>
          </p:cNvPr>
          <p:cNvSpPr txBox="1"/>
          <p:nvPr/>
        </p:nvSpPr>
        <p:spPr>
          <a:xfrm>
            <a:off x="1408975" y="305631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3.</a:t>
            </a: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코드 소개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208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516971"/>
            <a:ext cx="527807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Titanic Machine</a:t>
            </a: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Learning Competition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043D4-F4FC-3713-C70A-D739EB07FE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03" t="23033" r="5915" b="10802"/>
          <a:stretch/>
        </p:blipFill>
        <p:spPr>
          <a:xfrm>
            <a:off x="1408975" y="1224500"/>
            <a:ext cx="7377216" cy="3671453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2330941F-D227-3F14-1465-C5B2C30A8675}"/>
              </a:ext>
            </a:extLst>
          </p:cNvPr>
          <p:cNvSpPr txBox="1"/>
          <p:nvPr/>
        </p:nvSpPr>
        <p:spPr>
          <a:xfrm>
            <a:off x="1408975" y="35495"/>
            <a:ext cx="49794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1.</a:t>
            </a:r>
            <a:r>
              <a:rPr lang="ko-KR" altLang="en-US" sz="12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대회 소개 </a:t>
            </a:r>
            <a:endParaRPr sz="12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CA477E4C-7795-AEBC-0100-59C02F117AB6}"/>
              </a:ext>
            </a:extLst>
          </p:cNvPr>
          <p:cNvSpPr txBox="1"/>
          <p:nvPr/>
        </p:nvSpPr>
        <p:spPr>
          <a:xfrm>
            <a:off x="1408975" y="35495"/>
            <a:ext cx="49794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1.</a:t>
            </a:r>
            <a:r>
              <a:rPr lang="ko-KR" altLang="en-US" sz="12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대회 소개 </a:t>
            </a:r>
            <a:endParaRPr sz="12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391E69-FA25-B041-D8D7-E54E704C43C5}"/>
              </a:ext>
            </a:extLst>
          </p:cNvPr>
          <p:cNvSpPr txBox="1"/>
          <p:nvPr/>
        </p:nvSpPr>
        <p:spPr>
          <a:xfrm>
            <a:off x="1408975" y="516971"/>
            <a:ext cx="527807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Titanic Machine</a:t>
            </a: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Learning Competition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6A253-42C1-68E5-D0E2-BC7A44A5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63" t="22646" r="5459" b="22049"/>
          <a:stretch/>
        </p:blipFill>
        <p:spPr>
          <a:xfrm>
            <a:off x="1373754" y="1224500"/>
            <a:ext cx="7447657" cy="30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8100"/>
            <a:ext cx="1181100" cy="5219224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9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688" y="3071813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23499" y="-1626870"/>
            <a:ext cx="9144476" cy="2387918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599" b="1">
                <a:latin typeface="맑은 고딕" charset="0"/>
                <a:ea typeface="맑은 고딕" charset="0"/>
              </a:rPr>
              <a:t>Random Forest</a:t>
            </a:r>
            <a:endParaRPr lang="ko-KR" altLang="en-US" sz="2599" b="1"/>
          </a:p>
        </p:txBody>
      </p:sp>
      <p:sp>
        <p:nvSpPr>
          <p:cNvPr id="83" name="텍스트 상자 1"/>
          <p:cNvSpPr txBox="1">
            <a:spLocks/>
          </p:cNvSpPr>
          <p:nvPr/>
        </p:nvSpPr>
        <p:spPr>
          <a:xfrm>
            <a:off x="1520667" y="1025842"/>
            <a:ext cx="6953726" cy="4857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7151" tIns="34766" rIns="67151" bIns="34766" anchor="t">
            <a:spAutoFit/>
          </a:bodyPr>
          <a:lstStyle/>
          <a:p>
            <a:pPr marL="190500" indent="-190500">
              <a:buFont typeface="Wingdings"/>
              <a:buChar char=""/>
            </a:pPr>
            <a:r>
              <a:rPr sz="1350">
                <a:latin typeface="맑은 고딕" charset="0"/>
                <a:ea typeface="맑은 고딕" charset="0"/>
              </a:rPr>
              <a:t>분류, 회귀 등에 사용되는 앙상블 학습 방법 중 하나.</a:t>
            </a:r>
            <a:endParaRPr lang="ko-KR" altLang="en-US" sz="1350">
              <a:latin typeface="맑은 고딕" charset="0"/>
              <a:ea typeface="맑은 고딕" charset="0"/>
            </a:endParaRPr>
          </a:p>
          <a:p>
            <a:pPr marL="190500" indent="-190500">
              <a:buFont typeface="Wingdings"/>
              <a:buChar char=""/>
            </a:pPr>
            <a:r>
              <a:rPr sz="1350">
                <a:latin typeface="맑은 고딕" charset="0"/>
                <a:ea typeface="맑은 고딕" charset="0"/>
              </a:rPr>
              <a:t>다수의 결정 트리로부터 결과를 얻는다.</a:t>
            </a:r>
            <a:endParaRPr lang="ko-KR" altLang="en-US" sz="1350">
              <a:latin typeface="맑은 고딕" charset="0"/>
              <a:ea typeface="맑은 고딕" charset="0"/>
            </a:endParaRPr>
          </a:p>
        </p:txBody>
      </p:sp>
      <p:pic>
        <p:nvPicPr>
          <p:cNvPr id="84" name="그림 2" descr="C:/Users/Naniri/AppData/Roaming/PolarisOffice/ETemp/19352_7849960/fImage4868538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24" y="1668304"/>
            <a:ext cx="5455444" cy="306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11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8100"/>
            <a:ext cx="1181100" cy="5219224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9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688" y="3071813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23499" y="-1626870"/>
            <a:ext cx="9144476" cy="2387918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599" b="1">
                <a:latin typeface="맑은 고딕" charset="0"/>
                <a:ea typeface="맑은 고딕" charset="0"/>
              </a:rPr>
              <a:t>Random Forest</a:t>
            </a:r>
            <a:endParaRPr lang="ko-KR" altLang="en-US" sz="2599" b="1"/>
          </a:p>
        </p:txBody>
      </p:sp>
      <p:sp>
        <p:nvSpPr>
          <p:cNvPr id="83" name="텍스트 상자 3"/>
          <p:cNvSpPr txBox="1">
            <a:spLocks/>
          </p:cNvSpPr>
          <p:nvPr/>
        </p:nvSpPr>
        <p:spPr>
          <a:xfrm>
            <a:off x="1631157" y="973931"/>
            <a:ext cx="6953726" cy="4857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7151" tIns="34766" rIns="67151" bIns="34766" anchor="t">
            <a:spAutoFit/>
          </a:bodyPr>
          <a:lstStyle/>
          <a:p>
            <a:pPr marL="190500" indent="-190500">
              <a:buFont typeface="Wingdings"/>
              <a:buChar char=""/>
            </a:pPr>
            <a:r>
              <a:rPr sz="1350">
                <a:latin typeface="맑은 고딕" charset="0"/>
                <a:ea typeface="맑은 고딕" charset="0"/>
              </a:rPr>
              <a:t>각 결정 트리는 부트스트랩을 통해 조금씩 다른 값들을 가진다.</a:t>
            </a:r>
            <a:endParaRPr lang="ko-KR" altLang="en-US" sz="1350">
              <a:latin typeface="맑은 고딕" charset="0"/>
              <a:ea typeface="맑은 고딕" charset="0"/>
            </a:endParaRPr>
          </a:p>
          <a:p>
            <a:pPr marL="190500" indent="-190500">
              <a:buFont typeface="Wingdings"/>
              <a:buChar char=""/>
            </a:pPr>
            <a:r>
              <a:rPr sz="1350">
                <a:latin typeface="맑은 고딕" charset="0"/>
                <a:ea typeface="맑은 고딕" charset="0"/>
              </a:rPr>
              <a:t>결정 트리들의 결과 평균이나 가장 많은 트리가 선택한 값을 결과로 취한다.</a:t>
            </a:r>
            <a:endParaRPr lang="ko-KR" altLang="en-US" sz="1350">
              <a:latin typeface="맑은 고딕" charset="0"/>
              <a:ea typeface="맑은 고딕" charset="0"/>
            </a:endParaRPr>
          </a:p>
        </p:txBody>
      </p:sp>
      <p:pic>
        <p:nvPicPr>
          <p:cNvPr id="84" name="그림 4" descr="C:/Users/Naniri/AppData/Roaming/PolarisOffice/ETemp/19352_7849960/fImage4868540846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90" y="1756887"/>
            <a:ext cx="5455444" cy="306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97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23412" y="-162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 dirty="0"/>
              <a:t>코드 소개</a:t>
            </a:r>
            <a:r>
              <a:rPr lang="en-US" altLang="ko-KR" sz="2600" b="1" dirty="0"/>
              <a:t> - </a:t>
            </a:r>
            <a:r>
              <a:rPr lang="ko-KR" altLang="en-US" sz="2600" b="1" dirty="0" err="1"/>
              <a:t>전처리</a:t>
            </a:r>
            <a:endParaRPr lang="ko-KR" altLang="en-US" sz="2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047DC-A32F-7EDA-88AE-7FC485F59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32" y="968760"/>
            <a:ext cx="7467830" cy="13026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A2F592-1E35-920B-3F03-AF06B330E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55" y="3227644"/>
            <a:ext cx="5797848" cy="1511378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4BC37ED-4F6C-3675-2C67-1D008197FD1D}"/>
              </a:ext>
            </a:extLst>
          </p:cNvPr>
          <p:cNvSpPr/>
          <p:nvPr/>
        </p:nvSpPr>
        <p:spPr>
          <a:xfrm>
            <a:off x="4689704" y="2360558"/>
            <a:ext cx="330353" cy="7392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0108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23412" y="-162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 dirty="0"/>
              <a:t>코드 소개</a:t>
            </a:r>
            <a:r>
              <a:rPr lang="en-US" altLang="ko-KR" sz="2600" b="1" dirty="0"/>
              <a:t> – </a:t>
            </a:r>
            <a:r>
              <a:rPr lang="en-US" altLang="ko-KR" sz="2600" b="1"/>
              <a:t>Randomforest</a:t>
            </a:r>
            <a:endParaRPr lang="ko-KR" altLang="en-US" sz="2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CAA02-9654-6E99-51B5-7B3F50D70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00"/>
          <a:stretch/>
        </p:blipFill>
        <p:spPr>
          <a:xfrm>
            <a:off x="1371322" y="1020521"/>
            <a:ext cx="7260348" cy="9016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058265-7AA8-FF96-6DAD-940D1D8D2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23" y="2900934"/>
            <a:ext cx="5199093" cy="1826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FF5B8-592F-173A-5BF7-923CB93DF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634" y="2022712"/>
            <a:ext cx="2294690" cy="280532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C180F20-08FB-691C-EE30-617CC46B0D5B}"/>
              </a:ext>
            </a:extLst>
          </p:cNvPr>
          <p:cNvSpPr/>
          <p:nvPr/>
        </p:nvSpPr>
        <p:spPr>
          <a:xfrm>
            <a:off x="6400800" y="2516134"/>
            <a:ext cx="2552956" cy="38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271950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358</Words>
  <Application>Microsoft Office PowerPoint</Application>
  <PresentationFormat>화면 슬라이드 쇼(16:9)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Wingdings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김명빈</dc:creator>
  <cp:lastModifiedBy>김 명빈</cp:lastModifiedBy>
  <cp:revision>94</cp:revision>
  <dcterms:modified xsi:type="dcterms:W3CDTF">2023-05-28T03:18:45Z</dcterms:modified>
</cp:coreProperties>
</file>