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3be738789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3be738789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be73878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3be73878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be738789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3be738789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be738789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be738789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be738789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be738789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be73878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be73878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be73878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be73878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be73878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be73878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be73878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3be73878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be7387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be7387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3be73878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3be73878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3be73878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3be73878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3be73878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3be73878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50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be738789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be738789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35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be738789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be738789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3be73878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3be73878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3be738789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3be738789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+mj-ea"/>
                <a:ea typeface="+mj-e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j-ea"/>
                <a:ea typeface="+mj-ea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ea"/>
                <a:ea typeface="+mn-e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j-ea"/>
                <a:ea typeface="+mj-e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j-ea"/>
                <a:ea typeface="+mj-e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j-ea"/>
                <a:ea typeface="+mj-e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j-ea"/>
                <a:ea typeface="+mj-e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j-ea"/>
                <a:ea typeface="+mj-e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+mj-ea"/>
                <a:ea typeface="+mj-ea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+mj-ea"/>
                <a:ea typeface="+mj-ea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60950" y="2975175"/>
            <a:ext cx="523290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 dirty="0">
                <a:solidFill>
                  <a:srgbClr val="19264B"/>
                </a:solidFill>
                <a:latin typeface="+mj-ea"/>
                <a:ea typeface="+mj-ea"/>
              </a:rPr>
              <a:t>CUAI BASIC 스터디 6팀</a:t>
            </a:r>
            <a:endParaRPr sz="35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52325" y="3771800"/>
            <a:ext cx="3000000" cy="78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9264B"/>
                </a:solidFill>
                <a:latin typeface="+mj-ea"/>
                <a:ea typeface="+mj-ea"/>
              </a:rPr>
              <a:t>2022.05.16</a:t>
            </a:r>
            <a:endParaRPr sz="170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19264B"/>
                </a:solidFill>
                <a:latin typeface="+mj-ea"/>
                <a:ea typeface="+mj-ea"/>
              </a:rPr>
              <a:t>발표자 : 정은진, 오규안</a:t>
            </a:r>
            <a:endParaRPr sz="170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452325" y="1407300"/>
            <a:ext cx="75837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900" dirty="0">
                <a:latin typeface="+mj-ea"/>
                <a:ea typeface="+mj-ea"/>
              </a:rPr>
              <a:t>LDA</a:t>
            </a:r>
            <a:r>
              <a:rPr lang="en-US" altLang="ko" sz="1900" dirty="0">
                <a:latin typeface="+mj-ea"/>
                <a:ea typeface="+mj-ea"/>
              </a:rPr>
              <a:t> </a:t>
            </a:r>
            <a:r>
              <a:rPr lang="ko" sz="1900" dirty="0">
                <a:latin typeface="+mj-ea"/>
                <a:ea typeface="+mj-ea"/>
              </a:rPr>
              <a:t>(Linear Discriminant Analysis) - 선형 판별 분석법</a:t>
            </a:r>
            <a:endParaRPr sz="19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9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900" dirty="0">
                <a:latin typeface="+mj-ea"/>
                <a:ea typeface="+mj-ea"/>
              </a:rPr>
              <a:t>PCA와 유사하게 입력 데이터 세트를 저차원 공간에 투영해 차원을 축소하는 기법</a:t>
            </a:r>
            <a:r>
              <a:rPr lang="ko-KR" altLang="en-US" sz="1900" dirty="0">
                <a:latin typeface="+mj-ea"/>
                <a:ea typeface="+mj-ea"/>
              </a:rPr>
              <a:t>이지만</a:t>
            </a:r>
            <a:r>
              <a:rPr lang="en-US" altLang="ko-KR" sz="1900" dirty="0">
                <a:latin typeface="+mj-ea"/>
                <a:ea typeface="+mj-ea"/>
              </a:rPr>
              <a:t>, </a:t>
            </a:r>
            <a:r>
              <a:rPr lang="ko-KR" altLang="en-US" sz="1900" dirty="0">
                <a:latin typeface="+mj-ea"/>
                <a:ea typeface="+mj-ea"/>
              </a:rPr>
              <a:t>공분산 행렬을 이용하지 않는 차이점 有</a:t>
            </a:r>
            <a:endParaRPr sz="19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9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900" dirty="0">
                <a:latin typeface="+mj-ea"/>
                <a:ea typeface="+mj-ea"/>
              </a:rPr>
              <a:t>지도학습의 분류에서 사용하기 쉽도록 개별 클래스를 분별할 수 있는  기준을 최대한 유지하면서 차원을 축소</a:t>
            </a:r>
            <a:endParaRPr sz="1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F2517F81-B305-A875-1CB7-137890DCEBF6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3. LDA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047" y="2571750"/>
            <a:ext cx="3533050" cy="23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460575" y="958503"/>
            <a:ext cx="7583700" cy="131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특정 공간상에서 클래스 분리를 최대화하는 축을 찾기 위해 클래스간 분산과 클래스 내부</a:t>
            </a: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분산의 비율을 최대화 하는 방식으로 차원을 축소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</a:rPr>
              <a:t>→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 클래스 간</a:t>
            </a: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</a:rPr>
              <a:t>(between)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 분산은 최대화, 클래스 내부</a:t>
            </a: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</a:rPr>
              <a:t>(within)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 분산은 최소화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D2E6BD5C-1106-B938-95F4-4CD6C03DB150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3. LDA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Google Shape;124;p22"/>
              <p:cNvSpPr txBox="1"/>
              <p:nvPr/>
            </p:nvSpPr>
            <p:spPr>
              <a:xfrm>
                <a:off x="1402775" y="912506"/>
                <a:ext cx="7583700" cy="39189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marR="190500" lvl="0" indent="-342900" algn="l" rtl="0">
                  <a:spcBef>
                    <a:spcPts val="2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클래스 내부와 클래스 간 분산 행렬을 입력 데이터의 결정 값 클래스별로 개별 피처의 평균 백터를 기반으로 구함</a:t>
                </a:r>
              </a:p>
              <a:p>
                <a:pPr marL="342900" lvl="0" indent="-342900">
                  <a:spcBef>
                    <a:spcPts val="2000"/>
                  </a:spcBef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클래스 내부 분산행렬을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+mj-ea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, </a:t>
                </a: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클래스 간 분산 행렬을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i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라고 하면 다음 식으로 두 행렬을 고유백터로 분해 가능함</a:t>
                </a:r>
              </a:p>
              <a:p>
                <a:pPr marL="342900" lvl="0" indent="-342900" algn="l" rtl="0">
                  <a:spcBef>
                    <a:spcPts val="20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ko-KR" altLang="en-US" dirty="0">
                  <a:solidFill>
                    <a:schemeClr val="dk1"/>
                  </a:solidFill>
                  <a:highlight>
                    <a:srgbClr val="FFFFFF"/>
                  </a:highlight>
                  <a:latin typeface="+mj-ea"/>
                  <a:ea typeface="+mj-ea"/>
                </a:endParaRPr>
              </a:p>
              <a:p>
                <a:pPr marL="342900" lvl="0" indent="-342900" algn="l" rtl="0">
                  <a:spcBef>
                    <a:spcPts val="20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ko-KR" altLang="en-US" dirty="0">
                  <a:solidFill>
                    <a:schemeClr val="dk1"/>
                  </a:solidFill>
                  <a:highlight>
                    <a:srgbClr val="FFFFFF"/>
                  </a:highlight>
                  <a:latin typeface="+mj-ea"/>
                  <a:ea typeface="+mj-ea"/>
                </a:endParaRPr>
              </a:p>
              <a:p>
                <a:pPr marL="342900" lvl="0" indent="-342900" algn="l" rtl="0">
                  <a:spcBef>
                    <a:spcPts val="2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endParaRPr lang="ko-KR" altLang="en-US" dirty="0">
                  <a:solidFill>
                    <a:schemeClr val="dk1"/>
                  </a:solidFill>
                  <a:highlight>
                    <a:srgbClr val="FFFFFF"/>
                  </a:highlight>
                  <a:latin typeface="+mj-ea"/>
                  <a:ea typeface="+mj-ea"/>
                </a:endParaRPr>
              </a:p>
              <a:p>
                <a:pPr marL="342900" marR="190500" lvl="0" indent="-342900" algn="l" rtl="0">
                  <a:spcBef>
                    <a:spcPts val="2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 고유값이 가장 큰 순으로 </a:t>
                </a:r>
                <a:r>
                  <a:rPr lang="en-US" altLang="ko-KR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K</a:t>
                </a: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개 </a:t>
                </a:r>
                <a:r>
                  <a:rPr lang="en-US" altLang="ko-KR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(LDA</a:t>
                </a: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변환 차수만큼</a:t>
                </a:r>
                <a:r>
                  <a:rPr lang="en-US" altLang="ko-KR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) </a:t>
                </a: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추출</a:t>
                </a:r>
              </a:p>
              <a:p>
                <a:pPr marL="342900" lvl="0" indent="-342900" algn="l" rtl="0">
                  <a:spcBef>
                    <a:spcPts val="2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dk1"/>
                    </a:solidFill>
                    <a:highlight>
                      <a:srgbClr val="FFFFFF"/>
                    </a:highlight>
                    <a:latin typeface="+mj-ea"/>
                    <a:ea typeface="+mj-ea"/>
                  </a:rPr>
                  <a:t>고유값이 가장 큰 순으로 추출된 고유벡터를 이용해 새롭게 입력 데이터를 변환</a:t>
                </a:r>
                <a:endParaRPr dirty="0">
                  <a:solidFill>
                    <a:schemeClr val="dk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4" name="Google Shape;124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75" y="912506"/>
                <a:ext cx="7583700" cy="3918991"/>
              </a:xfrm>
              <a:prstGeom prst="rect">
                <a:avLst/>
              </a:prstGeom>
              <a:blipFill>
                <a:blip r:embed="rId4"/>
                <a:stretch>
                  <a:fillRect l="-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Google Shape;125;p22"/>
          <p:cNvPicPr preferRelativeResize="0"/>
          <p:nvPr/>
        </p:nvPicPr>
        <p:blipFill rotWithShape="1">
          <a:blip r:embed="rId5">
            <a:alphaModFix/>
          </a:blip>
          <a:srcRect l="3663" t="10396" r="5888" b="5350"/>
          <a:stretch/>
        </p:blipFill>
        <p:spPr>
          <a:xfrm>
            <a:off x="2590475" y="2494450"/>
            <a:ext cx="4908527" cy="1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672C7910-E54A-480D-9079-0C12A9B0A948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3. LDA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402775" y="4015400"/>
            <a:ext cx="7583700" cy="71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19264B"/>
                </a:solidFill>
                <a:latin typeface="+mj-ea"/>
                <a:ea typeface="+mj-ea"/>
              </a:rPr>
              <a:t>PCA로 변환된 데이터와 좌우대칭 형태로 닮아 있</a:t>
            </a:r>
            <a:r>
              <a:rPr lang="ko-KR" altLang="en-US" sz="1800" dirty="0">
                <a:solidFill>
                  <a:srgbClr val="19264B"/>
                </a:solidFill>
                <a:latin typeface="+mj-ea"/>
                <a:ea typeface="+mj-ea"/>
              </a:rPr>
              <a:t>음</a:t>
            </a:r>
            <a:r>
              <a:rPr lang="ko" sz="1800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  <a:endParaRPr sz="1800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899" y="1067026"/>
            <a:ext cx="4830450" cy="3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751" y="1067026"/>
            <a:ext cx="2534724" cy="193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C8DBD980-A8AD-A169-3DAA-98A1EA842E81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3. LDA</a:t>
            </a:r>
            <a:endParaRPr sz="30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E551A-E407-6DE3-439B-F1617976E133}"/>
              </a:ext>
            </a:extLst>
          </p:cNvPr>
          <p:cNvSpPr txBox="1"/>
          <p:nvPr/>
        </p:nvSpPr>
        <p:spPr>
          <a:xfrm>
            <a:off x="6891454" y="3006794"/>
            <a:ext cx="186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PCA</a:t>
            </a:r>
            <a:r>
              <a:rPr lang="ko-KR" altLang="en-US" sz="1200" dirty="0">
                <a:latin typeface="+mj-ea"/>
                <a:ea typeface="+mj-ea"/>
              </a:rPr>
              <a:t>로 변환된 데이터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1389125" y="1152475"/>
            <a:ext cx="74433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행렬 분해 기법을 이용한 차원 축소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정방행렬 + 행과 열의 크기가 다른 행렬에도 적용이 가능</a:t>
            </a:r>
            <a:endParaRPr sz="14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027" y="2104175"/>
            <a:ext cx="189893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120" y="2571750"/>
            <a:ext cx="6139505" cy="19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817125" y="4192652"/>
            <a:ext cx="1729200" cy="4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A의 차원 mⅹn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546451" y="4192652"/>
            <a:ext cx="1729200" cy="4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U의 차원 mⅹm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5390799" y="4192652"/>
            <a:ext cx="1729200" cy="4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Σ의 차원 mⅹn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018374" y="4192652"/>
            <a:ext cx="1729200" cy="49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V</a:t>
            </a:r>
            <a:r>
              <a:rPr lang="ko" sz="1400">
                <a:solidFill>
                  <a:schemeClr val="dk1"/>
                </a:solidFill>
                <a:latin typeface="+mj-ea"/>
                <a:ea typeface="+mj-ea"/>
              </a:rPr>
              <a:t>t</a:t>
            </a: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의 차원 nⅹn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5779676" y="2991523"/>
            <a:ext cx="817800" cy="120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14173" y="2965582"/>
            <a:ext cx="391200" cy="35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λ1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5931659" y="3227178"/>
            <a:ext cx="391200" cy="35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λ2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149145" y="3554174"/>
            <a:ext cx="391200" cy="35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λ3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663175" y="4613925"/>
            <a:ext cx="2958300" cy="5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  <a:latin typeface="+mj-ea"/>
                <a:ea typeface="+mj-ea"/>
              </a:rPr>
              <a:t>행렬 U와 V : 특이벡터   Σ : 대각행렬</a:t>
            </a:r>
            <a:endParaRPr sz="900">
              <a:latin typeface="+mj-ea"/>
              <a:ea typeface="+mj-ea"/>
            </a:endParaRPr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D9F25A11-0182-F0B0-3B39-4E72AB4E76F5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4. SVD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300" y="2617925"/>
            <a:ext cx="6453252" cy="22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1643325" y="4506525"/>
            <a:ext cx="181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A의 차원 mⅹn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461025" y="4506525"/>
            <a:ext cx="181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U의 차원 mⅹp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5399625" y="4506525"/>
            <a:ext cx="181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Σ의 차원 pⅹp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110375" y="4506525"/>
            <a:ext cx="181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V</a:t>
            </a:r>
            <a:r>
              <a:rPr lang="ko" sz="1400">
                <a:solidFill>
                  <a:schemeClr val="dk1"/>
                </a:solidFill>
                <a:latin typeface="+mj-ea"/>
                <a:ea typeface="+mj-ea"/>
              </a:rPr>
              <a:t>t</a:t>
            </a:r>
            <a:r>
              <a:rPr lang="ko">
                <a:solidFill>
                  <a:schemeClr val="dk1"/>
                </a:solidFill>
                <a:latin typeface="+mj-ea"/>
                <a:ea typeface="+mj-ea"/>
              </a:rPr>
              <a:t>의 차원 pⅹn</a:t>
            </a:r>
            <a:endParaRPr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812150" y="3094150"/>
            <a:ext cx="502200" cy="1412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3821950" y="2963649"/>
            <a:ext cx="480575" cy="123275"/>
          </a:xfrm>
          <a:custGeom>
            <a:avLst/>
            <a:gdLst/>
            <a:ahLst/>
            <a:cxnLst/>
            <a:rect l="l" t="t" r="r" b="b"/>
            <a:pathLst>
              <a:path w="19223" h="4931" extrusionOk="0">
                <a:moveTo>
                  <a:pt x="0" y="4631"/>
                </a:moveTo>
                <a:cubicBezTo>
                  <a:pt x="1547" y="4116"/>
                  <a:pt x="2147" y="2056"/>
                  <a:pt x="3605" y="1327"/>
                </a:cubicBezTo>
                <a:cubicBezTo>
                  <a:pt x="8384" y="-1061"/>
                  <a:pt x="17530" y="-137"/>
                  <a:pt x="19223" y="49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6" name="Google Shape;166;p25"/>
          <p:cNvSpPr txBox="1"/>
          <p:nvPr/>
        </p:nvSpPr>
        <p:spPr>
          <a:xfrm>
            <a:off x="3938338" y="2694850"/>
            <a:ext cx="24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+mj-ea"/>
                <a:ea typeface="+mj-ea"/>
              </a:rPr>
              <a:t>p</a:t>
            </a:r>
            <a:endParaRPr sz="900">
              <a:latin typeface="+mj-ea"/>
              <a:ea typeface="+mj-ea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789175" y="3094150"/>
            <a:ext cx="5022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799988" y="2963649"/>
            <a:ext cx="480575" cy="123275"/>
          </a:xfrm>
          <a:custGeom>
            <a:avLst/>
            <a:gdLst/>
            <a:ahLst/>
            <a:cxnLst/>
            <a:rect l="l" t="t" r="r" b="b"/>
            <a:pathLst>
              <a:path w="19223" h="4931" extrusionOk="0">
                <a:moveTo>
                  <a:pt x="0" y="4631"/>
                </a:moveTo>
                <a:cubicBezTo>
                  <a:pt x="1547" y="4116"/>
                  <a:pt x="2147" y="2056"/>
                  <a:pt x="3605" y="1327"/>
                </a:cubicBezTo>
                <a:cubicBezTo>
                  <a:pt x="8384" y="-1061"/>
                  <a:pt x="17530" y="-137"/>
                  <a:pt x="19223" y="49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69" name="Google Shape;169;p25"/>
          <p:cNvSpPr/>
          <p:nvPr/>
        </p:nvSpPr>
        <p:spPr>
          <a:xfrm rot="-5400000">
            <a:off x="5495188" y="3268449"/>
            <a:ext cx="480575" cy="123275"/>
          </a:xfrm>
          <a:custGeom>
            <a:avLst/>
            <a:gdLst/>
            <a:ahLst/>
            <a:cxnLst/>
            <a:rect l="l" t="t" r="r" b="b"/>
            <a:pathLst>
              <a:path w="19223" h="4931" extrusionOk="0">
                <a:moveTo>
                  <a:pt x="0" y="4631"/>
                </a:moveTo>
                <a:cubicBezTo>
                  <a:pt x="1547" y="4116"/>
                  <a:pt x="2147" y="2056"/>
                  <a:pt x="3605" y="1327"/>
                </a:cubicBezTo>
                <a:cubicBezTo>
                  <a:pt x="8384" y="-1061"/>
                  <a:pt x="17530" y="-137"/>
                  <a:pt x="19223" y="49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70" name="Google Shape;170;p25"/>
          <p:cNvSpPr txBox="1"/>
          <p:nvPr/>
        </p:nvSpPr>
        <p:spPr>
          <a:xfrm>
            <a:off x="5877838" y="2694488"/>
            <a:ext cx="24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+mj-ea"/>
                <a:ea typeface="+mj-ea"/>
              </a:rPr>
              <a:t>p</a:t>
            </a:r>
            <a:endParaRPr sz="900">
              <a:latin typeface="+mj-ea"/>
              <a:ea typeface="+mj-ea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465163" y="3048513"/>
            <a:ext cx="24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+mj-ea"/>
                <a:ea typeface="+mj-ea"/>
              </a:rPr>
              <a:t>p</a:t>
            </a:r>
            <a:endParaRPr sz="900">
              <a:latin typeface="+mj-ea"/>
              <a:ea typeface="+mj-e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255600" y="3321925"/>
            <a:ext cx="8988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173" name="Google Shape;173;p25"/>
          <p:cNvSpPr/>
          <p:nvPr/>
        </p:nvSpPr>
        <p:spPr>
          <a:xfrm rot="-5400000">
            <a:off x="6942988" y="3497049"/>
            <a:ext cx="480575" cy="123275"/>
          </a:xfrm>
          <a:custGeom>
            <a:avLst/>
            <a:gdLst/>
            <a:ahLst/>
            <a:cxnLst/>
            <a:rect l="l" t="t" r="r" b="b"/>
            <a:pathLst>
              <a:path w="19223" h="4931" extrusionOk="0">
                <a:moveTo>
                  <a:pt x="0" y="4631"/>
                </a:moveTo>
                <a:cubicBezTo>
                  <a:pt x="1547" y="4116"/>
                  <a:pt x="2147" y="2056"/>
                  <a:pt x="3605" y="1327"/>
                </a:cubicBezTo>
                <a:cubicBezTo>
                  <a:pt x="8384" y="-1061"/>
                  <a:pt x="17530" y="-137"/>
                  <a:pt x="19223" y="493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74" name="Google Shape;174;p25"/>
          <p:cNvSpPr txBox="1"/>
          <p:nvPr/>
        </p:nvSpPr>
        <p:spPr>
          <a:xfrm>
            <a:off x="6912963" y="3429513"/>
            <a:ext cx="24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+mj-ea"/>
                <a:ea typeface="+mj-ea"/>
              </a:rPr>
              <a:t>p</a:t>
            </a:r>
            <a:endParaRPr sz="900">
              <a:latin typeface="+mj-ea"/>
              <a:ea typeface="+mj-ea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1727225" y="1186942"/>
            <a:ext cx="7390500" cy="213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대각원소 중에 상위 몇 개만 추출하여 차원을 더 줄인 형태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Σ의 비대각 원소와 대각원소 중 특이값이 0인 부분을 모두 제거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제거된 Σ에 대응되는 U와 V 원소도 함께 제거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7E5C88F9-2516-7195-98C0-1BFC3AF702A4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4. Truncated SVD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1516700" y="1207400"/>
            <a:ext cx="7315500" cy="393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인위적으로 더 작은 차원으로 분해하기 때문에 원본 행렬을 정확하게 다시 원복 불가</a:t>
            </a: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압축되어 분해됨에도 불구하고 상당한 수준의 원본 행렬 근사 가능</a:t>
            </a: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67989"/>
          <a:stretch/>
        </p:blipFill>
        <p:spPr>
          <a:xfrm>
            <a:off x="1579875" y="1821775"/>
            <a:ext cx="4574135" cy="9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t="67989"/>
          <a:stretch/>
        </p:blipFill>
        <p:spPr>
          <a:xfrm>
            <a:off x="1579875" y="2930287"/>
            <a:ext cx="4835924" cy="1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A3CE1960-8218-6914-2136-E4EC36DFC082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4. Truncated SVD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1553871" y="958503"/>
            <a:ext cx="7315500" cy="43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사이킷런 TruncatedSVD 클래스를 이용한 변환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사이킷런에서는 원본 데이터를 몇 개의 주요 컴포넌트로 차원을 축소해 변환</a:t>
            </a: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두 개의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변</a:t>
            </a: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환 행렬 값과 원본 속성별 컴포넌트 비율값은 거의 동일</a:t>
            </a: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j-ea"/>
                <a:ea typeface="+mj-ea"/>
              </a:rPr>
              <a:t>-&gt; 데이터 중심이 동일해지면 사이킷런의 SVD와 PCA는 동일한 변환 수행</a:t>
            </a: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800" y="2098000"/>
            <a:ext cx="4249825" cy="21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1553871" y="2653050"/>
            <a:ext cx="131707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희소 행렬 가능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7325924" y="2653050"/>
            <a:ext cx="12976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밀집 행렬 가능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96" name="Google Shape;196;p27"/>
          <p:cNvCxnSpPr>
            <a:cxnSpLocks/>
            <a:endCxn id="194" idx="0"/>
          </p:cNvCxnSpPr>
          <p:nvPr/>
        </p:nvCxnSpPr>
        <p:spPr>
          <a:xfrm flipH="1">
            <a:off x="2212411" y="2215050"/>
            <a:ext cx="1058739" cy="4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7"/>
          <p:cNvCxnSpPr/>
          <p:nvPr/>
        </p:nvCxnSpPr>
        <p:spPr>
          <a:xfrm>
            <a:off x="6668925" y="2215050"/>
            <a:ext cx="98250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798D981C-38D1-3950-D9FF-722E8A7B8446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4. Truncated SVD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1296300" y="984275"/>
            <a:ext cx="7536000" cy="21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>
                <a:solidFill>
                  <a:schemeClr val="tx1"/>
                </a:solidFill>
                <a:latin typeface="+mj-ea"/>
                <a:ea typeface="+mj-ea"/>
              </a:rPr>
              <a:t>원본 행렬 내의 모든 원소값이 양수 (비음수) 라면, 2개의 기반 양수 행렬로 분해될 수 있는 기법</a:t>
            </a:r>
            <a:endParaRPr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 dirty="0">
                <a:solidFill>
                  <a:schemeClr val="tx1"/>
                </a:solidFill>
                <a:latin typeface="+mj-ea"/>
                <a:ea typeface="+mj-ea"/>
              </a:rPr>
              <a:t>Truncated SVD 같은 낮은 랭크를 통한 행렬 근사 방식의 변형</a:t>
            </a:r>
            <a:endParaRPr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 dirty="0">
                <a:solidFill>
                  <a:schemeClr val="tx1"/>
                </a:solidFill>
                <a:latin typeface="+mj-ea"/>
                <a:ea typeface="+mj-ea"/>
              </a:rPr>
              <a:t>차원 축소를 통한 잠재 요소 도출로 이미지 변환 및 압축, 텍스트의 토픽 도출</a:t>
            </a:r>
            <a:endParaRPr sz="15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 dirty="0">
                <a:solidFill>
                  <a:schemeClr val="tx1"/>
                </a:solidFill>
                <a:latin typeface="+mj-ea"/>
                <a:ea typeface="+mj-ea"/>
              </a:rPr>
              <a:t>이미지 압축을 통한 패턴 인식, 텍스트의 토픽 모델링 기법, 문서 유사도 및 클러스터링에 사용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됨</a:t>
            </a:r>
            <a:endParaRPr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661" y="3162925"/>
            <a:ext cx="6864272" cy="19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5CF87BAC-548A-2D9C-2CFA-AF1C2EF2F004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altLang="ko-KR" sz="3000" dirty="0">
                <a:latin typeface="+mj-ea"/>
                <a:ea typeface="+mj-ea"/>
              </a:rPr>
              <a:t>5. NMF (</a:t>
            </a:r>
            <a:r>
              <a:rPr lang="ko-KR" altLang="en-US" sz="3000" dirty="0" err="1">
                <a:latin typeface="+mj-ea"/>
                <a:ea typeface="+mj-ea"/>
              </a:rPr>
              <a:t>비음수</a:t>
            </a:r>
            <a:r>
              <a:rPr lang="ko-KR" altLang="en-US" sz="3000" dirty="0">
                <a:latin typeface="+mj-ea"/>
                <a:ea typeface="+mj-ea"/>
              </a:rPr>
              <a:t> 행렬 분해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  <a:endParaRPr lang="en-US"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4911353B-4140-E31B-738F-038DAE83ABD8}"/>
              </a:ext>
            </a:extLst>
          </p:cNvPr>
          <p:cNvSpPr/>
          <p:nvPr/>
        </p:nvSpPr>
        <p:spPr>
          <a:xfrm>
            <a:off x="0" y="-37950"/>
            <a:ext cx="91440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DDEA4C0D-D5C4-38EB-A8BC-D630552B30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7886" y="396240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1;p16">
            <a:extLst>
              <a:ext uri="{FF2B5EF4-FFF2-40B4-BE49-F238E27FC236}">
                <a16:creationId xmlns:a16="http://schemas.microsoft.com/office/drawing/2014/main" id="{3FC7026A-A36F-B70E-0223-A717DC380794}"/>
              </a:ext>
            </a:extLst>
          </p:cNvPr>
          <p:cNvCxnSpPr>
            <a:cxnSpLocks/>
          </p:cNvCxnSpPr>
          <p:nvPr/>
        </p:nvCxnSpPr>
        <p:spPr>
          <a:xfrm>
            <a:off x="0" y="5032138"/>
            <a:ext cx="594788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9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-16346" r="-16346"/>
          <a:stretch/>
        </p:blipFill>
        <p:spPr>
          <a:xfrm>
            <a:off x="2645672" y="1030947"/>
            <a:ext cx="5752149" cy="32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634F68-93F9-BDD2-0EF4-612483B7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775" y="36618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스터디원</a:t>
            </a:r>
            <a:r>
              <a:rPr lang="ko-KR" altLang="en-US" dirty="0"/>
              <a:t> 소개 및 만남 인증</a:t>
            </a:r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8D979076-4C07-6E7B-CB03-90FBB48A4B08}"/>
              </a:ext>
            </a:extLst>
          </p:cNvPr>
          <p:cNvSpPr/>
          <p:nvPr/>
        </p:nvSpPr>
        <p:spPr>
          <a:xfrm>
            <a:off x="3040123" y="1409792"/>
            <a:ext cx="1144859" cy="394010"/>
          </a:xfrm>
          <a:prstGeom prst="borderCallout2">
            <a:avLst>
              <a:gd name="adj1" fmla="val 98137"/>
              <a:gd name="adj2" fmla="val 50190"/>
              <a:gd name="adj3" fmla="val 147052"/>
              <a:gd name="adj4" fmla="val 48268"/>
              <a:gd name="adj5" fmla="val 229481"/>
              <a:gd name="adj6" fmla="val 48788"/>
            </a:avLst>
          </a:prstGeom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고가연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2AA02179-9D0E-14B4-DCA6-2892F2B10759}"/>
              </a:ext>
            </a:extLst>
          </p:cNvPr>
          <p:cNvSpPr/>
          <p:nvPr/>
        </p:nvSpPr>
        <p:spPr>
          <a:xfrm>
            <a:off x="4386590" y="1581799"/>
            <a:ext cx="1144859" cy="394010"/>
          </a:xfrm>
          <a:prstGeom prst="borderCallout2">
            <a:avLst>
              <a:gd name="adj1" fmla="val 103656"/>
              <a:gd name="adj2" fmla="val 46862"/>
              <a:gd name="adj3" fmla="val 188561"/>
              <a:gd name="adj4" fmla="val 43073"/>
              <a:gd name="adj5" fmla="val 316273"/>
              <a:gd name="adj6" fmla="val 24113"/>
            </a:avLst>
          </a:prstGeom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정은진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3BBFA980-ACAC-9927-7F52-344C44DAE4CB}"/>
              </a:ext>
            </a:extLst>
          </p:cNvPr>
          <p:cNvSpPr/>
          <p:nvPr/>
        </p:nvSpPr>
        <p:spPr>
          <a:xfrm>
            <a:off x="5481394" y="2057990"/>
            <a:ext cx="1144859" cy="394010"/>
          </a:xfrm>
          <a:prstGeom prst="borderCallout2">
            <a:avLst>
              <a:gd name="adj1" fmla="val 41391"/>
              <a:gd name="adj2" fmla="val 109"/>
              <a:gd name="adj3" fmla="val 45047"/>
              <a:gd name="adj4" fmla="val -15393"/>
              <a:gd name="adj5" fmla="val 174764"/>
              <a:gd name="adj6" fmla="val -4459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오규안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8F86AE60-7665-3872-007E-7F4FF4F347DD}"/>
              </a:ext>
            </a:extLst>
          </p:cNvPr>
          <p:cNvSpPr/>
          <p:nvPr/>
        </p:nvSpPr>
        <p:spPr>
          <a:xfrm>
            <a:off x="6784798" y="2452000"/>
            <a:ext cx="1144859" cy="394010"/>
          </a:xfrm>
          <a:prstGeom prst="borderCallout2">
            <a:avLst>
              <a:gd name="adj1" fmla="val 41391"/>
              <a:gd name="adj2" fmla="val 109"/>
              <a:gd name="adj3" fmla="val 60259"/>
              <a:gd name="adj4" fmla="val -8875"/>
              <a:gd name="adj5" fmla="val 93632"/>
              <a:gd name="adj6" fmla="val -25238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김동우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657925" y="1199075"/>
            <a:ext cx="51249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AutoNum type="arabicPeriod"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</a:rPr>
              <a:t>차원 축소</a:t>
            </a:r>
            <a:endParaRPr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AutoNum type="arabicPeriod"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</a:rPr>
              <a:t>PCA (주성분 분석)</a:t>
            </a:r>
            <a:endParaRPr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AutoNum type="arabicPeriod"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</a:rPr>
              <a:t>LDA (선형판별분석)</a:t>
            </a:r>
            <a:endParaRPr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AutoNum type="arabicPeriod"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</a:rPr>
              <a:t>SVD (특잇값 분해)</a:t>
            </a:r>
            <a:endParaRPr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000"/>
              <a:buAutoNum type="arabicPeriod"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</a:rPr>
              <a:t>NMF (비음수 행렬 분해)</a:t>
            </a:r>
            <a:endParaRPr sz="2000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C1AED-C5B5-AA14-1C36-6ABEA0A2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775" y="36618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>
                <a:latin typeface="+mj-ea"/>
                <a:ea typeface="+mj-ea"/>
              </a:rPr>
              <a:t>차원 축소</a:t>
            </a:r>
            <a:endParaRPr sz="3000" dirty="0">
              <a:latin typeface="+mj-ea"/>
              <a:ea typeface="+mj-e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402775" y="1212900"/>
            <a:ext cx="7200900" cy="169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매우 많은 피처로 구성된 다차원 데이터 세트의 차원을 축소해 새로운 차원의 데이터 세트를 생성하는 것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차원 ↑ ⇒ 데이터 포인트 간의 거리 ↑ = 희소한 구조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114300" lvl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	   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⇒ 적은 차원에서 학습된 모델보다 예측 신뢰도가 떨어짐</a:t>
            </a:r>
            <a:endParaRPr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B16F0-BED6-9B84-164F-BDAF91A0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644" y="2904358"/>
            <a:ext cx="6175161" cy="16017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>
                <a:latin typeface="+mj-ea"/>
                <a:ea typeface="+mj-ea"/>
              </a:rPr>
              <a:t>차원 축소</a:t>
            </a:r>
            <a:endParaRPr sz="3000" dirty="0">
              <a:latin typeface="+mj-ea"/>
              <a:ea typeface="+mj-e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402775" y="1867105"/>
            <a:ext cx="7200900" cy="169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피처가 많을 경우: 개별 피처 간에 상관관계가 높을 가능성 ↑</a:t>
            </a:r>
            <a:endParaRPr lang="en-US" altLang="ko"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114300" lvl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      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⇒ 다중 공선성 문제로 모델의 예측 성능 저하</a:t>
            </a:r>
            <a:endParaRPr lang="en-US" altLang="ko"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114300" lvl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>
              <a:solidFill>
                <a:schemeClr val="dk1"/>
              </a:solidFill>
              <a:latin typeface="+mj-ea"/>
              <a:ea typeface="+mj-ea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  <a:cs typeface="Malgun Gothic"/>
                <a:sym typeface="Malgun Gothic"/>
              </a:rPr>
              <a:t>데이터를 직관적으로 해석 가능 + 학습에 필요한 처리 능력 ↓</a:t>
            </a:r>
            <a:endParaRPr sz="1800" dirty="0"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742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402775" y="1083075"/>
            <a:ext cx="3540932" cy="319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b="1" dirty="0">
                <a:solidFill>
                  <a:schemeClr val="dk1"/>
                </a:solidFill>
                <a:latin typeface="+mn-ea"/>
                <a:ea typeface="+mn-ea"/>
              </a:rPr>
              <a:t>피처 선택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: 특정 피처에 종속성이 강한 불필요한 피처는 제거, 데이터의 특징을 잘 나타내는 주요 피처만 선택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b="1" dirty="0">
                <a:solidFill>
                  <a:schemeClr val="dk1"/>
                </a:solidFill>
                <a:latin typeface="+mn-ea"/>
                <a:ea typeface="+mn-ea"/>
              </a:rPr>
              <a:t>피처 추출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: 기존 피처를 저차원의 중요 피처로 압축해서 추출. 데이터를 잘 설명할 수 있는 잠재적인 요소를 추출하는 것</a:t>
            </a:r>
            <a:endParaRPr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82270C47-0B2A-9A45-7301-0D09E2DC3A7B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>
                <a:latin typeface="+mj-ea"/>
                <a:ea typeface="+mj-ea"/>
              </a:rPr>
              <a:t>차원 축소</a:t>
            </a:r>
            <a:endParaRPr sz="3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DF1F8-D3DA-C559-46F1-29202B202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8"/>
          <a:stretch/>
        </p:blipFill>
        <p:spPr>
          <a:xfrm>
            <a:off x="5095852" y="1155643"/>
            <a:ext cx="3987829" cy="32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402775" y="958503"/>
            <a:ext cx="7200900" cy="131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이미지: 과적합 영향력 ↓ 원본 데이터로 예측하는 것보다 예측 성능 ↑ (가능성)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텍스트: 숨겨진 의미(Semantic, Topic)를 추출할 수 있음  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82270C47-0B2A-9A45-7301-0D09E2DC3A7B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 dirty="0">
                <a:latin typeface="+mj-ea"/>
                <a:ea typeface="+mj-ea"/>
              </a:rPr>
              <a:t>차원 축소</a:t>
            </a:r>
            <a:endParaRPr sz="3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68C5A-3AB6-CBC3-50E4-7DACDC9BA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124" y="2274787"/>
            <a:ext cx="3806201" cy="28687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402775" y="975400"/>
            <a:ext cx="7081200" cy="169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Principal Component Analysis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여러 변수 간에 존재하는 상관관계를 이용해 이를 대표하는 주성분을 추출해 차원을 축소하는 기법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가장 높은 분산을 가지는 데이터의 축으로</a:t>
            </a:r>
            <a:r>
              <a:rPr lang="en-US" altLang="ko" sz="18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+mj-ea"/>
                <a:ea typeface="+mj-ea"/>
              </a:rPr>
              <a:t>주성분</a:t>
            </a:r>
            <a:r>
              <a:rPr lang="en-US" altLang="ko-KR" sz="18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" sz="1800" dirty="0">
                <a:solidFill>
                  <a:schemeClr val="dk1"/>
                </a:solidFill>
                <a:latin typeface="+mj-ea"/>
                <a:ea typeface="+mj-ea"/>
              </a:rPr>
              <a:t> 차원을 축소함.</a:t>
            </a:r>
            <a:endParaRPr sz="1800" dirty="0">
              <a:latin typeface="+mj-ea"/>
              <a:ea typeface="+mj-e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337" y="2781936"/>
            <a:ext cx="4790675" cy="16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33AA2D71-F426-9206-CCF0-E63E10612B64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2. PCA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37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438650" y="1083638"/>
            <a:ext cx="7609800" cy="135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입력 데이터 세트의 공분산 행렬 생성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공분산 행렬의 고유벡터와 고유값 계산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고유값이 가장 큰 순으로 K개(PCA 변환 차수만큼)의 고유벡터 추출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" dirty="0">
                <a:solidFill>
                  <a:schemeClr val="dk1"/>
                </a:solidFill>
                <a:latin typeface="+mj-ea"/>
                <a:ea typeface="+mj-ea"/>
              </a:rPr>
              <a:t>고유값이 가장 큰 순으로 추출된 고유벡터를 이용해 새롭게 입력 데이터 변환.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438650" y="520875"/>
            <a:ext cx="70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075" y="2468638"/>
            <a:ext cx="60579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B7CDB0E3-9A4C-050E-4D24-B8C8E85930A8}"/>
              </a:ext>
            </a:extLst>
          </p:cNvPr>
          <p:cNvSpPr txBox="1"/>
          <p:nvPr/>
        </p:nvSpPr>
        <p:spPr>
          <a:xfrm>
            <a:off x="1402775" y="312003"/>
            <a:ext cx="696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>
                <a:latin typeface="+mj-ea"/>
                <a:ea typeface="+mj-ea"/>
              </a:rPr>
              <a:t>2. PCA</a:t>
            </a:r>
            <a:endParaRPr sz="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나눔고딕">
      <a:majorFont>
        <a:latin typeface="Arial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664</Words>
  <Application>Microsoft Office PowerPoint</Application>
  <PresentationFormat>화면 슬라이드 쇼(16:9)</PresentationFormat>
  <Paragraphs>108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나눔고딕</vt:lpstr>
      <vt:lpstr>나눔고딕 ExtraBold</vt:lpstr>
      <vt:lpstr>Arial</vt:lpstr>
      <vt:lpstr>Cambria Math</vt:lpstr>
      <vt:lpstr>Simple Light</vt:lpstr>
      <vt:lpstr>PowerPoint 프레젠테이션</vt:lpstr>
      <vt:lpstr>스터디원 소개 및 만남 인증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Chung Eun-JIn</cp:lastModifiedBy>
  <cp:revision>58</cp:revision>
  <dcterms:modified xsi:type="dcterms:W3CDTF">2023-05-15T14:44:04Z</dcterms:modified>
</cp:coreProperties>
</file>