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8" r:id="rId4"/>
    <p:sldId id="298" r:id="rId5"/>
    <p:sldId id="284" r:id="rId6"/>
    <p:sldId id="285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71" r:id="rId19"/>
    <p:sldId id="279" r:id="rId20"/>
    <p:sldId id="272" r:id="rId21"/>
    <p:sldId id="276" r:id="rId22"/>
    <p:sldId id="277" r:id="rId23"/>
    <p:sldId id="274" r:id="rId24"/>
    <p:sldId id="275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ro" initials="Y" lastIdx="2" clrIdx="0">
    <p:extLst>
      <p:ext uri="{19B8F6BF-5375-455C-9EA6-DF929625EA0E}">
        <p15:presenceInfo xmlns:p15="http://schemas.microsoft.com/office/powerpoint/2012/main" userId="5b36df6e3d9664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26B6B-42A2-40FD-81CA-5B1E12948691}" v="5" dt="2023-05-01T05:52:41.908"/>
    <p1510:client id="{A50EA303-31E1-E34F-B505-0EF71A41060B}" v="3" dt="2023-05-01T04:28:19.952"/>
    <p1510:client id="{F20E6C31-C334-4550-ADF2-AE12C4BC62B8}" v="1" dt="2023-05-02T03:21:49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 autoAdjust="0"/>
    <p:restoredTop sz="77691"/>
  </p:normalViewPr>
  <p:slideViewPr>
    <p:cSldViewPr snapToGrid="0">
      <p:cViewPr varScale="1">
        <p:scale>
          <a:sx n="109" d="100"/>
          <a:sy n="109" d="100"/>
        </p:scale>
        <p:origin x="13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777FA-DDBC-4C51-8E5A-26B2A2CEA1F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14EC-376D-4916-BABB-F01A4852B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85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과정을 위해 데이터 </a:t>
            </a:r>
            <a:r>
              <a:rPr lang="en-US" altLang="ko-KR" dirty="0"/>
              <a:t>shape</a:t>
            </a:r>
            <a:r>
              <a:rPr lang="ko-KR" altLang="en-US" dirty="0"/>
              <a:t>와 </a:t>
            </a:r>
            <a:r>
              <a:rPr lang="en-US" altLang="ko-KR" dirty="0"/>
              <a:t>info</a:t>
            </a:r>
            <a:r>
              <a:rPr lang="ko-KR" altLang="en-US" dirty="0" err="1"/>
              <a:t>를</a:t>
            </a:r>
            <a:r>
              <a:rPr lang="ko-KR" altLang="en-US" dirty="0"/>
              <a:t> 확인했을 때 해당 데이터의 </a:t>
            </a:r>
            <a:r>
              <a:rPr lang="en-US" altLang="ko-KR" dirty="0"/>
              <a:t>feature</a:t>
            </a:r>
            <a:r>
              <a:rPr lang="ko-KR" altLang="en-US" dirty="0"/>
              <a:t>명은 모두 익명으로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ko-KR" altLang="en-US" dirty="0" err="1"/>
              <a:t>숫자형입니다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target feature</a:t>
            </a:r>
            <a:r>
              <a:rPr lang="ko-KR" altLang="en-US" dirty="0"/>
              <a:t>에서는 불만족 비율이 약 </a:t>
            </a:r>
            <a:r>
              <a:rPr lang="en-US" altLang="ko-KR" dirty="0"/>
              <a:t>4%</a:t>
            </a:r>
            <a:r>
              <a:rPr lang="ko-KR" altLang="en-US" dirty="0"/>
              <a:t> 정도이며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describe</a:t>
            </a:r>
            <a:r>
              <a:rPr lang="ko-KR" altLang="en-US" dirty="0"/>
              <a:t>했을 때 </a:t>
            </a:r>
            <a:r>
              <a:rPr lang="en-US" altLang="ko-KR" dirty="0"/>
              <a:t>var3 column</a:t>
            </a:r>
            <a:r>
              <a:rPr lang="ko-KR" altLang="en-US" dirty="0"/>
              <a:t>에서 </a:t>
            </a:r>
            <a:r>
              <a:rPr lang="en-US" altLang="ko-KR" dirty="0"/>
              <a:t>minimum</a:t>
            </a:r>
            <a:r>
              <a:rPr lang="ko-KR" altLang="en-US" dirty="0"/>
              <a:t>값이 부자연스러운 숫자여서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7384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칼럼 내 값을 가장 빈도가 높은 </a:t>
            </a:r>
            <a:r>
              <a:rPr lang="en-US" altLang="ko-KR" dirty="0"/>
              <a:t>2</a:t>
            </a:r>
            <a:r>
              <a:rPr lang="ko-KR" altLang="en-US" dirty="0"/>
              <a:t>로 대체하고</a:t>
            </a:r>
            <a:r>
              <a:rPr lang="en-US" altLang="ko-KR" dirty="0"/>
              <a:t>,</a:t>
            </a:r>
            <a:r>
              <a:rPr lang="ko-KR" altLang="en-US" dirty="0"/>
              <a:t> 분석에 필요하지 않은 </a:t>
            </a:r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드랍한</a:t>
            </a:r>
            <a:r>
              <a:rPr lang="ko-KR" altLang="en-US" dirty="0"/>
              <a:t> 뒤 </a:t>
            </a:r>
            <a:r>
              <a:rPr lang="en-US" altLang="ko-KR" dirty="0"/>
              <a:t>feature </a:t>
            </a:r>
            <a:r>
              <a:rPr lang="ko-KR" altLang="en-US" dirty="0"/>
              <a:t>세트와 </a:t>
            </a:r>
            <a:r>
              <a:rPr lang="en-US" altLang="ko-KR" dirty="0"/>
              <a:t>label</a:t>
            </a:r>
            <a:r>
              <a:rPr lang="ko-KR" altLang="en-US" dirty="0"/>
              <a:t> 세트를 </a:t>
            </a:r>
            <a:r>
              <a:rPr lang="ko-KR" altLang="en-US" dirty="0" err="1"/>
              <a:t>슬라이싱하여</a:t>
            </a:r>
            <a:r>
              <a:rPr lang="ko-KR" altLang="en-US" dirty="0"/>
              <a:t> 분리해 줍니다</a:t>
            </a:r>
            <a:r>
              <a:rPr lang="en-US" altLang="ko-KR" dirty="0"/>
              <a:t>.</a:t>
            </a:r>
            <a:r>
              <a:rPr lang="ko-KR" altLang="en-US" dirty="0"/>
              <a:t> 해당 분류의 </a:t>
            </a:r>
            <a:r>
              <a:rPr lang="en-US" altLang="ko-KR" dirty="0"/>
              <a:t>target</a:t>
            </a:r>
            <a:r>
              <a:rPr lang="ko-KR" altLang="en-US" dirty="0"/>
              <a:t> 값의 분포도를 다시 확인해 보았을 때 모두 전체 데이터의 불만족 빈도와 비슷하게 잘 분류되었음을 확인할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718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 </a:t>
            </a:r>
            <a:r>
              <a:rPr lang="en-US" altLang="ko-KR" dirty="0" err="1"/>
              <a:t>XGBoost</a:t>
            </a:r>
            <a:r>
              <a:rPr lang="ko-KR" altLang="en-US" dirty="0"/>
              <a:t> 학습 모델을 생성하고 </a:t>
            </a:r>
            <a:r>
              <a:rPr lang="en-US" altLang="ko-KR" dirty="0"/>
              <a:t>ROC-AUC</a:t>
            </a:r>
            <a:r>
              <a:rPr lang="ko-KR" altLang="en-US" dirty="0"/>
              <a:t>로 평가를 진행합니다</a:t>
            </a:r>
            <a:r>
              <a:rPr lang="en-US" altLang="ko-KR" dirty="0"/>
              <a:t>.</a:t>
            </a:r>
            <a:r>
              <a:rPr lang="ko-KR" altLang="en-US" dirty="0"/>
              <a:t> 해당 모델에서 트리의 개수</a:t>
            </a:r>
            <a:r>
              <a:rPr lang="en-US" altLang="ko-KR" dirty="0"/>
              <a:t>,</a:t>
            </a:r>
            <a:r>
              <a:rPr lang="ko-KR" altLang="en-US" dirty="0"/>
              <a:t> 그리고 최대 반복 횟수</a:t>
            </a:r>
            <a:r>
              <a:rPr lang="en-US" altLang="ko-KR" dirty="0"/>
              <a:t>,</a:t>
            </a:r>
            <a:r>
              <a:rPr lang="ko-KR" altLang="en-US" dirty="0"/>
              <a:t> 평가 지표를 설정하고</a:t>
            </a:r>
            <a:r>
              <a:rPr lang="en-US" altLang="ko-KR" dirty="0"/>
              <a:t>,</a:t>
            </a:r>
            <a:r>
              <a:rPr lang="ko-KR" altLang="en-US" dirty="0"/>
              <a:t> 앞에서 분리한 세트들로 평가를 진행하였을 때의 값은 약 </a:t>
            </a:r>
            <a:r>
              <a:rPr lang="en-US" altLang="ko-KR" dirty="0"/>
              <a:t>0.8429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베이지안 최적화 기반으로 튜닝을 수행하기 위해 </a:t>
            </a:r>
            <a:r>
              <a:rPr lang="en-US" altLang="ko-KR" dirty="0" err="1"/>
              <a:t>HyperOpt</a:t>
            </a:r>
            <a:r>
              <a:rPr lang="ko-KR" altLang="en-US" dirty="0" err="1"/>
              <a:t>를</a:t>
            </a:r>
            <a:r>
              <a:rPr lang="ko-KR" altLang="en-US" dirty="0"/>
              <a:t> 사용하고</a:t>
            </a:r>
            <a:r>
              <a:rPr lang="en-US" altLang="ko-KR" dirty="0"/>
              <a:t>,</a:t>
            </a:r>
            <a:r>
              <a:rPr lang="ko-KR" altLang="en-US" dirty="0"/>
              <a:t> 튜닝하고자 하는 </a:t>
            </a:r>
            <a:r>
              <a:rPr lang="en-US" altLang="ko-KR" dirty="0"/>
              <a:t>hyperparameter</a:t>
            </a:r>
            <a:r>
              <a:rPr lang="ko-KR" altLang="en-US" dirty="0"/>
              <a:t>의 범위를 다음과 두어 검색합니다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380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목적 함수입니다</a:t>
            </a:r>
            <a:r>
              <a:rPr lang="en-US" altLang="ko-KR" dirty="0"/>
              <a:t>.</a:t>
            </a:r>
            <a:r>
              <a:rPr lang="ko-KR" altLang="en-US" dirty="0"/>
              <a:t> 해당 함수가 최솟값을 반환하도록 </a:t>
            </a:r>
            <a:r>
              <a:rPr lang="en-US" altLang="ko-KR" dirty="0" err="1"/>
              <a:t>KFold</a:t>
            </a:r>
            <a:r>
              <a:rPr lang="en-US" altLang="ko-KR" dirty="0"/>
              <a:t> </a:t>
            </a:r>
            <a:r>
              <a:rPr lang="ko-KR" altLang="en-US" dirty="0"/>
              <a:t>클래스를 이용하여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K-Fold </a:t>
            </a:r>
            <a:r>
              <a:rPr lang="ko-KR" altLang="en-US" dirty="0"/>
              <a:t>교차 검증을 통해 </a:t>
            </a:r>
            <a:r>
              <a:rPr lang="en-US" altLang="ko-KR" dirty="0"/>
              <a:t>ROC</a:t>
            </a:r>
            <a:r>
              <a:rPr lang="ko-KR" altLang="en-US" dirty="0"/>
              <a:t> 값의 평균을 반환한 후 </a:t>
            </a:r>
            <a:r>
              <a:rPr lang="en-US" altLang="ko-KR" dirty="0"/>
              <a:t>-1</a:t>
            </a:r>
            <a:r>
              <a:rPr lang="ko-KR" altLang="en-US" dirty="0"/>
              <a:t>을 곱해줍니다</a:t>
            </a:r>
            <a:r>
              <a:rPr lang="en-US" altLang="ko-KR" dirty="0"/>
              <a:t>.</a:t>
            </a:r>
            <a:r>
              <a:rPr lang="ko-KR" altLang="en-US" dirty="0"/>
              <a:t> 이 때 </a:t>
            </a:r>
            <a:r>
              <a:rPr lang="en-US" altLang="ko-KR" dirty="0"/>
              <a:t>n-estimator, early-stopping-round</a:t>
            </a:r>
            <a:r>
              <a:rPr lang="ko-KR" altLang="en-US" dirty="0"/>
              <a:t>는 빠른 수행을 위해 일단 축소합니다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 </a:t>
            </a:r>
            <a:r>
              <a:rPr lang="en-US" altLang="ko-KR" dirty="0" err="1"/>
              <a:t>fmin</a:t>
            </a:r>
            <a:r>
              <a:rPr lang="ko-KR" altLang="en-US" dirty="0"/>
              <a:t> 함수를 호출하여 최적 </a:t>
            </a:r>
            <a:r>
              <a:rPr lang="en-US" altLang="ko-KR" dirty="0"/>
              <a:t>hyperparameter</a:t>
            </a:r>
            <a:r>
              <a:rPr lang="ko-KR" altLang="en-US" dirty="0" err="1"/>
              <a:t>를</a:t>
            </a:r>
            <a:r>
              <a:rPr lang="ko-KR" altLang="en-US" dirty="0"/>
              <a:t> 도출하면 다음과 같고</a:t>
            </a:r>
            <a:r>
              <a:rPr lang="en-US" altLang="ko-KR" dirty="0"/>
              <a:t>,</a:t>
            </a:r>
            <a:r>
              <a:rPr lang="ko-KR" altLang="en-US" dirty="0"/>
              <a:t> 이를 기반으로 다시 학습을 수행하면 결국 학습 효과가 개선되어 있으며</a:t>
            </a:r>
            <a:r>
              <a:rPr lang="en-US" altLang="ko-KR" dirty="0"/>
              <a:t>,</a:t>
            </a:r>
            <a:r>
              <a:rPr lang="ko-KR" altLang="en-US" dirty="0"/>
              <a:t> 이러한 효과는 실제 </a:t>
            </a:r>
            <a:r>
              <a:rPr lang="en-US" altLang="ko-KR" dirty="0"/>
              <a:t>competition</a:t>
            </a:r>
            <a:r>
              <a:rPr lang="ko-KR" altLang="en-US" dirty="0"/>
              <a:t>의 경우에는 꽤나 중요한 편입니다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0432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추가적으로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XGBoost</a:t>
            </a:r>
            <a:r>
              <a:rPr lang="ko-KR" altLang="en-US" dirty="0"/>
              <a:t>에서 가장 중요한 </a:t>
            </a:r>
            <a:r>
              <a:rPr lang="en-US" altLang="ko-KR" dirty="0"/>
              <a:t>feature</a:t>
            </a:r>
            <a:r>
              <a:rPr lang="ko-KR" altLang="en-US" dirty="0"/>
              <a:t>가 어떠한 것인지를 그래프로 나타내면 다음과 같습니다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1393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 </a:t>
            </a:r>
            <a:r>
              <a:rPr lang="en-US" altLang="ko-KR" dirty="0" err="1"/>
              <a:t>LightGBM</a:t>
            </a:r>
            <a:r>
              <a:rPr lang="ko-KR" altLang="en-US" dirty="0"/>
              <a:t>을 통한 학습입니다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XGBoost</a:t>
            </a:r>
            <a:r>
              <a:rPr lang="ko-KR" altLang="en-US" dirty="0"/>
              <a:t>보다 학습이 좀 더 빠르게 수행되셨을 것인데</a:t>
            </a:r>
            <a:r>
              <a:rPr lang="en-US" altLang="ko-KR" dirty="0"/>
              <a:t>,</a:t>
            </a:r>
            <a:r>
              <a:rPr lang="ko-KR" altLang="en-US" dirty="0"/>
              <a:t> 동일하게 </a:t>
            </a:r>
            <a:r>
              <a:rPr lang="en-US" altLang="ko-KR" dirty="0" err="1"/>
              <a:t>HyperOpt</a:t>
            </a:r>
            <a:r>
              <a:rPr lang="ko-KR" altLang="en-US" dirty="0" err="1"/>
              <a:t>를</a:t>
            </a:r>
            <a:r>
              <a:rPr lang="ko-KR" altLang="en-US" dirty="0"/>
              <a:t> 이용해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대해 튜닝을 진행합니다</a:t>
            </a:r>
            <a:r>
              <a:rPr lang="en-US" altLang="ko-KR" dirty="0"/>
              <a:t>.</a:t>
            </a:r>
            <a:r>
              <a:rPr lang="ko-KR" altLang="en-US" dirty="0"/>
              <a:t> 이 때 튜닝할 </a:t>
            </a:r>
            <a:r>
              <a:rPr lang="en-US" altLang="ko-KR" dirty="0"/>
              <a:t>hyperparameter</a:t>
            </a:r>
            <a:r>
              <a:rPr lang="ko-KR" altLang="en-US" dirty="0"/>
              <a:t>는 다음과 같고</a:t>
            </a:r>
            <a:r>
              <a:rPr lang="en-US" altLang="ko-KR" dirty="0"/>
              <a:t>,</a:t>
            </a:r>
            <a:r>
              <a:rPr lang="ko-KR" altLang="en-US" dirty="0"/>
              <a:t> 목적 함수에서는 </a:t>
            </a:r>
            <a:r>
              <a:rPr lang="en-US" altLang="ko-KR" dirty="0" err="1"/>
              <a:t>XGBoost</a:t>
            </a:r>
            <a:r>
              <a:rPr lang="ko-KR" altLang="en-US" dirty="0"/>
              <a:t>에서의 함수 코드와는 다음과 같이 </a:t>
            </a:r>
            <a:r>
              <a:rPr lang="en-US" altLang="ko-KR" dirty="0"/>
              <a:t>Classifier</a:t>
            </a:r>
            <a:r>
              <a:rPr lang="ko-KR" altLang="en-US" dirty="0"/>
              <a:t>에서만 차이가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815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altLang="ko-KR" dirty="0" err="1"/>
              <a:t>fmin</a:t>
            </a:r>
            <a:r>
              <a:rPr lang="en" altLang="ko-KR" dirty="0"/>
              <a:t> </a:t>
            </a:r>
            <a:r>
              <a:rPr lang="ko-KR" altLang="en-US" dirty="0"/>
              <a:t>함수를 호출하여 최적 </a:t>
            </a:r>
            <a:r>
              <a:rPr lang="en" altLang="ko-KR" dirty="0"/>
              <a:t>hyperparameter</a:t>
            </a:r>
            <a:r>
              <a:rPr lang="ko-KR" altLang="en-US" dirty="0" err="1"/>
              <a:t>를</a:t>
            </a:r>
            <a:r>
              <a:rPr lang="ko-KR" altLang="en-US" dirty="0"/>
              <a:t> 도출하면 다음과 같이 튜닝하고자 한 </a:t>
            </a:r>
            <a:r>
              <a:rPr lang="en-US" altLang="ko-KR" dirty="0"/>
              <a:t>hyperparameter</a:t>
            </a:r>
            <a:r>
              <a:rPr lang="ko-KR" altLang="en-US" dirty="0"/>
              <a:t>의 </a:t>
            </a:r>
            <a:r>
              <a:rPr lang="ko-KR" altLang="en-US" dirty="0" err="1"/>
              <a:t>최적값이</a:t>
            </a:r>
            <a:r>
              <a:rPr lang="ko-KR" altLang="en-US" dirty="0"/>
              <a:t> 도출되고</a:t>
            </a:r>
            <a:r>
              <a:rPr lang="en-US" altLang="ko-KR" dirty="0"/>
              <a:t>,</a:t>
            </a:r>
            <a:r>
              <a:rPr lang="ko-KR" altLang="en-US" dirty="0"/>
              <a:t> 이를 기반으로 다시 학습을 수행하면 기존의 값보다 개선이 이루어졌음을 확인할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1157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이 데이터는 </a:t>
            </a:r>
            <a:r>
              <a:rPr lang="en-US" altLang="ko-KR" dirty="0"/>
              <a:t>Column</a:t>
            </a:r>
            <a:r>
              <a:rPr lang="en-US" altLang="ko-KR" baseline="0" dirty="0"/>
              <a:t> 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Class , Amount, Time, V1 ~ V28</a:t>
            </a:r>
            <a:r>
              <a:rPr lang="ko-KR" altLang="en-US" baseline="0" dirty="0"/>
              <a:t>까지 있습니다</a:t>
            </a:r>
            <a:r>
              <a:rPr lang="en-US" altLang="ko-KR" baseline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Class </a:t>
            </a:r>
            <a:r>
              <a:rPr lang="ko-KR" altLang="en-US" baseline="0" dirty="0"/>
              <a:t>는 신용카드 사기 검출의 유무이며 여기선 </a:t>
            </a:r>
            <a:r>
              <a:rPr lang="en-US" altLang="ko-KR" baseline="0" dirty="0"/>
              <a:t>1</a:t>
            </a:r>
            <a:r>
              <a:rPr lang="ko-KR" altLang="en-US" baseline="0" dirty="0" err="1"/>
              <a:t>일때</a:t>
            </a:r>
            <a:r>
              <a:rPr lang="ko-KR" altLang="en-US" baseline="0" dirty="0"/>
              <a:t> 사기를 당했다고 봅니다</a:t>
            </a:r>
            <a:r>
              <a:rPr lang="en-US" altLang="ko-KR" baseline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Amount</a:t>
            </a:r>
            <a:r>
              <a:rPr lang="ko-KR" altLang="en-US" baseline="0" dirty="0"/>
              <a:t>는 신용카드 쓴 금액을 의미하며</a:t>
            </a:r>
            <a:r>
              <a:rPr lang="en-US" altLang="ko-KR" baseline="0" dirty="0"/>
              <a:t>, Time</a:t>
            </a:r>
            <a:r>
              <a:rPr lang="ko-KR" altLang="en-US" baseline="0" dirty="0"/>
              <a:t>은 데이터 생성 관련한 작업용 속성이며</a:t>
            </a:r>
            <a:r>
              <a:rPr lang="en-US" altLang="ko-KR" baseline="0" dirty="0"/>
              <a:t>, Class </a:t>
            </a:r>
            <a:r>
              <a:rPr lang="ko-KR" altLang="en-US" baseline="0" dirty="0"/>
              <a:t>분류에 영향이 없으므로 이 컬럼을 삭제할 수 </a:t>
            </a:r>
            <a:r>
              <a:rPr lang="ko-KR" altLang="en-US" baseline="0" dirty="0" err="1"/>
              <a:t>있따고</a:t>
            </a:r>
            <a:r>
              <a:rPr lang="ko-KR" altLang="en-US" baseline="0" dirty="0"/>
              <a:t> 판단합니다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그리고 </a:t>
            </a:r>
            <a:r>
              <a:rPr lang="en-US" altLang="ko-KR" baseline="0" dirty="0"/>
              <a:t>info </a:t>
            </a:r>
            <a:r>
              <a:rPr lang="ko-KR" altLang="en-US" baseline="0" dirty="0"/>
              <a:t>함수를 통해 </a:t>
            </a:r>
            <a:r>
              <a:rPr lang="ko-KR" altLang="en-US" baseline="0" dirty="0" err="1"/>
              <a:t>결측값의</a:t>
            </a:r>
            <a:r>
              <a:rPr lang="ko-KR" altLang="en-US" baseline="0" dirty="0"/>
              <a:t> 유무를 확인하였으나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사진과 같이 </a:t>
            </a:r>
            <a:r>
              <a:rPr lang="ko-KR" altLang="en-US" baseline="0" dirty="0" err="1"/>
              <a:t>결측값은</a:t>
            </a:r>
            <a:r>
              <a:rPr lang="ko-KR" altLang="en-US" baseline="0" dirty="0"/>
              <a:t> 없다고 나옵니다</a:t>
            </a:r>
            <a:r>
              <a:rPr lang="en-US" altLang="ko-KR" baseline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782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이번엔 데이터 레이블의 비율을 확인해보겠습니다</a:t>
            </a:r>
            <a:r>
              <a:rPr lang="en-US" altLang="ko-KR" dirty="0"/>
              <a:t>. </a:t>
            </a:r>
            <a:r>
              <a:rPr lang="ko-KR" altLang="en-US" dirty="0"/>
              <a:t>위 사진과 같이 우리는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정상인 데이터</a:t>
            </a:r>
            <a:r>
              <a:rPr lang="ko-KR" altLang="en-US" baseline="0" dirty="0"/>
              <a:t> 비율이 높다는 것을 확인할 수 있습니다</a:t>
            </a:r>
            <a:r>
              <a:rPr lang="en-US" altLang="ko-KR" baseline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39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이번엔 </a:t>
            </a:r>
            <a:r>
              <a:rPr lang="en-US" altLang="ko-KR" dirty="0"/>
              <a:t>Column </a:t>
            </a:r>
            <a:r>
              <a:rPr lang="ko-KR" altLang="en-US" dirty="0"/>
              <a:t>중 </a:t>
            </a:r>
            <a:r>
              <a:rPr lang="en-US" altLang="ko-KR" dirty="0"/>
              <a:t>Class</a:t>
            </a:r>
            <a:r>
              <a:rPr lang="ko-KR" altLang="en-US" dirty="0"/>
              <a:t>에 유의미한 영향을 끼칠 것 같은 </a:t>
            </a:r>
            <a:r>
              <a:rPr lang="en-US" altLang="ko-KR" dirty="0"/>
              <a:t>Amount</a:t>
            </a:r>
            <a:r>
              <a:rPr lang="ko-KR" altLang="en-US" dirty="0"/>
              <a:t>의 분포에 대해 알아보겠습니다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분포를 확인하면 위와 같이 </a:t>
            </a:r>
            <a:r>
              <a:rPr lang="en-US" altLang="ko-KR" dirty="0"/>
              <a:t>1000 </a:t>
            </a:r>
            <a:r>
              <a:rPr lang="ko-KR" altLang="en-US" dirty="0"/>
              <a:t>이하에 전부 몰려있는 것을 확인할 수 있습니다</a:t>
            </a:r>
            <a:r>
              <a:rPr lang="en-US" altLang="ko-KR" dirty="0"/>
              <a:t>.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980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이번엔 </a:t>
            </a:r>
            <a:r>
              <a:rPr lang="en-US" altLang="ko-KR" dirty="0"/>
              <a:t>Class </a:t>
            </a:r>
            <a:r>
              <a:rPr lang="ko-KR" altLang="en-US" dirty="0"/>
              <a:t>와 상관계수 가 높은 </a:t>
            </a:r>
            <a:r>
              <a:rPr lang="en-US" altLang="ko-KR" dirty="0"/>
              <a:t>feature</a:t>
            </a:r>
            <a:r>
              <a:rPr lang="ko-KR" altLang="en-US" dirty="0"/>
              <a:t>을 본 후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feature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이상치 </a:t>
            </a:r>
            <a:r>
              <a:rPr lang="ko-KR" altLang="en-US" dirty="0" err="1"/>
              <a:t>데이터들를</a:t>
            </a:r>
            <a:r>
              <a:rPr lang="ko-KR" altLang="en-US" dirty="0"/>
              <a:t> 확인해보겠습니다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우리는 </a:t>
            </a:r>
            <a:r>
              <a:rPr lang="en-US" altLang="ko-KR" dirty="0"/>
              <a:t>V14 </a:t>
            </a:r>
            <a:r>
              <a:rPr lang="ko-KR" altLang="en-US" dirty="0"/>
              <a:t>와 </a:t>
            </a:r>
            <a:r>
              <a:rPr lang="en-US" altLang="ko-KR" dirty="0"/>
              <a:t>V17</a:t>
            </a:r>
            <a:r>
              <a:rPr lang="ko-KR" altLang="en-US" dirty="0"/>
              <a:t>이 상관계수가 높다는 것을 확인하였고</a:t>
            </a:r>
            <a:r>
              <a:rPr lang="en-US" altLang="ko-KR" dirty="0"/>
              <a:t>, </a:t>
            </a:r>
            <a:r>
              <a:rPr lang="ko-KR" altLang="en-US" dirty="0"/>
              <a:t>이 두 </a:t>
            </a:r>
            <a:r>
              <a:rPr lang="en-US" altLang="ko-KR" dirty="0"/>
              <a:t>feature</a:t>
            </a:r>
            <a:r>
              <a:rPr lang="ko-KR" altLang="en-US" dirty="0"/>
              <a:t>에 대해 </a:t>
            </a:r>
            <a:r>
              <a:rPr lang="ko-KR" altLang="en-US" dirty="0" err="1"/>
              <a:t>이상치를</a:t>
            </a:r>
            <a:r>
              <a:rPr lang="ko-KR" altLang="en-US" dirty="0"/>
              <a:t> 확인한 결과 위 사진과 같이 나옴을 확인할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32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첫 번째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데이터 전처리 함수를 생성하여 </a:t>
            </a:r>
            <a:r>
              <a:rPr lang="en-US" altLang="ko-KR" baseline="0" dirty="0"/>
              <a:t>amount 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log</a:t>
            </a:r>
            <a:r>
              <a:rPr lang="ko-KR" altLang="en-US" baseline="0" dirty="0"/>
              <a:t>를 함으로써 몰려있는 데이터들의 분포를 확장하였고</a:t>
            </a:r>
            <a:r>
              <a:rPr lang="en-US" altLang="ko-KR" baseline="0" dirty="0"/>
              <a:t>, Time Column</a:t>
            </a:r>
            <a:r>
              <a:rPr lang="ko-KR" altLang="en-US" baseline="0" dirty="0"/>
              <a:t>을 삭제하였고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마지막으로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이상치 데이터를 삭제하였습니다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그리고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우리는 앞선 레이블의 불균형을 제거하기 위해 </a:t>
            </a:r>
            <a:r>
              <a:rPr lang="en-US" altLang="ko-KR" baseline="0" dirty="0"/>
              <a:t>SMOTE</a:t>
            </a:r>
            <a:r>
              <a:rPr lang="ko-KR" altLang="en-US" baseline="0" dirty="0"/>
              <a:t>를 적용함으로써</a:t>
            </a:r>
            <a:r>
              <a:rPr lang="en-US" altLang="ko-KR" baseline="0" dirty="0"/>
              <a:t>, Class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0</a:t>
            </a:r>
            <a:r>
              <a:rPr lang="ko-KR" altLang="en-US" baseline="0" dirty="0"/>
              <a:t>인 데이터와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인 데이터를 동일한 양으로 </a:t>
            </a:r>
            <a:r>
              <a:rPr lang="ko-KR" altLang="en-US" baseline="0" dirty="0" err="1"/>
              <a:t>오버샘플링</a:t>
            </a:r>
            <a:r>
              <a:rPr lang="ko-KR" altLang="en-US" baseline="0" dirty="0"/>
              <a:t> 해주었습니다</a:t>
            </a:r>
            <a:r>
              <a:rPr lang="en-US" altLang="ko-KR" baseline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862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따라서 최종 데이터 </a:t>
            </a:r>
            <a:r>
              <a:rPr lang="ko-KR" altLang="en-US" dirty="0" err="1"/>
              <a:t>전처리의</a:t>
            </a:r>
            <a:r>
              <a:rPr lang="ko-KR" altLang="en-US" dirty="0"/>
              <a:t> 유무에 따른 평가 지표는 위 그래프와 같습니다</a:t>
            </a:r>
            <a:r>
              <a:rPr lang="en-US" altLang="ko-KR" dirty="0"/>
              <a:t>. </a:t>
            </a:r>
            <a:r>
              <a:rPr lang="ko-KR" altLang="en-US" dirty="0"/>
              <a:t>확인해보면</a:t>
            </a:r>
            <a:r>
              <a:rPr lang="en-US" altLang="ko-KR" dirty="0"/>
              <a:t>, </a:t>
            </a:r>
            <a:r>
              <a:rPr lang="ko-KR" altLang="en-US" dirty="0"/>
              <a:t>우리는 정밀도와 </a:t>
            </a:r>
            <a:r>
              <a:rPr lang="ko-KR" altLang="en-US" dirty="0" err="1"/>
              <a:t>재현율을</a:t>
            </a:r>
            <a:r>
              <a:rPr lang="ko-KR" altLang="en-US" dirty="0"/>
              <a:t> 전부 </a:t>
            </a:r>
            <a:r>
              <a:rPr lang="ko-KR" altLang="en-US" dirty="0" err="1"/>
              <a:t>고려했을때</a:t>
            </a:r>
            <a:r>
              <a:rPr lang="en-US" altLang="ko-KR" dirty="0"/>
              <a:t>, </a:t>
            </a:r>
            <a:r>
              <a:rPr lang="ko-KR" altLang="en-US" dirty="0"/>
              <a:t>모든 데이터 </a:t>
            </a:r>
            <a:r>
              <a:rPr lang="ko-KR" altLang="en-US" dirty="0" err="1"/>
              <a:t>전처리를</a:t>
            </a:r>
            <a:r>
              <a:rPr lang="ko-KR" altLang="en-US" dirty="0"/>
              <a:t> 적용하며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ko-KR" altLang="en-US" dirty="0"/>
              <a:t>을 적용한 것이 평가 지표가 좋게 나온 것을 볼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369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스태킹</a:t>
            </a:r>
            <a:r>
              <a:rPr lang="ko-KR" altLang="en-US" dirty="0"/>
              <a:t> 앙상블이란</a:t>
            </a:r>
            <a:r>
              <a:rPr lang="en-US" altLang="ko-KR" dirty="0"/>
              <a:t>, </a:t>
            </a:r>
            <a:r>
              <a:rPr lang="ko-KR" altLang="en-US" dirty="0"/>
              <a:t>첫 번째 알고리즘으로 예측한 데이터들을 입력 데이터로 다시 넣어줘</a:t>
            </a:r>
            <a:r>
              <a:rPr lang="en-US" altLang="ko-KR" dirty="0"/>
              <a:t>, </a:t>
            </a:r>
            <a:r>
              <a:rPr lang="ko-KR" altLang="en-US" dirty="0"/>
              <a:t>최종 알고리즘으로 예측을 수행하는 방식입니다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사진은 </a:t>
            </a:r>
            <a:r>
              <a:rPr lang="en-US" altLang="ko-KR" dirty="0"/>
              <a:t>validation set</a:t>
            </a:r>
            <a:r>
              <a:rPr lang="ko-KR" altLang="en-US" dirty="0"/>
              <a:t>를 만들어서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개별모델로</a:t>
            </a:r>
            <a:r>
              <a:rPr lang="ko-KR" altLang="en-US" dirty="0"/>
              <a:t> 데이터들을 예측한 후</a:t>
            </a:r>
            <a:r>
              <a:rPr lang="en-US" altLang="ko-KR" dirty="0"/>
              <a:t>, </a:t>
            </a:r>
            <a:r>
              <a:rPr lang="ko-KR" altLang="en-US" dirty="0"/>
              <a:t>그 예측 데이터를 입력 데이터로 다시 넣어줘</a:t>
            </a:r>
            <a:r>
              <a:rPr lang="en-US" altLang="ko-KR" baseline="0" dirty="0"/>
              <a:t> </a:t>
            </a:r>
            <a:r>
              <a:rPr lang="ko-KR" altLang="en-US" baseline="0" dirty="0"/>
              <a:t>최종 알고리즘을 수행합니다</a:t>
            </a:r>
            <a:r>
              <a:rPr lang="en-US" altLang="ko-KR" baseline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939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</a:t>
            </a:r>
            <a:r>
              <a:rPr lang="en-US" altLang="ko-KR" dirty="0" err="1"/>
              <a:t>sklearn.datasets</a:t>
            </a:r>
            <a:r>
              <a:rPr lang="ko-KR" altLang="en-US" dirty="0"/>
              <a:t>에 있는 </a:t>
            </a:r>
            <a:r>
              <a:rPr lang="en-US" altLang="ko-KR" dirty="0"/>
              <a:t>cancer data</a:t>
            </a:r>
            <a:r>
              <a:rPr lang="ko-KR" altLang="en-US" dirty="0"/>
              <a:t>로 암을 예측하는 알고리즘을 해볼 것입니다</a:t>
            </a:r>
            <a:r>
              <a:rPr lang="en-US" altLang="ko-KR" dirty="0"/>
              <a:t>.  </a:t>
            </a:r>
            <a:r>
              <a:rPr lang="en-US" altLang="ko-KR" dirty="0" err="1"/>
              <a:t>Train_data</a:t>
            </a:r>
            <a:r>
              <a:rPr lang="en-US" altLang="ko-KR" dirty="0"/>
              <a:t>, test data</a:t>
            </a:r>
            <a:r>
              <a:rPr lang="ko-KR" altLang="en-US" dirty="0"/>
              <a:t>를 </a:t>
            </a:r>
            <a:r>
              <a:rPr lang="ko-KR" altLang="en-US" dirty="0" err="1"/>
              <a:t>만든느</a:t>
            </a:r>
            <a:r>
              <a:rPr lang="ko-KR" altLang="en-US" dirty="0"/>
              <a:t> 과정은 생략하고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사진에 있는 함수는 우리가 첫 번째 알고리즘으로 예측한 값을 데이터로 정리해주고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test_data</a:t>
            </a:r>
            <a:r>
              <a:rPr lang="ko-KR" altLang="en-US" baseline="0" dirty="0"/>
              <a:t>에 대해서도 </a:t>
            </a:r>
            <a:r>
              <a:rPr lang="ko-KR" altLang="en-US" baseline="0" dirty="0" err="1"/>
              <a:t>입력값을</a:t>
            </a:r>
            <a:r>
              <a:rPr lang="ko-KR" altLang="en-US" dirty="0"/>
              <a:t> 만들어주는 과정이다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우린 이 함수를 </a:t>
            </a:r>
            <a:r>
              <a:rPr lang="en-US" altLang="ko-KR" dirty="0"/>
              <a:t>4</a:t>
            </a:r>
            <a:r>
              <a:rPr lang="ko-KR" altLang="en-US" dirty="0"/>
              <a:t>개의 기본 알고리즘에 적용한 뒤</a:t>
            </a:r>
            <a:r>
              <a:rPr lang="en-US" altLang="ko-KR" dirty="0"/>
              <a:t>, </a:t>
            </a:r>
            <a:r>
              <a:rPr lang="ko-KR" altLang="en-US" dirty="0"/>
              <a:t>합침으로써 최종 입력 데이터</a:t>
            </a:r>
            <a:r>
              <a:rPr lang="en-US" altLang="ko-KR" dirty="0"/>
              <a:t>, </a:t>
            </a:r>
            <a:r>
              <a:rPr lang="ko-KR" altLang="en-US" dirty="0"/>
              <a:t>테스트 데이터를 만들어 최종 알고리즘을 적용해볼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361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우린 </a:t>
            </a:r>
            <a:r>
              <a:rPr lang="en-US" altLang="ko-KR" dirty="0"/>
              <a:t>4</a:t>
            </a:r>
            <a:r>
              <a:rPr lang="ko-KR" altLang="en-US" dirty="0"/>
              <a:t>가지 기본 알고리즘으로 각 </a:t>
            </a:r>
            <a:r>
              <a:rPr lang="en-US" altLang="ko-KR" dirty="0" err="1"/>
              <a:t>train_set</a:t>
            </a:r>
            <a:r>
              <a:rPr lang="ko-KR" altLang="en-US" dirty="0"/>
              <a:t>에 대해 </a:t>
            </a:r>
            <a:r>
              <a:rPr lang="en-US" altLang="ko-KR" dirty="0" err="1"/>
              <a:t>cross_validation</a:t>
            </a:r>
            <a:r>
              <a:rPr lang="ko-KR" altLang="en-US" dirty="0"/>
              <a:t>을 적용하여 최종 알고리즘을 적용할 입력 데이터를</a:t>
            </a:r>
            <a:r>
              <a:rPr lang="ko-KR" altLang="en-US" baseline="0" dirty="0"/>
              <a:t> 만들기 위한 부분적인 데이터를 만들어주었다</a:t>
            </a:r>
            <a:r>
              <a:rPr lang="en-US" altLang="ko-KR" baseline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939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앞서 말했듯이</a:t>
            </a:r>
            <a:r>
              <a:rPr lang="en-US" altLang="ko-KR" dirty="0"/>
              <a:t>, </a:t>
            </a:r>
            <a:r>
              <a:rPr lang="ko-KR" altLang="en-US" dirty="0"/>
              <a:t>위 사진과 같이 우리는 합침으로써 최종 알고리즘을 위한 </a:t>
            </a:r>
            <a:r>
              <a:rPr lang="ko-KR" altLang="en-US" dirty="0" err="1"/>
              <a:t>입력데이터</a:t>
            </a:r>
            <a:r>
              <a:rPr lang="en-US" altLang="ko-KR" dirty="0"/>
              <a:t>, test </a:t>
            </a:r>
            <a:r>
              <a:rPr lang="ko-KR" altLang="en-US" dirty="0"/>
              <a:t>데이터를 만들었고</a:t>
            </a:r>
            <a:r>
              <a:rPr lang="en-US" altLang="ko-KR" dirty="0"/>
              <a:t>, </a:t>
            </a:r>
            <a:r>
              <a:rPr lang="ko-KR" altLang="en-US" dirty="0"/>
              <a:t>최종 알고리즘을 적용하였다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결과는 </a:t>
            </a:r>
            <a:r>
              <a:rPr lang="en-US" altLang="ko-KR" dirty="0"/>
              <a:t>97.37%</a:t>
            </a:r>
            <a:r>
              <a:rPr lang="ko-KR" altLang="en-US" dirty="0"/>
              <a:t>의 정확도를 보였다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491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72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앙상블의 가장 대표적인 방식 중에는 </a:t>
            </a:r>
            <a:r>
              <a:rPr lang="ko-KR" altLang="en-US" dirty="0" err="1"/>
              <a:t>배깅과</a:t>
            </a:r>
            <a:r>
              <a:rPr lang="ko-KR" altLang="en-US" dirty="0"/>
              <a:t> </a:t>
            </a:r>
            <a:r>
              <a:rPr lang="ko-KR" altLang="en-US" dirty="0" err="1"/>
              <a:t>부스팅이</a:t>
            </a:r>
            <a:r>
              <a:rPr lang="ko-KR" altLang="en-US" dirty="0"/>
              <a:t> 있었는데요</a:t>
            </a:r>
            <a:r>
              <a:rPr lang="en-US" altLang="ko-KR" dirty="0"/>
              <a:t>, </a:t>
            </a:r>
            <a:r>
              <a:rPr lang="ko-KR" altLang="en-US" dirty="0"/>
              <a:t>이 중 </a:t>
            </a:r>
            <a:r>
              <a:rPr lang="ko-KR" altLang="en-US" dirty="0" err="1"/>
              <a:t>부스팅</a:t>
            </a:r>
            <a:r>
              <a:rPr lang="ko-KR" altLang="en-US" dirty="0"/>
              <a:t> 방식인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부스팅의</a:t>
            </a:r>
            <a:r>
              <a:rPr lang="ko-KR" altLang="en-US" dirty="0"/>
              <a:t> 예측 성능을 한 단계 발전시키면서도 수행 시간을 단축시킨 알고리즘으로 </a:t>
            </a:r>
            <a:r>
              <a:rPr lang="en-US" altLang="ko-KR" dirty="0" err="1"/>
              <a:t>XGBoost</a:t>
            </a:r>
            <a:r>
              <a:rPr lang="ko-KR" altLang="en-US" dirty="0"/>
              <a:t>와 </a:t>
            </a:r>
            <a:r>
              <a:rPr lang="en-US" altLang="ko-KR" dirty="0" err="1"/>
              <a:t>LightGBM</a:t>
            </a:r>
            <a:r>
              <a:rPr lang="ko-KR" altLang="en-US" dirty="0"/>
              <a:t>이 있었습니다</a:t>
            </a:r>
            <a:r>
              <a:rPr lang="en-US" altLang="ko-KR" dirty="0"/>
              <a:t>. </a:t>
            </a:r>
            <a:r>
              <a:rPr lang="ko-KR" altLang="en-US" dirty="0"/>
              <a:t>이번 발표에서는 </a:t>
            </a:r>
            <a:r>
              <a:rPr lang="en-US" altLang="ko-KR" dirty="0" err="1"/>
              <a:t>LightGBM</a:t>
            </a:r>
            <a:r>
              <a:rPr lang="ko-KR" altLang="en-US" dirty="0"/>
              <a:t>알고리즘부터 알아보겠습니다</a:t>
            </a:r>
            <a:r>
              <a:rPr lang="en-US" altLang="ko-KR" dirty="0"/>
              <a:t>. </a:t>
            </a:r>
            <a:r>
              <a:rPr lang="en-US" altLang="ko-KR" dirty="0" err="1"/>
              <a:t>LightGBM</a:t>
            </a:r>
            <a:r>
              <a:rPr lang="ko-KR" altLang="en-US" dirty="0"/>
              <a:t>의 가장 큰 장점은 </a:t>
            </a:r>
            <a:r>
              <a:rPr lang="en-US" altLang="ko-KR" dirty="0" err="1"/>
              <a:t>XGBoost</a:t>
            </a:r>
            <a:r>
              <a:rPr lang="ko-KR" altLang="en-US" dirty="0"/>
              <a:t>에서 수행 시간을 한 층 더 단축시켰다는 점입니다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7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lightGBM</a:t>
            </a:r>
            <a:r>
              <a:rPr lang="ko-KR" altLang="en-US" dirty="0"/>
              <a:t>은 일반 </a:t>
            </a:r>
            <a:r>
              <a:rPr lang="en-US" altLang="ko-KR" dirty="0"/>
              <a:t>GBM</a:t>
            </a:r>
            <a:r>
              <a:rPr lang="ko-KR" altLang="en-US" dirty="0"/>
              <a:t>계열의 트리 분할 방법과 다르게 리프 중심 트리 분할 방식을 사용합니다</a:t>
            </a:r>
            <a:r>
              <a:rPr lang="en-US" altLang="ko-KR" dirty="0"/>
              <a:t>. </a:t>
            </a:r>
            <a:r>
              <a:rPr lang="ko-KR" altLang="en-US" dirty="0"/>
              <a:t>먼저 균형 트리 분할 방식은 </a:t>
            </a:r>
            <a:r>
              <a:rPr lang="ko-KR" altLang="en-US" dirty="0" err="1"/>
              <a:t>오버피팅을</a:t>
            </a:r>
            <a:r>
              <a:rPr lang="ko-KR" altLang="en-US" dirty="0"/>
              <a:t> 방지하기 위해 최대한 균형 잡힌 트리를 유지하면서 분할하여 트리의 깊이를 효과적으로 줄일 수 있습니다</a:t>
            </a:r>
            <a:r>
              <a:rPr lang="en-US" altLang="ko-KR" dirty="0"/>
              <a:t>. </a:t>
            </a:r>
            <a:r>
              <a:rPr lang="ko-KR" altLang="en-US" dirty="0"/>
              <a:t>하지만 균형을 맞추기 위한 시간이 필요하다는 상대적인 단점이 있습니다</a:t>
            </a:r>
            <a:r>
              <a:rPr lang="en-US" altLang="ko-KR" dirty="0"/>
              <a:t>. </a:t>
            </a:r>
            <a:r>
              <a:rPr lang="ko-KR" altLang="en-US" dirty="0"/>
              <a:t>이에 반해 </a:t>
            </a:r>
            <a:r>
              <a:rPr lang="en-US" altLang="ko-KR" dirty="0" err="1"/>
              <a:t>LightGBM</a:t>
            </a:r>
            <a:r>
              <a:rPr lang="ko-KR" altLang="en-US" dirty="0"/>
              <a:t>의 리프 중심 트리 분할 방식은 트리의 균형을 맞추지 않고 최대 손실 값을 가지는 리프 노드를 지속적으로 분할하여 트리의 깊이가 깊어지고 </a:t>
            </a:r>
            <a:r>
              <a:rPr lang="ko-KR" altLang="en-US" dirty="0" err="1"/>
              <a:t>비대칭적인</a:t>
            </a:r>
            <a:r>
              <a:rPr lang="ko-KR" altLang="en-US" dirty="0"/>
              <a:t> 트리를 생성합니다</a:t>
            </a:r>
            <a:r>
              <a:rPr lang="en-US" altLang="ko-KR" dirty="0"/>
              <a:t>. </a:t>
            </a:r>
            <a:r>
              <a:rPr lang="ko-KR" altLang="en-US" dirty="0"/>
              <a:t>이는 균형 트리 분할 방식보다 예측 오류 손실을 최소화할 수 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이와 같은 이유로 </a:t>
            </a:r>
            <a:r>
              <a:rPr lang="en-US" altLang="ko-KR" dirty="0" err="1"/>
              <a:t>LightGBM</a:t>
            </a:r>
            <a:r>
              <a:rPr lang="ko-KR" altLang="en-US" dirty="0"/>
              <a:t>은 </a:t>
            </a:r>
            <a:r>
              <a:rPr lang="en-US" altLang="ko-KR" dirty="0" err="1"/>
              <a:t>XGBoost</a:t>
            </a:r>
            <a:r>
              <a:rPr lang="ko-KR" altLang="en-US" dirty="0"/>
              <a:t>와 다르게 </a:t>
            </a:r>
            <a:r>
              <a:rPr lang="en-US" altLang="ko-KR" dirty="0"/>
              <a:t>max-depth</a:t>
            </a:r>
            <a:r>
              <a:rPr lang="ko-KR" altLang="en-US" dirty="0"/>
              <a:t>같은 파라미터의 적절한 설정이 필요합니다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2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튜닝을 위해서 </a:t>
            </a:r>
            <a:r>
              <a:rPr lang="en-US" altLang="ko-KR" dirty="0"/>
              <a:t>Grid Search </a:t>
            </a:r>
            <a:r>
              <a:rPr lang="ko-KR" altLang="en-US" dirty="0"/>
              <a:t>방식을 적용하였지만 </a:t>
            </a:r>
            <a:r>
              <a:rPr lang="en-US" altLang="ko-KR" dirty="0" err="1"/>
              <a:t>GridSEARch</a:t>
            </a:r>
            <a:r>
              <a:rPr lang="ko-KR" altLang="en-US" dirty="0"/>
              <a:t>는 학습시간이 매우 길다는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 err="1"/>
              <a:t>XGBoost</a:t>
            </a:r>
            <a:r>
              <a:rPr lang="ko-KR" altLang="en-US" dirty="0"/>
              <a:t>나 </a:t>
            </a:r>
            <a:r>
              <a:rPr lang="en-US" altLang="ko-KR" dirty="0" err="1"/>
              <a:t>LightGBM</a:t>
            </a:r>
            <a:r>
              <a:rPr lang="ko-KR" altLang="en-US" dirty="0"/>
              <a:t>의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파리미터</a:t>
            </a:r>
            <a:r>
              <a:rPr lang="ko-KR" altLang="en-US" dirty="0"/>
              <a:t> 튜닝 시에 </a:t>
            </a:r>
            <a:r>
              <a:rPr lang="en-US" altLang="ko-KR" dirty="0" err="1"/>
              <a:t>GridSearch</a:t>
            </a:r>
            <a:r>
              <a:rPr lang="ko-KR" altLang="en-US" dirty="0"/>
              <a:t>방식보다는 다른 방식을 적용하는데 대표적으로 베이지안 최적화 기법이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베이지안 최적화는 다음과 같은 단계로 구성됩니다</a:t>
            </a:r>
            <a:r>
              <a:rPr lang="en-US" altLang="ko-KR" dirty="0"/>
              <a:t>. </a:t>
            </a:r>
            <a:r>
              <a:rPr lang="ko-KR" altLang="en-US" dirty="0"/>
              <a:t>먼저 검은색 실선은 우리가 구하고자 하는 </a:t>
            </a:r>
            <a:r>
              <a:rPr lang="ko-KR" altLang="en-US" dirty="0" err="1"/>
              <a:t>목적함수입니다</a:t>
            </a:r>
            <a:r>
              <a:rPr lang="en-US" altLang="ko-KR" dirty="0"/>
              <a:t>. </a:t>
            </a:r>
            <a:r>
              <a:rPr lang="ko-KR" altLang="en-US" dirty="0"/>
              <a:t>검정색 점선은 관측한 데이터를 바탕으로 예측한 </a:t>
            </a:r>
            <a:r>
              <a:rPr lang="en-US" altLang="ko-KR" dirty="0"/>
              <a:t>estimated function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검정색 점선 주변의 보라색 영역은 목적함수가 존재할 만한 신뢰구간을 의미합니다</a:t>
            </a:r>
            <a:r>
              <a:rPr lang="en-US" altLang="ko-KR" dirty="0"/>
              <a:t>. </a:t>
            </a:r>
            <a:r>
              <a:rPr lang="ko-KR" altLang="en-US" dirty="0" err="1"/>
              <a:t>관측값이</a:t>
            </a:r>
            <a:r>
              <a:rPr lang="ko-KR" altLang="en-US" dirty="0"/>
              <a:t> 있는 부분은 신뢰구간이 점으로 표시되고 </a:t>
            </a:r>
            <a:r>
              <a:rPr lang="ko-KR" altLang="en-US" dirty="0" err="1"/>
              <a:t>관측값이</a:t>
            </a:r>
            <a:r>
              <a:rPr lang="ko-KR" altLang="en-US" dirty="0"/>
              <a:t> 근처에 없으면 신뢰구간이 크게 표현되는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다음으로 밑에 있는 초록색 함수는 </a:t>
            </a:r>
            <a:r>
              <a:rPr lang="ko-KR" altLang="en-US" dirty="0" err="1"/>
              <a:t>획득함수이며</a:t>
            </a:r>
            <a:r>
              <a:rPr lang="ko-KR" altLang="en-US" dirty="0"/>
              <a:t> 다음 </a:t>
            </a:r>
            <a:r>
              <a:rPr lang="ko-KR" altLang="en-US" dirty="0" err="1"/>
              <a:t>입력값</a:t>
            </a:r>
            <a:r>
              <a:rPr lang="ko-KR" altLang="en-US" dirty="0"/>
              <a:t> 후보 </a:t>
            </a:r>
            <a:r>
              <a:rPr lang="ko-KR" altLang="en-US" dirty="0" err="1"/>
              <a:t>추천시</a:t>
            </a:r>
            <a:r>
              <a:rPr lang="ko-KR" altLang="en-US" dirty="0"/>
              <a:t> 사용됩니다</a:t>
            </a:r>
            <a:r>
              <a:rPr lang="en-US" altLang="ko-KR" dirty="0"/>
              <a:t>. </a:t>
            </a:r>
            <a:r>
              <a:rPr lang="ko-KR" altLang="en-US" dirty="0" err="1"/>
              <a:t>관측값이</a:t>
            </a:r>
            <a:r>
              <a:rPr lang="ko-KR" altLang="en-US" dirty="0"/>
              <a:t> 있는 부분은 추가 테스트를 할 필요가 없어 초록색 화살표처럼 </a:t>
            </a:r>
            <a:r>
              <a:rPr lang="en-US" altLang="ko-KR" dirty="0"/>
              <a:t>0</a:t>
            </a:r>
            <a:r>
              <a:rPr lang="ko-KR" altLang="en-US" dirty="0"/>
              <a:t>으로 표시되는 것을 볼 수 있습니다</a:t>
            </a:r>
            <a:r>
              <a:rPr lang="en-US" altLang="ko-KR" dirty="0"/>
              <a:t>. t=2</a:t>
            </a:r>
            <a:r>
              <a:rPr lang="ko-KR" altLang="en-US" dirty="0"/>
              <a:t>에서 획득함수가 최대화 되는 값이 </a:t>
            </a:r>
            <a:r>
              <a:rPr lang="en-US" altLang="ko-KR" dirty="0"/>
              <a:t>t=3</a:t>
            </a:r>
            <a:r>
              <a:rPr lang="ko-KR" altLang="en-US" dirty="0"/>
              <a:t>시점에서 새로 관찰할 점이 되고 이에 따라 새로 관찰한 </a:t>
            </a:r>
            <a:r>
              <a:rPr lang="ko-KR" altLang="en-US" dirty="0" err="1"/>
              <a:t>함수값</a:t>
            </a:r>
            <a:r>
              <a:rPr lang="ko-KR" altLang="en-US" dirty="0"/>
              <a:t> 주변의 신뢰 구간 영역이 크게 줄어들며</a:t>
            </a:r>
            <a:r>
              <a:rPr lang="en-US" altLang="ko-KR" dirty="0"/>
              <a:t>,  </a:t>
            </a:r>
            <a:r>
              <a:rPr lang="ko-KR" altLang="en-US" dirty="0"/>
              <a:t>획득 함수 또한 업데이트 됩니다</a:t>
            </a:r>
            <a:r>
              <a:rPr lang="en-US" altLang="ko-KR" dirty="0"/>
              <a:t>. </a:t>
            </a:r>
            <a:r>
              <a:rPr lang="ko-KR" altLang="en-US" dirty="0"/>
              <a:t>이러한 과정이 계속 반복되면서 </a:t>
            </a:r>
            <a:r>
              <a:rPr lang="ko-KR" altLang="en-US" dirty="0" err="1"/>
              <a:t>추정값이</a:t>
            </a:r>
            <a:r>
              <a:rPr lang="ko-KR" altLang="en-US" dirty="0"/>
              <a:t> 실제 목적 함수에 근사하게 되고</a:t>
            </a:r>
            <a:r>
              <a:rPr lang="en-US" altLang="ko-KR" dirty="0"/>
              <a:t>, </a:t>
            </a:r>
            <a:r>
              <a:rPr lang="ko-KR" altLang="en-US" dirty="0"/>
              <a:t>근사한 함수에서 최종 </a:t>
            </a:r>
            <a:r>
              <a:rPr lang="ko-KR" altLang="en-US" dirty="0" err="1"/>
              <a:t>최적값을</a:t>
            </a:r>
            <a:r>
              <a:rPr lang="ko-KR" altLang="en-US" dirty="0"/>
              <a:t> 찾을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3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베이지안 최적화를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튜닝에 적용하기 위해 </a:t>
            </a:r>
            <a:r>
              <a:rPr lang="en-US" altLang="ko-KR" dirty="0" err="1"/>
              <a:t>HyperOpt</a:t>
            </a:r>
            <a:r>
              <a:rPr lang="en-US" altLang="ko-KR" dirty="0"/>
              <a:t> </a:t>
            </a:r>
            <a:r>
              <a:rPr lang="ko-KR" altLang="en-US" dirty="0"/>
              <a:t>패키지를 사용할 수 있습니다</a:t>
            </a:r>
            <a:r>
              <a:rPr lang="en-US" altLang="ko-KR" dirty="0"/>
              <a:t>. </a:t>
            </a:r>
            <a:r>
              <a:rPr lang="en-US" altLang="ko-KR" dirty="0" err="1"/>
              <a:t>HyperOpt</a:t>
            </a:r>
            <a:r>
              <a:rPr lang="ko-KR" altLang="en-US" dirty="0"/>
              <a:t>기능의 수행 함수인 </a:t>
            </a:r>
            <a:r>
              <a:rPr lang="en-US" altLang="ko-KR" dirty="0" err="1"/>
              <a:t>fmin</a:t>
            </a:r>
            <a:r>
              <a:rPr lang="ko-KR" altLang="en-US" dirty="0"/>
              <a:t>의 </a:t>
            </a:r>
            <a:r>
              <a:rPr lang="ko-KR" altLang="en-US" dirty="0" err="1"/>
              <a:t>인자값을</a:t>
            </a:r>
            <a:r>
              <a:rPr lang="ko-KR" altLang="en-US" dirty="0"/>
              <a:t> 통해 </a:t>
            </a:r>
            <a:r>
              <a:rPr lang="en-US" altLang="ko-KR" dirty="0" err="1"/>
              <a:t>HyperOpt</a:t>
            </a:r>
            <a:r>
              <a:rPr lang="ko-KR" altLang="en-US" dirty="0"/>
              <a:t>의 사용법을 알아보겠습니다</a:t>
            </a:r>
            <a:r>
              <a:rPr lang="en-US" altLang="ko-KR" dirty="0"/>
              <a:t>. </a:t>
            </a:r>
            <a:r>
              <a:rPr lang="ko-KR" altLang="en-US" dirty="0"/>
              <a:t>먼저 검색 공간인 </a:t>
            </a:r>
            <a:r>
              <a:rPr lang="en-US" altLang="ko-KR" dirty="0" err="1"/>
              <a:t>search_space</a:t>
            </a:r>
            <a:r>
              <a:rPr lang="ko-KR" altLang="en-US" dirty="0"/>
              <a:t>를 설정해줍니다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search_space</a:t>
            </a:r>
            <a:r>
              <a:rPr lang="ko-KR" altLang="en-US" dirty="0"/>
              <a:t>는 </a:t>
            </a:r>
            <a:r>
              <a:rPr lang="ko-KR" altLang="en-US" dirty="0" err="1"/>
              <a:t>딕셔너리</a:t>
            </a:r>
            <a:r>
              <a:rPr lang="ko-KR" altLang="en-US" dirty="0"/>
              <a:t> 형태로 설정되어야 하며 그 다음으로 </a:t>
            </a:r>
            <a:r>
              <a:rPr lang="ko-KR" altLang="en-US" dirty="0" err="1"/>
              <a:t>딕셔너리를</a:t>
            </a:r>
            <a:r>
              <a:rPr lang="ko-KR" altLang="en-US" dirty="0"/>
              <a:t> 인자로 받고</a:t>
            </a:r>
            <a:r>
              <a:rPr lang="en-US" altLang="ko-KR" dirty="0"/>
              <a:t>, </a:t>
            </a:r>
            <a:r>
              <a:rPr lang="ko-KR" altLang="en-US" dirty="0"/>
              <a:t>특정 값을 반환해주는 목적함수를 설정해줍니다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71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fmin</a:t>
            </a:r>
            <a:r>
              <a:rPr lang="en-US" altLang="ko-KR" dirty="0"/>
              <a:t> </a:t>
            </a:r>
            <a:r>
              <a:rPr lang="ko-KR" altLang="en-US" dirty="0"/>
              <a:t>함수에 이 </a:t>
            </a:r>
            <a:r>
              <a:rPr lang="ko-KR" altLang="en-US" dirty="0" err="1"/>
              <a:t>인자값들을</a:t>
            </a:r>
            <a:r>
              <a:rPr lang="ko-KR" altLang="en-US" dirty="0"/>
              <a:t> 넣어주고 </a:t>
            </a:r>
            <a:r>
              <a:rPr lang="en-US" altLang="ko-KR" dirty="0" err="1"/>
              <a:t>max_evals</a:t>
            </a:r>
            <a:r>
              <a:rPr lang="ko-KR" altLang="en-US" dirty="0"/>
              <a:t>인자로 최대 </a:t>
            </a:r>
            <a:r>
              <a:rPr lang="ko-KR" altLang="en-US" dirty="0" err="1"/>
              <a:t>입력값</a:t>
            </a:r>
            <a:r>
              <a:rPr lang="ko-KR" altLang="en-US" dirty="0"/>
              <a:t> 시도를 설정해주면 됩니다</a:t>
            </a:r>
            <a:r>
              <a:rPr lang="en-US" altLang="ko-KR" dirty="0"/>
              <a:t>. x</a:t>
            </a:r>
            <a:r>
              <a:rPr lang="ko-KR" altLang="en-US" dirty="0"/>
              <a:t>제곱</a:t>
            </a:r>
            <a:r>
              <a:rPr lang="en-US" altLang="ko-KR" dirty="0"/>
              <a:t>-2y</a:t>
            </a:r>
            <a:r>
              <a:rPr lang="ko-KR" altLang="en-US" dirty="0"/>
              <a:t>와 같은 간단한 목적함수에서 </a:t>
            </a:r>
            <a:r>
              <a:rPr lang="en-US" altLang="ko-KR" dirty="0" err="1"/>
              <a:t>max_evals</a:t>
            </a:r>
            <a:r>
              <a:rPr lang="en-US" altLang="ko-KR" dirty="0"/>
              <a:t> </a:t>
            </a:r>
            <a:r>
              <a:rPr lang="ko-KR" altLang="en-US" dirty="0"/>
              <a:t>값이 클수록  </a:t>
            </a:r>
            <a:r>
              <a:rPr lang="ko-KR" altLang="en-US" dirty="0" err="1"/>
              <a:t>최적값에</a:t>
            </a:r>
            <a:r>
              <a:rPr lang="ko-KR" altLang="en-US" dirty="0"/>
              <a:t> 더욱 가까워지는 것을 볼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다음으로는 이러한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직접 </a:t>
            </a:r>
            <a:r>
              <a:rPr lang="ko-KR" altLang="en-US" dirty="0" err="1"/>
              <a:t>머신러닝</a:t>
            </a:r>
            <a:r>
              <a:rPr lang="ko-KR" altLang="en-US" dirty="0"/>
              <a:t> 모델에 튜닝해보는 실습 과정을 보겠습니다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89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 </a:t>
            </a:r>
            <a:r>
              <a:rPr lang="en-US" altLang="ko-KR" dirty="0"/>
              <a:t>Competition</a:t>
            </a:r>
            <a:r>
              <a:rPr lang="ko-KR" altLang="en-US" dirty="0"/>
              <a:t>은 </a:t>
            </a:r>
            <a:r>
              <a:rPr lang="en-US" altLang="ko-KR" dirty="0"/>
              <a:t>Santander</a:t>
            </a:r>
            <a:r>
              <a:rPr lang="ko-KR" altLang="en-US" dirty="0"/>
              <a:t> 은행에서 제공한 </a:t>
            </a:r>
            <a:r>
              <a:rPr lang="en-US" altLang="ko-KR" dirty="0"/>
              <a:t>dataset</a:t>
            </a:r>
            <a:r>
              <a:rPr lang="ko-KR" altLang="en-US" dirty="0" err="1"/>
              <a:t>를</a:t>
            </a:r>
            <a:r>
              <a:rPr lang="ko-KR" altLang="en-US" dirty="0"/>
              <a:t> 기반으로 고객 만족 여부를 예측하는데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target class label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일 때 만족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 때 불만족의 피드백을 받은 경우입니다</a:t>
            </a:r>
            <a:r>
              <a:rPr lang="en-US" altLang="ko-KR" dirty="0"/>
              <a:t>.</a:t>
            </a:r>
            <a:r>
              <a:rPr lang="ko-KR" altLang="en-US" dirty="0"/>
              <a:t> 해당 모델의 성능은 </a:t>
            </a:r>
            <a:r>
              <a:rPr lang="en-US" altLang="ko-KR" dirty="0"/>
              <a:t>3</a:t>
            </a:r>
            <a:r>
              <a:rPr lang="ko-KR" altLang="en-US" dirty="0"/>
              <a:t>장에서 배웠던 </a:t>
            </a:r>
            <a:r>
              <a:rPr lang="en-US" altLang="ko-KR" dirty="0"/>
              <a:t>ROC</a:t>
            </a:r>
            <a:r>
              <a:rPr lang="ko-KR" altLang="en-US" dirty="0"/>
              <a:t> 곡선 영역으로 평가합니다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21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Basic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4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2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유재은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</a:rPr>
              <a:t>설지환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 err="1">
                <a:solidFill>
                  <a:srgbClr val="19264B"/>
                </a:solidFill>
              </a:rPr>
              <a:t>이정로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16BCB0-EB54-929F-32A1-F47B7997A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2733102"/>
            <a:ext cx="5218768" cy="7369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574723-28C2-B758-62A9-3145E9AF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682" y="1996244"/>
            <a:ext cx="2007219" cy="6614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0280EA-3BE9-6D7F-FFB2-E13CC2537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75" y="4405435"/>
            <a:ext cx="1450685" cy="5659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5E2B36-8364-18B5-CFF2-5CD34FC02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198" y="1442224"/>
            <a:ext cx="4358987" cy="11080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2738FA-660C-574D-61CD-A0FB013701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0198" y="3798849"/>
            <a:ext cx="3891466" cy="4991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322EFB9-CF67-48AF-AD3B-D349ED4891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5682" y="1426295"/>
            <a:ext cx="1206361" cy="2655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C5AEEE8-9A4F-4A34-EB2A-C451A731F4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1597" y="3576254"/>
            <a:ext cx="3477438" cy="12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0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61F451-17F7-5987-7F05-8A5A5C0E8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015" y="1472735"/>
            <a:ext cx="1777575" cy="2698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F85C65-5F62-6693-89BF-D47C5EF13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733" y="1423132"/>
            <a:ext cx="4587450" cy="1104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E8E939-1EA5-60F3-85E6-ADB889802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6015" y="1818843"/>
            <a:ext cx="1831234" cy="13388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2F9142-56A0-5FC3-54C4-B52390593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9721" y="2314524"/>
            <a:ext cx="2043693" cy="2263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2A5F8DF-C0C1-6236-B53C-1E86A01649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8975" y="3253618"/>
            <a:ext cx="3637970" cy="13177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8DE9BCF-ACCE-ECBF-1AFF-936A42D87A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2780" y="4571342"/>
            <a:ext cx="3590242" cy="32014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D247F42-4BFC-2587-941B-175FADA762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4820" y="3253618"/>
            <a:ext cx="3016835" cy="11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9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C6E39-E38D-84D7-D954-03DB2699B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384033"/>
            <a:ext cx="5250355" cy="16193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8BFC48-3D00-D0C6-3A85-4ECCB946F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3116284"/>
            <a:ext cx="4979400" cy="1392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286C1-5E7C-1788-3488-3C395CA4C024}"/>
              </a:ext>
            </a:extLst>
          </p:cNvPr>
          <p:cNvSpPr txBox="1"/>
          <p:nvPr/>
        </p:nvSpPr>
        <p:spPr>
          <a:xfrm>
            <a:off x="6659330" y="845454"/>
            <a:ext cx="2402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n-estimator (tree</a:t>
            </a:r>
            <a:r>
              <a:rPr lang="ko-KR" altLang="en-US" dirty="0"/>
              <a:t> </a:t>
            </a:r>
            <a:r>
              <a:rPr lang="ko-KR" altLang="en-US" dirty="0" err="1"/>
              <a:t>갯수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early_stopping_rounds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최대 반복 횟수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eval_metric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0.8429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E4480-7E49-2345-6314-6EE52A9C2F1F}"/>
              </a:ext>
            </a:extLst>
          </p:cNvPr>
          <p:cNvSpPr txBox="1"/>
          <p:nvPr/>
        </p:nvSpPr>
        <p:spPr>
          <a:xfrm>
            <a:off x="6502400" y="3116284"/>
            <a:ext cx="24687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max_depth</a:t>
            </a:r>
            <a:r>
              <a:rPr kumimoji="1" lang="en-US" altLang="ko-Kore-KR" dirty="0"/>
              <a:t> : 5~15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min_child_weight</a:t>
            </a:r>
            <a:r>
              <a:rPr kumimoji="1" lang="en-US" altLang="ko-Kore-KR" dirty="0"/>
              <a:t> : 1~6</a:t>
            </a:r>
          </a:p>
          <a:p>
            <a:r>
              <a:rPr kumimoji="1" lang="ko-KR" altLang="en-US" dirty="0"/>
              <a:t>      </a:t>
            </a:r>
            <a:r>
              <a:rPr kumimoji="1" lang="en-US" altLang="ko-Kore-KR" dirty="0"/>
              <a:t>(</a:t>
            </a:r>
            <a:r>
              <a:rPr kumimoji="1" lang="ko-KR" altLang="en-US" dirty="0"/>
              <a:t>간격 </a:t>
            </a:r>
            <a:r>
              <a:rPr kumimoji="1" lang="en-US" altLang="ko-KR" dirty="0"/>
              <a:t>1)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learning_rate</a:t>
            </a:r>
            <a:r>
              <a:rPr kumimoji="1" lang="en-US" altLang="ko-Kore-KR" dirty="0"/>
              <a:t> : </a:t>
            </a:r>
          </a:p>
          <a:p>
            <a:r>
              <a:rPr kumimoji="1" lang="ko-KR" altLang="en-US" dirty="0"/>
              <a:t>      </a:t>
            </a:r>
            <a:r>
              <a:rPr kumimoji="1" lang="en-US" altLang="ko-Kore-KR" dirty="0"/>
              <a:t>0.01~0.2 </a:t>
            </a:r>
            <a:r>
              <a:rPr kumimoji="1" lang="ko-KR" altLang="en-US" dirty="0"/>
              <a:t>사이 정규분포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108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7B8B1A-EC3A-51E7-1D71-78820723F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6" y="1293541"/>
            <a:ext cx="5259454" cy="3205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4003C1-7D81-5230-1BEF-06B2A681CEC0}"/>
              </a:ext>
            </a:extLst>
          </p:cNvPr>
          <p:cNvSpPr txBox="1"/>
          <p:nvPr/>
        </p:nvSpPr>
        <p:spPr>
          <a:xfrm>
            <a:off x="6668430" y="845454"/>
            <a:ext cx="23026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K-Fold, ROC</a:t>
            </a:r>
            <a:r>
              <a:rPr lang="ko-KR" altLang="en-US" dirty="0"/>
              <a:t>값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-1</a:t>
            </a:r>
            <a:r>
              <a:rPr lang="ko-KR" altLang="en-US" dirty="0">
                <a:sym typeface="Wingdings" pitchFamily="2" charset="2"/>
              </a:rPr>
              <a:t> 곱함</a:t>
            </a:r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      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최소 </a:t>
            </a:r>
            <a:r>
              <a:rPr lang="ko-KR" altLang="en-US" dirty="0" err="1">
                <a:sym typeface="Wingdings" pitchFamily="2" charset="2"/>
              </a:rPr>
              <a:t>반환값</a:t>
            </a:r>
            <a:r>
              <a:rPr lang="en-US" altLang="ko-KR" dirty="0">
                <a:sym typeface="Wingdings" pitchFamily="2" charset="2"/>
              </a:rPr>
              <a:t>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n-estimator 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early-stopping-round : 30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dirty="0">
                <a:sym typeface="Wingdings" pitchFamily="2" charset="2"/>
              </a:rPr>
              <a:t>튜닝 후 다시 증가</a:t>
            </a:r>
            <a:r>
              <a:rPr lang="en-US" altLang="ko-KR" dirty="0">
                <a:sym typeface="Wingdings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0720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003C1-7D81-5230-1BEF-06B2A681CEC0}"/>
              </a:ext>
            </a:extLst>
          </p:cNvPr>
          <p:cNvSpPr txBox="1"/>
          <p:nvPr/>
        </p:nvSpPr>
        <p:spPr>
          <a:xfrm>
            <a:off x="5818354" y="955307"/>
            <a:ext cx="2302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50</a:t>
            </a:r>
            <a:r>
              <a:rPr lang="ko-KR" altLang="en-US" dirty="0"/>
              <a:t>회 반복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↙︎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910846-29E4-AE21-F565-142008EB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295" y="1384034"/>
            <a:ext cx="4080184" cy="12561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A9E2B6-1EEE-6F71-7614-A2AA7ED80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296" y="2665599"/>
            <a:ext cx="7117236" cy="4868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C3402E-2FD1-BB9C-DD61-724A85414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0284" y="3152406"/>
            <a:ext cx="4652612" cy="12169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14C739-1C54-42AC-7DE3-1723AAF88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0284" y="4381486"/>
            <a:ext cx="4080184" cy="412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8D3D73-103B-FBAF-0D04-C3A514836EA4}"/>
              </a:ext>
            </a:extLst>
          </p:cNvPr>
          <p:cNvSpPr txBox="1"/>
          <p:nvPr/>
        </p:nvSpPr>
        <p:spPr>
          <a:xfrm>
            <a:off x="6388375" y="3275368"/>
            <a:ext cx="2302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결과 기반으로 </a:t>
            </a:r>
            <a:r>
              <a:rPr lang="ko-KR" altLang="en-US" dirty="0" err="1"/>
              <a:t>재학습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n_estimator</a:t>
            </a:r>
            <a:r>
              <a:rPr lang="en-US" altLang="ko-KR" dirty="0"/>
              <a:t>, </a:t>
            </a:r>
            <a:r>
              <a:rPr lang="en-US" altLang="ko-KR" dirty="0" err="1"/>
              <a:t>early_stopping_rounds</a:t>
            </a:r>
            <a:r>
              <a:rPr lang="en-US" altLang="ko-KR" dirty="0"/>
              <a:t> </a:t>
            </a:r>
            <a:r>
              <a:rPr lang="ko-KR" altLang="en-US" dirty="0"/>
              <a:t>복구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개선된 학습 효과</a:t>
            </a:r>
            <a:r>
              <a:rPr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75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9EE22E-4A72-8CE9-3D95-9AB1B2EA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91" y="2142962"/>
            <a:ext cx="4136618" cy="283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FA2E51-9210-9749-A7F4-2336F58C0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143" y="1321034"/>
            <a:ext cx="3479645" cy="9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4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635371-2C54-2835-3C25-F28B11477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2" y="1418629"/>
            <a:ext cx="4223435" cy="15252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4345F6-9751-84AF-3044-2142682CE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397" y="1418629"/>
            <a:ext cx="2165864" cy="380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652D56-A7E6-224C-CDA2-99B46294B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64" y="2943898"/>
            <a:ext cx="4992974" cy="8017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39CE92-C9DE-CCA2-A20B-721F9C65D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952" y="3745689"/>
            <a:ext cx="5162955" cy="1103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C1BC46-3D04-6888-4147-6D26E395CD07}"/>
              </a:ext>
            </a:extLst>
          </p:cNvPr>
          <p:cNvSpPr txBox="1"/>
          <p:nvPr/>
        </p:nvSpPr>
        <p:spPr>
          <a:xfrm>
            <a:off x="6629802" y="1929807"/>
            <a:ext cx="2402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n-estimator (tree</a:t>
            </a:r>
            <a:r>
              <a:rPr lang="ko-KR" altLang="en-US" dirty="0"/>
              <a:t> </a:t>
            </a:r>
            <a:r>
              <a:rPr lang="ko-KR" altLang="en-US" dirty="0" err="1"/>
              <a:t>갯수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early_stopping_rounds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최대 반복 횟수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eval_metric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itchFamily="2" charset="2"/>
              </a:rPr>
              <a:t>튜닝할 </a:t>
            </a:r>
            <a:r>
              <a:rPr lang="en-US" altLang="ko-KR" dirty="0">
                <a:sym typeface="Wingdings" pitchFamily="2" charset="2"/>
              </a:rPr>
              <a:t>hyperparameter : </a:t>
            </a:r>
            <a:r>
              <a:rPr lang="en-US" altLang="ko-KR" dirty="0" err="1">
                <a:sym typeface="Wingdings" pitchFamily="2" charset="2"/>
              </a:rPr>
              <a:t>num_leaves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max_depth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min_child_samples</a:t>
            </a:r>
            <a:r>
              <a:rPr lang="en-US" altLang="ko-KR" dirty="0">
                <a:sym typeface="Wingdings" pitchFamily="2" charset="2"/>
              </a:rPr>
              <a:t>, subsample, </a:t>
            </a:r>
            <a:r>
              <a:rPr lang="en-US" altLang="ko-KR" dirty="0" err="1">
                <a:sym typeface="Wingdings" pitchFamily="2" charset="2"/>
              </a:rPr>
              <a:t>learning_rate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0.8384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7211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5F9F9E-4727-81F8-1F03-AE434F26D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384033"/>
            <a:ext cx="4599854" cy="10513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87530D-39AB-5DF1-6C62-D339E4BA2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2435428"/>
            <a:ext cx="7162596" cy="7708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7F5B95F-4C94-348D-9081-49BC0D03E3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831"/>
          <a:stretch/>
        </p:blipFill>
        <p:spPr>
          <a:xfrm>
            <a:off x="1408975" y="3213625"/>
            <a:ext cx="4599854" cy="17821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0C18518-87A7-1A6A-B220-ED527B5C8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375" y="3717625"/>
            <a:ext cx="2122488" cy="64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9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53975" y="261126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데이터 해석</a:t>
            </a:r>
            <a:endParaRPr sz="2000" b="1" dirty="0">
              <a:solidFill>
                <a:srgbClr val="19264B"/>
              </a:solidFill>
              <a:latin typeface="+mj-lt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8975" y="845454"/>
            <a:ext cx="7288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데이터에 대한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Class: 0, 1 – </a:t>
            </a:r>
            <a:r>
              <a:rPr lang="ko-KR" altLang="en-US" dirty="0"/>
              <a:t>정상의 유무</a:t>
            </a:r>
            <a:endParaRPr lang="en-US" altLang="ko-KR" dirty="0"/>
          </a:p>
          <a:p>
            <a:r>
              <a:rPr lang="en-US" altLang="ko-KR" dirty="0"/>
              <a:t>V1, ~V28: PCA</a:t>
            </a:r>
            <a:r>
              <a:rPr lang="ko-KR" altLang="en-US" dirty="0"/>
              <a:t>를 통해 추출한 특성들</a:t>
            </a:r>
            <a:endParaRPr lang="en-US" altLang="ko-KR" dirty="0"/>
          </a:p>
          <a:p>
            <a:r>
              <a:rPr lang="en-US" altLang="ko-KR" dirty="0"/>
              <a:t>Amount: </a:t>
            </a:r>
            <a:r>
              <a:rPr lang="ko-KR" altLang="en-US" dirty="0"/>
              <a:t>거래 금액</a:t>
            </a:r>
            <a:endParaRPr lang="en-US" altLang="ko-KR" dirty="0"/>
          </a:p>
          <a:p>
            <a:r>
              <a:rPr lang="en-US" altLang="ko-KR" dirty="0"/>
              <a:t>Time: </a:t>
            </a:r>
            <a:r>
              <a:rPr lang="ko-KR" altLang="en-US" dirty="0"/>
              <a:t>데이터 생성 관련한 작업용 속성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결측값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en-US" altLang="ko-KR" dirty="0"/>
              <a:t>Info() </a:t>
            </a:r>
            <a:r>
              <a:rPr lang="ko-KR" altLang="en-US" dirty="0"/>
              <a:t>함수를 통하여 확인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3506857"/>
            <a:ext cx="5213593" cy="127869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429" y="261126"/>
            <a:ext cx="3782014" cy="40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7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718" y="814387"/>
            <a:ext cx="4838700" cy="3514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3718" y="375781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레이블 값 비율</a:t>
            </a:r>
          </a:p>
        </p:txBody>
      </p:sp>
    </p:spTree>
    <p:extLst>
      <p:ext uri="{BB962C8B-B14F-4D97-AF65-F5344CB8AC3E}">
        <p14:creationId xmlns:p14="http://schemas.microsoft.com/office/powerpoint/2010/main" val="378583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893112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유재은</a:t>
            </a:r>
            <a:r>
              <a:rPr lang="en-US" altLang="ko-KR" dirty="0"/>
              <a:t>(</a:t>
            </a:r>
            <a:r>
              <a:rPr lang="ko-KR" altLang="en-US" dirty="0"/>
              <a:t>경영학과</a:t>
            </a:r>
            <a:r>
              <a:rPr lang="en-US" altLang="ko-KR" dirty="0"/>
              <a:t>20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 err="1"/>
              <a:t>설지환</a:t>
            </a:r>
            <a:r>
              <a:rPr lang="en-US" altLang="ko-KR" dirty="0"/>
              <a:t>(</a:t>
            </a:r>
            <a:r>
              <a:rPr lang="ko-KR" altLang="en-US" dirty="0"/>
              <a:t>소프트웨어공학부</a:t>
            </a:r>
            <a:r>
              <a:rPr lang="en-US" altLang="ko-KR" dirty="0"/>
              <a:t>19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이정로</a:t>
            </a:r>
            <a:r>
              <a:rPr lang="en-US" altLang="ko-KR" dirty="0"/>
              <a:t>(</a:t>
            </a:r>
            <a:r>
              <a:rPr lang="ko-KR" altLang="en-US" dirty="0"/>
              <a:t>전자전기공학부</a:t>
            </a:r>
            <a:r>
              <a:rPr lang="en-US" altLang="ko-KR" dirty="0"/>
              <a:t>19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56" y="1097675"/>
            <a:ext cx="4835244" cy="36256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590261" y="477078"/>
            <a:ext cx="6104556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데이터의 분포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위를 보면</a:t>
            </a:r>
            <a:r>
              <a:rPr lang="en-US" altLang="ko-KR" dirty="0"/>
              <a:t>, </a:t>
            </a:r>
            <a:r>
              <a:rPr lang="ko-KR" altLang="en-US" dirty="0"/>
              <a:t>거의 모든 데이터의 </a:t>
            </a:r>
            <a:r>
              <a:rPr lang="en-US" altLang="ko-KR" dirty="0"/>
              <a:t>Amount </a:t>
            </a:r>
            <a:r>
              <a:rPr lang="ko-KR" altLang="en-US" dirty="0"/>
              <a:t>가 </a:t>
            </a:r>
            <a:r>
              <a:rPr lang="en-US" altLang="ko-KR" dirty="0"/>
              <a:t>1000</a:t>
            </a:r>
            <a:r>
              <a:rPr lang="ko-KR" altLang="en-US" dirty="0"/>
              <a:t>이하인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49" y="915607"/>
            <a:ext cx="4183576" cy="33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1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65753" y="513567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와 </a:t>
            </a:r>
            <a:r>
              <a:rPr lang="ko-KR" altLang="en-US" dirty="0" err="1"/>
              <a:t>관련있는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을 파악하기</a:t>
            </a:r>
            <a:r>
              <a:rPr lang="en-US" altLang="ko-KR" dirty="0"/>
              <a:t>.(V14, V17)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753" y="909027"/>
            <a:ext cx="4009117" cy="40897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753" y="1795300"/>
            <a:ext cx="5715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68" y="1216581"/>
            <a:ext cx="6385872" cy="21239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268" y="1187174"/>
            <a:ext cx="6385884" cy="24750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99268" y="55835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전처리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26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17648"/>
              </p:ext>
            </p:extLst>
          </p:nvPr>
        </p:nvGraphicFramePr>
        <p:xfrm>
          <a:off x="1803138" y="839968"/>
          <a:ext cx="6096000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32738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31491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66552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123191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7901945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가공 유형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Algorithm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716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재현율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ROC-AUC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404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원본 데이터 가공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0.6216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703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695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로그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33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0552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이상치 데이터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521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0.9603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932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SMOT </a:t>
                      </a:r>
                      <a:r>
                        <a:rPr lang="ko-KR" altLang="en-US" dirty="0"/>
                        <a:t>오버 샘플링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0.9737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48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0.8493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71532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03138" y="471298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적용</a:t>
            </a:r>
          </a:p>
        </p:txBody>
      </p:sp>
    </p:spTree>
    <p:extLst>
      <p:ext uri="{BB962C8B-B14F-4D97-AF65-F5344CB8AC3E}">
        <p14:creationId xmlns:p14="http://schemas.microsoft.com/office/powerpoint/2010/main" val="22296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678488" y="764088"/>
            <a:ext cx="70150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스태킹</a:t>
            </a:r>
            <a:r>
              <a:rPr lang="ko-KR" altLang="en-US" dirty="0"/>
              <a:t> 앙상블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 알고리즘으로 예측한 데이터들을 입력 데이터로 다시 넣어</a:t>
            </a:r>
            <a:r>
              <a:rPr lang="en-US" altLang="ko-KR" dirty="0"/>
              <a:t> </a:t>
            </a:r>
            <a:r>
              <a:rPr lang="ko-KR" altLang="en-US" dirty="0"/>
              <a:t>최종 알고리즘으로 </a:t>
            </a:r>
            <a:endParaRPr lang="en-US" altLang="ko-KR" dirty="0"/>
          </a:p>
          <a:p>
            <a:r>
              <a:rPr lang="ko-KR" altLang="en-US" dirty="0"/>
              <a:t>예측을 수행하는 방식이다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https://velog.velcdn.com/images%2Fsset2323%2Fpost%2F364876bb-9781-4d62-9076-84b16bec6762%2F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76" y="1180010"/>
            <a:ext cx="5903424" cy="327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7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425559"/>
            <a:ext cx="5518498" cy="45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99480"/>
            <a:ext cx="4725510" cy="47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80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62" y="675933"/>
            <a:ext cx="6345037" cy="379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5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32E71CDA-A997-3255-93C9-DD6EB3EFBC48}"/>
              </a:ext>
            </a:extLst>
          </p:cNvPr>
          <p:cNvSpPr txBox="1"/>
          <p:nvPr/>
        </p:nvSpPr>
        <p:spPr>
          <a:xfrm>
            <a:off x="1463964" y="950876"/>
            <a:ext cx="497940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LightGBM</a:t>
            </a: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Bayesian Optimization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HyperOpt</a:t>
            </a: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Kaggle Santander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Kaggle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신용카드 사기 검출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Stacking Ensemble</a:t>
            </a:r>
          </a:p>
        </p:txBody>
      </p:sp>
    </p:spTree>
    <p:extLst>
      <p:ext uri="{BB962C8B-B14F-4D97-AF65-F5344CB8AC3E}">
        <p14:creationId xmlns:p14="http://schemas.microsoft.com/office/powerpoint/2010/main" val="40309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73;p15">
            <a:extLst>
              <a:ext uri="{FF2B5EF4-FFF2-40B4-BE49-F238E27FC236}">
                <a16:creationId xmlns:a16="http://schemas.microsoft.com/office/drawing/2014/main" id="{B78BDAF2-F871-9150-F64F-6FA6C4C723F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0CF3FC1-6280-52C7-CDA7-F602881451B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LightGBM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EB7D6D7D-D857-140F-400B-DADEC5F21E3B}"/>
              </a:ext>
            </a:extLst>
          </p:cNvPr>
          <p:cNvSpPr txBox="1"/>
          <p:nvPr/>
        </p:nvSpPr>
        <p:spPr>
          <a:xfrm>
            <a:off x="1463964" y="950876"/>
            <a:ext cx="49794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LightGBM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</a:t>
            </a:r>
            <a:r>
              <a:rPr lang="en-US" altLang="ko-KR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XGBoost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대비 장점</a:t>
            </a:r>
            <a:endParaRPr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F852F-88F7-1880-AE8F-E726CF97FAFA}"/>
              </a:ext>
            </a:extLst>
          </p:cNvPr>
          <p:cNvSpPr txBox="1"/>
          <p:nvPr/>
        </p:nvSpPr>
        <p:spPr>
          <a:xfrm>
            <a:off x="1408975" y="1864656"/>
            <a:ext cx="7079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더 빠른 학습과 예측 수행 시간</a:t>
            </a:r>
            <a:endParaRPr lang="en-US" altLang="ko-KR" dirty="0"/>
          </a:p>
          <a:p>
            <a:r>
              <a:rPr lang="en-US" altLang="ko-KR" dirty="0"/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더 작은 메모리 사용량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카테고리 피처의 자동 변환과 최적 분할</a:t>
            </a:r>
            <a:endParaRPr lang="en-US" altLang="ko-KR" dirty="0"/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41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CF1B0F4-6B4D-87D4-C066-EFEBD0545EA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리프 중심 트리 분할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(Leaf Wise)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이란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머신러닝] LightGBM">
            <a:extLst>
              <a:ext uri="{FF2B5EF4-FFF2-40B4-BE49-F238E27FC236}">
                <a16:creationId xmlns:a16="http://schemas.microsoft.com/office/drawing/2014/main" id="{DD9C61B8-A884-7384-3116-A8A7E37D0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091" y="2680061"/>
            <a:ext cx="5657416" cy="19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gboost - Decision trees: leaf-wise (best-first) and level-wise tree  traverse - Data Science Stack Exchange">
            <a:extLst>
              <a:ext uri="{FF2B5EF4-FFF2-40B4-BE49-F238E27FC236}">
                <a16:creationId xmlns:a16="http://schemas.microsoft.com/office/drawing/2014/main" id="{C028A0C4-3DBA-4011-D31A-5E7D7DA6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013" y="802277"/>
            <a:ext cx="4468668" cy="176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E5B78-75D9-4E30-CF02-A6D1D2FF0EF1}"/>
              </a:ext>
            </a:extLst>
          </p:cNvPr>
          <p:cNvSpPr txBox="1"/>
          <p:nvPr/>
        </p:nvSpPr>
        <p:spPr>
          <a:xfrm>
            <a:off x="1574799" y="1440871"/>
            <a:ext cx="12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XGBoost</a:t>
            </a:r>
            <a:endParaRPr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C3C1B-A262-D8D2-A511-4B57DD6706B6}"/>
              </a:ext>
            </a:extLst>
          </p:cNvPr>
          <p:cNvSpPr txBox="1"/>
          <p:nvPr/>
        </p:nvSpPr>
        <p:spPr>
          <a:xfrm>
            <a:off x="1504013" y="33332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LightGBM</a:t>
            </a:r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25081-E0B7-0D30-7BD0-6D6D5D591447}"/>
              </a:ext>
            </a:extLst>
          </p:cNvPr>
          <p:cNvSpPr txBox="1"/>
          <p:nvPr/>
        </p:nvSpPr>
        <p:spPr>
          <a:xfrm>
            <a:off x="3105726" y="4751817"/>
            <a:ext cx="608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 특성에 맞는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설정 필요</a:t>
            </a:r>
          </a:p>
        </p:txBody>
      </p:sp>
    </p:spTree>
    <p:extLst>
      <p:ext uri="{BB962C8B-B14F-4D97-AF65-F5344CB8AC3E}">
        <p14:creationId xmlns:p14="http://schemas.microsoft.com/office/powerpoint/2010/main" val="293404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67A6D6F3-0709-AA53-EEEB-0718A3AF35D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420947F-E048-0B7E-75B2-91016230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002236" y="681448"/>
            <a:ext cx="3879896" cy="422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60A654C-D277-8D34-95B4-D04DA050EAF5}"/>
              </a:ext>
            </a:extLst>
          </p:cNvPr>
          <p:cNvSpPr/>
          <p:nvPr/>
        </p:nvSpPr>
        <p:spPr>
          <a:xfrm rot="5400000">
            <a:off x="3588327" y="1842656"/>
            <a:ext cx="133927" cy="12931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435E8D8-0114-052C-40F3-F642937C4BA9}"/>
              </a:ext>
            </a:extLst>
          </p:cNvPr>
          <p:cNvSpPr/>
          <p:nvPr/>
        </p:nvSpPr>
        <p:spPr>
          <a:xfrm rot="5400000">
            <a:off x="5541818" y="3269675"/>
            <a:ext cx="133927" cy="12931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19968D6-81E3-38BC-65FC-5696FA38FAE4}"/>
              </a:ext>
            </a:extLst>
          </p:cNvPr>
          <p:cNvSpPr/>
          <p:nvPr/>
        </p:nvSpPr>
        <p:spPr>
          <a:xfrm rot="5400000">
            <a:off x="6386068" y="4645893"/>
            <a:ext cx="133927" cy="12931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0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95AC9CB-16CB-3C3D-0748-E961138CC128}"/>
              </a:ext>
            </a:extLst>
          </p:cNvPr>
          <p:cNvSpPr txBox="1"/>
          <p:nvPr/>
        </p:nvSpPr>
        <p:spPr>
          <a:xfrm>
            <a:off x="1408974" y="306875"/>
            <a:ext cx="642447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HyperOpt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사용하기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D5A37F4-466D-41F2-2106-BB9791FD1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" b="86539"/>
          <a:stretch/>
        </p:blipFill>
        <p:spPr bwMode="auto">
          <a:xfrm>
            <a:off x="1408961" y="1486804"/>
            <a:ext cx="7492007" cy="62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00A280-9579-F7F9-DF57-57730E4E56DD}"/>
              </a:ext>
            </a:extLst>
          </p:cNvPr>
          <p:cNvSpPr txBox="1"/>
          <p:nvPr/>
        </p:nvSpPr>
        <p:spPr>
          <a:xfrm>
            <a:off x="1353975" y="1153231"/>
            <a:ext cx="540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입력 변수명과 </a:t>
            </a:r>
            <a:r>
              <a:rPr lang="ko-KR" altLang="en-US" dirty="0" err="1"/>
              <a:t>입력값의</a:t>
            </a:r>
            <a:r>
              <a:rPr lang="ko-KR" altLang="en-US" dirty="0"/>
              <a:t> </a:t>
            </a:r>
            <a:r>
              <a:rPr lang="ko-KR" altLang="en-US" b="1" dirty="0"/>
              <a:t>검색 공간</a:t>
            </a:r>
            <a:r>
              <a:rPr lang="en-US" altLang="ko-KR" dirty="0"/>
              <a:t>- </a:t>
            </a:r>
            <a:r>
              <a:rPr lang="ko-KR" altLang="en-US" dirty="0" err="1"/>
              <a:t>딕셔너리</a:t>
            </a:r>
            <a:r>
              <a:rPr lang="ko-KR" altLang="en-US" dirty="0"/>
              <a:t> 형태로 설정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D21B9-7F8E-D488-AC51-F369CA73B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3390" b="60987"/>
          <a:stretch/>
        </p:blipFill>
        <p:spPr bwMode="auto">
          <a:xfrm>
            <a:off x="1408973" y="3213101"/>
            <a:ext cx="6424472" cy="10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A2274-FE33-4DE8-B029-0A240A1ED800}"/>
              </a:ext>
            </a:extLst>
          </p:cNvPr>
          <p:cNvSpPr txBox="1"/>
          <p:nvPr/>
        </p:nvSpPr>
        <p:spPr>
          <a:xfrm>
            <a:off x="1408961" y="2905324"/>
            <a:ext cx="5864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b="1" dirty="0"/>
              <a:t>목적 함수 </a:t>
            </a:r>
            <a:r>
              <a:rPr lang="ko-KR" altLang="en-US" dirty="0"/>
              <a:t>설정</a:t>
            </a:r>
            <a:r>
              <a:rPr lang="en-US" altLang="ko-KR" dirty="0"/>
              <a:t>-</a:t>
            </a:r>
            <a:r>
              <a:rPr lang="ko-KR" altLang="en-US" dirty="0" err="1"/>
              <a:t>딕셔너리를</a:t>
            </a:r>
            <a:r>
              <a:rPr lang="ko-KR" altLang="en-US" dirty="0"/>
              <a:t> 인자로 받고</a:t>
            </a:r>
            <a:r>
              <a:rPr lang="en-US" altLang="ko-KR" dirty="0"/>
              <a:t>, </a:t>
            </a:r>
            <a:r>
              <a:rPr lang="ko-KR" altLang="en-US" dirty="0"/>
              <a:t>특정 값을 반환하는 구조</a:t>
            </a:r>
          </a:p>
        </p:txBody>
      </p:sp>
    </p:spTree>
    <p:extLst>
      <p:ext uri="{BB962C8B-B14F-4D97-AF65-F5344CB8AC3E}">
        <p14:creationId xmlns:p14="http://schemas.microsoft.com/office/powerpoint/2010/main" val="55998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95AC9CB-16CB-3C3D-0748-E961138CC128}"/>
              </a:ext>
            </a:extLst>
          </p:cNvPr>
          <p:cNvSpPr txBox="1"/>
          <p:nvPr/>
        </p:nvSpPr>
        <p:spPr>
          <a:xfrm>
            <a:off x="1408974" y="306875"/>
            <a:ext cx="642447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HyperOpt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사용하기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D5A37F4-466D-41F2-2106-BB9791FD1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39922" b="506"/>
          <a:stretch/>
        </p:blipFill>
        <p:spPr bwMode="auto">
          <a:xfrm>
            <a:off x="1421001" y="1473043"/>
            <a:ext cx="7523836" cy="27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627256-B1D7-399A-17B9-D6A8C852CE35}"/>
              </a:ext>
            </a:extLst>
          </p:cNvPr>
          <p:cNvCxnSpPr>
            <a:cxnSpLocks/>
          </p:cNvCxnSpPr>
          <p:nvPr/>
        </p:nvCxnSpPr>
        <p:spPr>
          <a:xfrm>
            <a:off x="2382982" y="2239818"/>
            <a:ext cx="87283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B82F75-7DD8-D83E-0C43-63D6E2C93475}"/>
              </a:ext>
            </a:extLst>
          </p:cNvPr>
          <p:cNvCxnSpPr>
            <a:cxnSpLocks/>
          </p:cNvCxnSpPr>
          <p:nvPr/>
        </p:nvCxnSpPr>
        <p:spPr>
          <a:xfrm>
            <a:off x="3362036" y="2239818"/>
            <a:ext cx="87283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64CFE5-D8D6-646D-A95E-FD908E408397}"/>
              </a:ext>
            </a:extLst>
          </p:cNvPr>
          <p:cNvSpPr/>
          <p:nvPr/>
        </p:nvSpPr>
        <p:spPr>
          <a:xfrm>
            <a:off x="5449453" y="2350477"/>
            <a:ext cx="678873" cy="123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524C3-B52D-9AD4-0E28-81054C906A9B}"/>
              </a:ext>
            </a:extLst>
          </p:cNvPr>
          <p:cNvSpPr/>
          <p:nvPr/>
        </p:nvSpPr>
        <p:spPr>
          <a:xfrm>
            <a:off x="5449453" y="3505200"/>
            <a:ext cx="734470" cy="164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8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6C2BCB-0973-41C1-C0A0-2D823F60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731942"/>
            <a:ext cx="7218556" cy="3240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8673D4-E815-9678-9ABB-C78C8103DCAB}"/>
              </a:ext>
            </a:extLst>
          </p:cNvPr>
          <p:cNvSpPr txBox="1"/>
          <p:nvPr/>
        </p:nvSpPr>
        <p:spPr>
          <a:xfrm>
            <a:off x="1408975" y="845454"/>
            <a:ext cx="7218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Class label : target -&gt; 0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만족</a:t>
            </a:r>
            <a:r>
              <a:rPr lang="en-US" altLang="ko-KR" dirty="0"/>
              <a:t>, 1 : </a:t>
            </a:r>
            <a:r>
              <a:rPr lang="ko-KR" altLang="en-US" dirty="0"/>
              <a:t>불만족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 성능 평가 </a:t>
            </a:r>
            <a:r>
              <a:rPr lang="en-US" altLang="ko-KR" dirty="0"/>
              <a:t>: ROC-AUC</a:t>
            </a:r>
          </a:p>
        </p:txBody>
      </p:sp>
    </p:spTree>
    <p:extLst>
      <p:ext uri="{BB962C8B-B14F-4D97-AF65-F5344CB8AC3E}">
        <p14:creationId xmlns:p14="http://schemas.microsoft.com/office/powerpoint/2010/main" val="21757896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1791</Words>
  <Application>Microsoft Office PowerPoint</Application>
  <PresentationFormat>화면 슬라이드 쇼(16:9)</PresentationFormat>
  <Paragraphs>222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NanumGothic ExtraBold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jungro</dc:creator>
  <cp:lastModifiedBy>유 재은</cp:lastModifiedBy>
  <cp:revision>22</cp:revision>
  <dcterms:modified xsi:type="dcterms:W3CDTF">2023-05-02T03:22:48Z</dcterms:modified>
</cp:coreProperties>
</file>