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62" r:id="rId4"/>
    <p:sldId id="265" r:id="rId5"/>
    <p:sldId id="309" r:id="rId6"/>
    <p:sldId id="267" r:id="rId7"/>
    <p:sldId id="310" r:id="rId8"/>
    <p:sldId id="313" r:id="rId9"/>
    <p:sldId id="312" r:id="rId10"/>
    <p:sldId id="311" r:id="rId11"/>
    <p:sldId id="320" r:id="rId12"/>
    <p:sldId id="321" r:id="rId13"/>
    <p:sldId id="324" r:id="rId14"/>
    <p:sldId id="322" r:id="rId15"/>
    <p:sldId id="323" r:id="rId16"/>
    <p:sldId id="314" r:id="rId17"/>
    <p:sldId id="316" r:id="rId18"/>
    <p:sldId id="315" r:id="rId19"/>
    <p:sldId id="331" r:id="rId20"/>
    <p:sldId id="317" r:id="rId21"/>
    <p:sldId id="318" r:id="rId22"/>
    <p:sldId id="319" r:id="rId23"/>
    <p:sldId id="325" r:id="rId24"/>
    <p:sldId id="326" r:id="rId25"/>
    <p:sldId id="327" r:id="rId26"/>
    <p:sldId id="328" r:id="rId27"/>
    <p:sldId id="329" r:id="rId28"/>
    <p:sldId id="330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6859" autoAdjust="0"/>
  </p:normalViewPr>
  <p:slideViewPr>
    <p:cSldViewPr snapToGrid="0">
      <p:cViewPr varScale="1">
        <p:scale>
          <a:sx n="108" d="100"/>
          <a:sy n="108" d="100"/>
        </p:scale>
        <p:origin x="88" y="4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025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116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25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05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220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220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9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980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05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0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58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721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 설명 잠깐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662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263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67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2749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508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13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44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48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64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26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6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64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83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06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</a:rPr>
              <a:t>CUAI Basic </a:t>
            </a:r>
            <a:r>
              <a:rPr lang="ko-KR" altLang="en-US" sz="2500" b="1" dirty="0">
                <a:solidFill>
                  <a:srgbClr val="19264B"/>
                </a:solidFill>
              </a:rPr>
              <a:t>스터디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2022.05.30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</a:rPr>
              <a:t>이규원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최동욱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조민서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최시우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처리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758404-41BC-301D-504D-68DF0807D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23"/>
          <a:stretch/>
        </p:blipFill>
        <p:spPr>
          <a:xfrm>
            <a:off x="1801677" y="1324130"/>
            <a:ext cx="6592682" cy="1637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6EAF6-F478-2C05-6950-A8116DC00F2A}"/>
              </a:ext>
            </a:extLst>
          </p:cNvPr>
          <p:cNvSpPr txBox="1"/>
          <p:nvPr/>
        </p:nvSpPr>
        <p:spPr>
          <a:xfrm>
            <a:off x="1801677" y="3567532"/>
            <a:ext cx="6501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다만</a:t>
            </a:r>
            <a:r>
              <a:rPr lang="en-US" altLang="ko-KR" dirty="0"/>
              <a:t>, Iterative Imputer</a:t>
            </a:r>
            <a:r>
              <a:rPr lang="ko-KR" altLang="en-US" dirty="0"/>
              <a:t>의 경우 더 좋은 성능을 보임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Iterative Imputer = Round Robin </a:t>
            </a:r>
            <a:r>
              <a:rPr lang="ko-KR" altLang="en-US" dirty="0"/>
              <a:t>방식으로 반복을 통해 </a:t>
            </a:r>
            <a:r>
              <a:rPr lang="ko-KR" altLang="en-US" dirty="0" err="1"/>
              <a:t>결측값이</a:t>
            </a:r>
            <a:r>
              <a:rPr lang="ko-KR" altLang="en-US" dirty="0"/>
              <a:t> 있는 각 피처를    </a:t>
            </a:r>
            <a:r>
              <a:rPr lang="en-US" altLang="ko-KR" dirty="0"/>
              <a:t>	           </a:t>
            </a:r>
            <a:r>
              <a:rPr lang="ko-KR" altLang="en-US" dirty="0"/>
              <a:t>다른 피처의 함수로 </a:t>
            </a:r>
            <a:r>
              <a:rPr lang="ko-KR" altLang="en-US" dirty="0" err="1"/>
              <a:t>모형화하여</a:t>
            </a:r>
            <a:r>
              <a:rPr lang="ko-KR" altLang="en-US" dirty="0"/>
              <a:t> </a:t>
            </a:r>
            <a:r>
              <a:rPr lang="ko-KR" altLang="en-US" dirty="0" err="1"/>
              <a:t>결측값을</a:t>
            </a:r>
            <a:r>
              <a:rPr lang="ko-KR" altLang="en-US" dirty="0"/>
              <a:t> 대체하는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4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column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설명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9253F-1B75-0E41-8007-2B05E4A62353}"/>
              </a:ext>
            </a:extLst>
          </p:cNvPr>
          <p:cNvSpPr txBox="1"/>
          <p:nvPr/>
        </p:nvSpPr>
        <p:spPr>
          <a:xfrm>
            <a:off x="1217399" y="1055550"/>
            <a:ext cx="7753726" cy="360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id : </a:t>
            </a:r>
            <a:r>
              <a:rPr lang="ko-KR" altLang="en-US" dirty="0">
                <a:effectLst/>
              </a:rPr>
              <a:t>날짜와 시간별 </a:t>
            </a:r>
            <a:r>
              <a:rPr lang="en-US" altLang="ko-KR" dirty="0">
                <a:effectLst/>
              </a:rPr>
              <a:t>id</a:t>
            </a:r>
          </a:p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</a:t>
            </a:r>
            <a:r>
              <a:rPr lang="en-US" altLang="ko-KR" dirty="0">
                <a:effectLst/>
              </a:rPr>
              <a:t>our : </a:t>
            </a:r>
            <a:r>
              <a:rPr lang="ko-KR" altLang="en-US" dirty="0">
                <a:effectLst/>
              </a:rPr>
              <a:t>시간</a:t>
            </a:r>
            <a:endParaRPr lang="en-US" altLang="ko-KR" dirty="0">
              <a:effectLst/>
            </a:endParaRPr>
          </a:p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ffectLst/>
              </a:rPr>
              <a:t>hour_bef_temperature</a:t>
            </a:r>
            <a:r>
              <a:rPr lang="en-US" altLang="ko-KR" dirty="0">
                <a:effectLst/>
              </a:rPr>
              <a:t> : 1</a:t>
            </a:r>
            <a:r>
              <a:rPr lang="ko-KR" altLang="en-US" dirty="0">
                <a:effectLst/>
              </a:rPr>
              <a:t>시간 전 기온</a:t>
            </a:r>
          </a:p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ffectLst/>
              </a:rPr>
              <a:t>hour_bef_precipitation</a:t>
            </a:r>
            <a:r>
              <a:rPr lang="en-US" altLang="ko-KR" dirty="0">
                <a:effectLst/>
              </a:rPr>
              <a:t> : 1</a:t>
            </a:r>
            <a:r>
              <a:rPr lang="ko-KR" altLang="en-US" dirty="0">
                <a:effectLst/>
              </a:rPr>
              <a:t>시간 전 비 정보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비가 오지 않았으면 </a:t>
            </a:r>
            <a:r>
              <a:rPr lang="en-US" altLang="ko-KR" dirty="0">
                <a:effectLst/>
              </a:rPr>
              <a:t>0, </a:t>
            </a:r>
            <a:r>
              <a:rPr lang="ko-KR" altLang="en-US" dirty="0">
                <a:effectLst/>
              </a:rPr>
              <a:t>비가 오면 </a:t>
            </a:r>
            <a:r>
              <a:rPr lang="en-US" altLang="ko-KR" dirty="0">
                <a:effectLst/>
              </a:rPr>
              <a:t>1</a:t>
            </a:r>
          </a:p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ffectLst/>
              </a:rPr>
              <a:t>hour_bef_windspeed</a:t>
            </a:r>
            <a:r>
              <a:rPr lang="en-US" altLang="ko-KR" dirty="0">
                <a:effectLst/>
              </a:rPr>
              <a:t> : 1</a:t>
            </a:r>
            <a:r>
              <a:rPr lang="ko-KR" altLang="en-US" dirty="0">
                <a:effectLst/>
              </a:rPr>
              <a:t>시간 전 풍속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평균</a:t>
            </a:r>
            <a:r>
              <a:rPr lang="en-US" altLang="ko-KR" dirty="0">
                <a:effectLst/>
              </a:rPr>
              <a:t>)</a:t>
            </a:r>
          </a:p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ffectLst/>
              </a:rPr>
              <a:t>hour_bef_humidity</a:t>
            </a:r>
            <a:r>
              <a:rPr lang="en-US" altLang="ko-KR" dirty="0">
                <a:effectLst/>
              </a:rPr>
              <a:t> : 1</a:t>
            </a:r>
            <a:r>
              <a:rPr lang="ko-KR" altLang="en-US" dirty="0">
                <a:effectLst/>
              </a:rPr>
              <a:t>시간 전 습도</a:t>
            </a:r>
          </a:p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ffectLst/>
              </a:rPr>
              <a:t>hour_bef_visibility</a:t>
            </a:r>
            <a:r>
              <a:rPr lang="en-US" altLang="ko-KR" dirty="0">
                <a:effectLst/>
              </a:rPr>
              <a:t> : 1</a:t>
            </a:r>
            <a:r>
              <a:rPr lang="ko-KR" altLang="en-US" dirty="0">
                <a:effectLst/>
              </a:rPr>
              <a:t>시간 전 시정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視程</a:t>
            </a:r>
            <a:r>
              <a:rPr lang="en-US" altLang="ko-KR" dirty="0">
                <a:effectLst/>
              </a:rPr>
              <a:t>), </a:t>
            </a:r>
            <a:r>
              <a:rPr lang="ko-KR" altLang="en-US" dirty="0">
                <a:effectLst/>
              </a:rPr>
              <a:t>시계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視界</a:t>
            </a:r>
            <a:r>
              <a:rPr lang="en-US" altLang="ko-KR" dirty="0">
                <a:effectLst/>
              </a:rPr>
              <a:t>)(</a:t>
            </a:r>
            <a:r>
              <a:rPr lang="ko-KR" altLang="en-US" dirty="0">
                <a:effectLst/>
              </a:rPr>
              <a:t>특정 기상 상태에 따른 가시성을 의미</a:t>
            </a:r>
            <a:r>
              <a:rPr lang="en-US" altLang="ko-KR" dirty="0">
                <a:effectLst/>
              </a:rPr>
              <a:t>)</a:t>
            </a:r>
          </a:p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ffectLst/>
              </a:rPr>
              <a:t>hour_bef_ozone</a:t>
            </a:r>
            <a:r>
              <a:rPr lang="en-US" altLang="ko-KR" dirty="0">
                <a:effectLst/>
              </a:rPr>
              <a:t> : 1</a:t>
            </a:r>
            <a:r>
              <a:rPr lang="ko-KR" altLang="en-US" dirty="0">
                <a:effectLst/>
              </a:rPr>
              <a:t>시간 전 오존</a:t>
            </a:r>
          </a:p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hour_bef_pm10 : 1</a:t>
            </a:r>
            <a:r>
              <a:rPr lang="ko-KR" altLang="en-US" dirty="0">
                <a:effectLst/>
              </a:rPr>
              <a:t>시간 전 미세먼지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머리카락 굵기의 </a:t>
            </a:r>
            <a:r>
              <a:rPr lang="en-US" altLang="ko-KR" dirty="0">
                <a:effectLst/>
              </a:rPr>
              <a:t>1/5</a:t>
            </a:r>
            <a:r>
              <a:rPr lang="ko-KR" altLang="en-US" dirty="0">
                <a:effectLst/>
              </a:rPr>
              <a:t>에서 </a:t>
            </a:r>
            <a:r>
              <a:rPr lang="en-US" altLang="ko-KR" dirty="0">
                <a:effectLst/>
              </a:rPr>
              <a:t>1/7 </a:t>
            </a:r>
            <a:r>
              <a:rPr lang="ko-KR" altLang="en-US" dirty="0">
                <a:effectLst/>
              </a:rPr>
              <a:t>크기의 미세먼지</a:t>
            </a:r>
            <a:r>
              <a:rPr lang="en-US" altLang="ko-KR" dirty="0">
                <a:effectLst/>
              </a:rPr>
              <a:t>)</a:t>
            </a:r>
          </a:p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hour_bef_pm2.5 : 1</a:t>
            </a:r>
            <a:r>
              <a:rPr lang="ko-KR" altLang="en-US" dirty="0">
                <a:effectLst/>
              </a:rPr>
              <a:t>시간 전 미세먼지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머리카락 굵기의 </a:t>
            </a:r>
            <a:r>
              <a:rPr lang="en-US" altLang="ko-KR" dirty="0">
                <a:effectLst/>
              </a:rPr>
              <a:t>1/20</a:t>
            </a:r>
            <a:r>
              <a:rPr lang="ko-KR" altLang="en-US" dirty="0">
                <a:effectLst/>
              </a:rPr>
              <a:t>에서 </a:t>
            </a:r>
            <a:r>
              <a:rPr lang="en-US" altLang="ko-KR" dirty="0">
                <a:effectLst/>
              </a:rPr>
              <a:t>1/30 </a:t>
            </a:r>
            <a:r>
              <a:rPr lang="ko-KR" altLang="en-US" dirty="0">
                <a:effectLst/>
              </a:rPr>
              <a:t>크기의 미세먼지</a:t>
            </a:r>
            <a:r>
              <a:rPr lang="en-US" altLang="ko-KR" dirty="0">
                <a:effectLst/>
              </a:rPr>
              <a:t>)</a:t>
            </a:r>
          </a:p>
          <a:p>
            <a:pPr marL="3600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count : </a:t>
            </a:r>
            <a:r>
              <a:rPr lang="ko-KR" altLang="en-US" dirty="0">
                <a:effectLst/>
              </a:rPr>
              <a:t>시간에 따른 </a:t>
            </a:r>
            <a:r>
              <a:rPr lang="ko-KR" altLang="en-US" dirty="0" err="1">
                <a:effectLst/>
              </a:rPr>
              <a:t>따릉이</a:t>
            </a:r>
            <a:r>
              <a:rPr lang="ko-KR" altLang="en-US" dirty="0">
                <a:effectLst/>
              </a:rPr>
              <a:t> 대여 수</a:t>
            </a:r>
          </a:p>
        </p:txBody>
      </p:sp>
    </p:spTree>
    <p:extLst>
      <p:ext uri="{BB962C8B-B14F-4D97-AF65-F5344CB8AC3E}">
        <p14:creationId xmlns:p14="http://schemas.microsoft.com/office/powerpoint/2010/main" val="277741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FB97D6-4FD5-6EFB-02FE-981117B0C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458" y="328772"/>
            <a:ext cx="5135205" cy="4030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4BE53B-49FB-460C-4A68-3A5240741CC8}"/>
              </a:ext>
            </a:extLst>
          </p:cNvPr>
          <p:cNvSpPr txBox="1"/>
          <p:nvPr/>
        </p:nvSpPr>
        <p:spPr>
          <a:xfrm>
            <a:off x="1872581" y="4595525"/>
            <a:ext cx="6120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=&gt; </a:t>
            </a:r>
            <a:r>
              <a:rPr lang="en-US" altLang="ko-KR" dirty="0" err="1">
                <a:effectLst/>
              </a:rPr>
              <a:t>hour_bef_visibility</a:t>
            </a:r>
            <a:r>
              <a:rPr lang="ko-KR" altLang="en-US" dirty="0">
                <a:effectLst/>
              </a:rPr>
              <a:t>의 경우 분포의 비대칭성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즉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왜도가</a:t>
            </a:r>
            <a:r>
              <a:rPr lang="ko-KR" altLang="en-US" dirty="0">
                <a:effectLst/>
              </a:rPr>
              <a:t> 높아 </a:t>
            </a:r>
            <a:r>
              <a:rPr lang="en-US" altLang="ko-KR" dirty="0">
                <a:effectLst/>
              </a:rPr>
              <a:t>column drop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AFD9384-36EA-AAC4-4101-94B53B6E3BC2}"/>
              </a:ext>
            </a:extLst>
          </p:cNvPr>
          <p:cNvSpPr/>
          <p:nvPr/>
        </p:nvSpPr>
        <p:spPr>
          <a:xfrm rot="5400000">
            <a:off x="6481187" y="1572567"/>
            <a:ext cx="316524" cy="628022"/>
          </a:xfrm>
          <a:prstGeom prst="downArrow">
            <a:avLst>
              <a:gd name="adj1" fmla="val 37301"/>
              <a:gd name="adj2" fmla="val 5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0F423-21A5-BBCF-966C-EF5F69241830}"/>
              </a:ext>
            </a:extLst>
          </p:cNvPr>
          <p:cNvSpPr txBox="1"/>
          <p:nvPr/>
        </p:nvSpPr>
        <p:spPr>
          <a:xfrm>
            <a:off x="6953460" y="1737063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지나치게 편향되어 있음</a:t>
            </a:r>
          </a:p>
        </p:txBody>
      </p:sp>
    </p:spTree>
    <p:extLst>
      <p:ext uri="{BB962C8B-B14F-4D97-AF65-F5344CB8AC3E}">
        <p14:creationId xmlns:p14="http://schemas.microsoft.com/office/powerpoint/2010/main" val="79984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E599E3-346C-D376-3BEA-AAB1CAD0C1E8}"/>
              </a:ext>
            </a:extLst>
          </p:cNvPr>
          <p:cNvSpPr txBox="1"/>
          <p:nvPr/>
        </p:nvSpPr>
        <p:spPr>
          <a:xfrm>
            <a:off x="1504122" y="1985697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98730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09570"/>
            <a:ext cx="6053545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시간별 평균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따릉이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대여량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시각화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AA3EAB-D69C-17E5-67DE-AE35027EB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42" t="33607"/>
          <a:stretch/>
        </p:blipFill>
        <p:spPr>
          <a:xfrm>
            <a:off x="1834699" y="2142961"/>
            <a:ext cx="5482016" cy="2904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33E7EC-3CAB-F9C8-640A-79475187388E}"/>
              </a:ext>
            </a:extLst>
          </p:cNvPr>
          <p:cNvSpPr txBox="1"/>
          <p:nvPr/>
        </p:nvSpPr>
        <p:spPr>
          <a:xfrm>
            <a:off x="5579883" y="3408515"/>
            <a:ext cx="3564117" cy="11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Work Sans Thin" pitchFamily="2" charset="0"/>
              </a:rPr>
              <a:t>● </a:t>
            </a:r>
            <a:r>
              <a:rPr lang="en-US" altLang="ko-KR" dirty="0"/>
              <a:t>8</a:t>
            </a:r>
            <a:r>
              <a:rPr lang="ko-KR" altLang="en-US" dirty="0"/>
              <a:t>시와 </a:t>
            </a:r>
            <a:r>
              <a:rPr lang="en-US" altLang="ko-KR" dirty="0"/>
              <a:t>18</a:t>
            </a:r>
            <a:r>
              <a:rPr lang="ko-KR" altLang="en-US" dirty="0"/>
              <a:t>시에 평균 </a:t>
            </a:r>
            <a:r>
              <a:rPr lang="ko-KR" altLang="en-US" dirty="0" err="1"/>
              <a:t>대여량이</a:t>
            </a:r>
            <a:r>
              <a:rPr lang="ko-KR" altLang="en-US" dirty="0"/>
              <a:t> 급증했다가 감소하는 경향을 보인다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출퇴근 시간대에 </a:t>
            </a:r>
            <a:r>
              <a:rPr lang="ko-KR" altLang="en-US" dirty="0" err="1"/>
              <a:t>따릉이</a:t>
            </a:r>
            <a:r>
              <a:rPr lang="ko-KR" altLang="en-US" dirty="0"/>
              <a:t> 이용자 수 </a:t>
            </a:r>
            <a:r>
              <a:rPr lang="ko-KR" altLang="en-US" b="1" dirty="0">
                <a:latin typeface="Work Sans Thin" pitchFamily="2" charset="0"/>
              </a:rPr>
              <a:t>↑</a:t>
            </a:r>
            <a:endParaRPr lang="en-US" altLang="ko-KR" b="1" dirty="0">
              <a:latin typeface="Work Sans Thin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7238B9-76CC-A40E-CC41-D6AEFDE971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827285" y="635518"/>
            <a:ext cx="3498307" cy="15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12454" y="134155"/>
            <a:ext cx="605354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상관관계 분석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히트맵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B5BDD1-0202-465D-4E8A-F6DE2742C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351" y="634327"/>
            <a:ext cx="4974081" cy="4339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5B368-E7BA-E048-A403-58C614F73A7C}"/>
              </a:ext>
            </a:extLst>
          </p:cNvPr>
          <p:cNvSpPr txBox="1"/>
          <p:nvPr/>
        </p:nvSpPr>
        <p:spPr>
          <a:xfrm>
            <a:off x="1309807" y="1869239"/>
            <a:ext cx="360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Work Sans Thin" pitchFamily="2" charset="0"/>
              </a:rPr>
              <a:t>● </a:t>
            </a:r>
            <a:r>
              <a:rPr lang="en-US" altLang="ko-KR" dirty="0"/>
              <a:t>count</a:t>
            </a:r>
            <a:r>
              <a:rPr lang="ko-KR" altLang="en-US" dirty="0"/>
              <a:t>와 상관계수가 높은 변수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hour, </a:t>
            </a:r>
            <a:r>
              <a:rPr lang="en-US" altLang="ko-KR" dirty="0" err="1"/>
              <a:t>hour_bef_temperature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hour_bef_windspeed</a:t>
            </a:r>
            <a:r>
              <a:rPr lang="en-US" altLang="ko-KR" dirty="0"/>
              <a:t>, </a:t>
            </a:r>
            <a:r>
              <a:rPr lang="en-US" altLang="ko-KR" dirty="0" err="1"/>
              <a:t>hour_bef_ozone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B56F-054B-BC6A-024D-FB2EF085CD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03" b="7303"/>
          <a:stretch/>
        </p:blipFill>
        <p:spPr>
          <a:xfrm>
            <a:off x="1487854" y="4399113"/>
            <a:ext cx="3737335" cy="5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E599E3-346C-D376-3BEA-AAB1CAD0C1E8}"/>
              </a:ext>
            </a:extLst>
          </p:cNvPr>
          <p:cNvSpPr txBox="1"/>
          <p:nvPr/>
        </p:nvSpPr>
        <p:spPr>
          <a:xfrm>
            <a:off x="1504122" y="1985697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피처 스케일링</a:t>
            </a:r>
            <a:endParaRPr lang="en-US" altLang="ko-KR" sz="48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0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피처 스케일링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118A6-01FF-7D3B-DDFC-AA8054029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06"/>
          <a:stretch/>
        </p:blipFill>
        <p:spPr>
          <a:xfrm>
            <a:off x="1408963" y="987031"/>
            <a:ext cx="3301582" cy="1830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B2CA2-E90B-0A69-DB05-44D22BD6A0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098"/>
          <a:stretch/>
        </p:blipFill>
        <p:spPr>
          <a:xfrm>
            <a:off x="1448239" y="2961909"/>
            <a:ext cx="3262306" cy="1824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4AD2F-8055-3DF0-43B4-8FED0F28E6FB}"/>
              </a:ext>
            </a:extLst>
          </p:cNvPr>
          <p:cNvSpPr txBox="1"/>
          <p:nvPr/>
        </p:nvSpPr>
        <p:spPr>
          <a:xfrm>
            <a:off x="5311117" y="2438689"/>
            <a:ext cx="378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칼럼 별 분산과 평균을 살펴봤을 때 </a:t>
            </a:r>
            <a:br>
              <a:rPr lang="en-US" altLang="ko-KR" dirty="0"/>
            </a:br>
            <a:r>
              <a:rPr lang="ko-KR" altLang="en-US" dirty="0"/>
              <a:t>모두 </a:t>
            </a:r>
            <a:r>
              <a:rPr lang="ko-KR" altLang="en-US" dirty="0" err="1"/>
              <a:t>제각각의</a:t>
            </a:r>
            <a:r>
              <a:rPr lang="ko-KR" altLang="en-US" dirty="0"/>
              <a:t> 수치를 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48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피처 스케일링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63929-0350-3AB0-EC53-6937D4282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987032"/>
            <a:ext cx="1925001" cy="1945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884F8D-6597-3595-F9F7-9E95DB7E1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177" y="977961"/>
            <a:ext cx="1844289" cy="1948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5370FA-56E9-5D49-C469-8084CE867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729" y="2963928"/>
            <a:ext cx="1801327" cy="1942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CBD516-DF5B-A521-DB7E-DE59C99C9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4542" y="2950500"/>
            <a:ext cx="1844289" cy="1945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67FB6-ADDC-C8B7-9A4D-DDFB94022B14}"/>
              </a:ext>
            </a:extLst>
          </p:cNvPr>
          <p:cNvSpPr txBox="1"/>
          <p:nvPr/>
        </p:nvSpPr>
        <p:spPr>
          <a:xfrm>
            <a:off x="5281460" y="2664656"/>
            <a:ext cx="378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몇몇 </a:t>
            </a:r>
            <a:r>
              <a:rPr lang="en-US" altLang="ko-KR" dirty="0"/>
              <a:t>column</a:t>
            </a:r>
            <a:r>
              <a:rPr lang="ko-KR" altLang="en-US" dirty="0"/>
              <a:t>들의 경우 </a:t>
            </a:r>
            <a:br>
              <a:rPr lang="en-US" altLang="ko-KR" dirty="0"/>
            </a:br>
            <a:r>
              <a:rPr lang="ko-KR" altLang="en-US" dirty="0"/>
              <a:t>치우친 모양의 데이터의 분포를 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62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피처 스케일링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4AD2F-8055-3DF0-43B4-8FED0F28E6FB}"/>
              </a:ext>
            </a:extLst>
          </p:cNvPr>
          <p:cNvSpPr txBox="1"/>
          <p:nvPr/>
        </p:nvSpPr>
        <p:spPr>
          <a:xfrm>
            <a:off x="1514529" y="1165845"/>
            <a:ext cx="745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이를 해결하기 위해 피처 스케일링의 방법으로 </a:t>
            </a:r>
            <a:endParaRPr lang="en-US" altLang="ko-KR" sz="1800" dirty="0"/>
          </a:p>
          <a:p>
            <a:r>
              <a:rPr lang="en-US" altLang="ko-KR" sz="1800" dirty="0"/>
              <a:t>1) </a:t>
            </a:r>
            <a:r>
              <a:rPr lang="en-US" altLang="ko-KR" sz="1800" dirty="0" err="1"/>
              <a:t>StandardScaler</a:t>
            </a:r>
            <a:r>
              <a:rPr lang="en-US" altLang="ko-KR" sz="1800" dirty="0"/>
              <a:t>, 2) </a:t>
            </a:r>
            <a:r>
              <a:rPr lang="en-US" altLang="ko-KR" sz="1800" dirty="0" err="1"/>
              <a:t>MinMaxScaler</a:t>
            </a:r>
            <a:r>
              <a:rPr lang="en-US" altLang="ko-KR" sz="1800" dirty="0"/>
              <a:t>, 3) Log </a:t>
            </a:r>
            <a:r>
              <a:rPr lang="ko-KR" altLang="en-US" sz="1800" dirty="0"/>
              <a:t>변환 </a:t>
            </a:r>
            <a:r>
              <a:rPr lang="en-US" altLang="ko-KR" sz="1800" dirty="0"/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0AC0D-90E6-A92F-95A8-EA88746BFFF8}"/>
              </a:ext>
            </a:extLst>
          </p:cNvPr>
          <p:cNvSpPr txBox="1"/>
          <p:nvPr/>
        </p:nvSpPr>
        <p:spPr>
          <a:xfrm>
            <a:off x="1514529" y="1881352"/>
            <a:ext cx="3786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전체적 </a:t>
            </a:r>
            <a:r>
              <a:rPr lang="en-US" altLang="ko-KR" dirty="0" err="1"/>
              <a:t>StandardScaler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var 100 </a:t>
            </a:r>
            <a:r>
              <a:rPr lang="ko-KR" altLang="en-US" dirty="0"/>
              <a:t>이상에만 </a:t>
            </a:r>
            <a:r>
              <a:rPr lang="en-US" altLang="ko-KR" dirty="0" err="1"/>
              <a:t>StandardScaler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전체적 </a:t>
            </a:r>
            <a:r>
              <a:rPr lang="en-US" altLang="ko-KR" dirty="0" err="1"/>
              <a:t>MinMaxScaler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전체적 </a:t>
            </a:r>
            <a:r>
              <a:rPr lang="en-US" altLang="ko-KR" dirty="0"/>
              <a:t>Log </a:t>
            </a:r>
            <a:r>
              <a:rPr lang="ko-KR" altLang="en-US" dirty="0"/>
              <a:t>변환 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var 100 </a:t>
            </a:r>
            <a:r>
              <a:rPr lang="ko-KR" altLang="en-US" dirty="0"/>
              <a:t>이상에만 </a:t>
            </a:r>
            <a:r>
              <a:rPr lang="en-US" altLang="ko-KR" dirty="0"/>
              <a:t>Log </a:t>
            </a:r>
            <a:r>
              <a:rPr lang="ko-KR" altLang="en-US" dirty="0"/>
              <a:t>변환 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skewness </a:t>
            </a:r>
            <a:r>
              <a:rPr lang="ko-KR" altLang="en-US" dirty="0"/>
              <a:t>심한 분포에만 </a:t>
            </a:r>
            <a:r>
              <a:rPr lang="en-US" altLang="ko-KR" dirty="0"/>
              <a:t>log </a:t>
            </a:r>
            <a:r>
              <a:rPr lang="ko-KR" altLang="en-US" dirty="0"/>
              <a:t>변환 적용 </a:t>
            </a:r>
            <a:r>
              <a:rPr lang="en-US" altLang="ko-KR" dirty="0"/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4F5E0-BED8-D43C-9A58-D87205D60D21}"/>
              </a:ext>
            </a:extLst>
          </p:cNvPr>
          <p:cNvSpPr txBox="1"/>
          <p:nvPr/>
        </p:nvSpPr>
        <p:spPr>
          <a:xfrm>
            <a:off x="1514529" y="3285157"/>
            <a:ext cx="6633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skewness </a:t>
            </a:r>
            <a:r>
              <a:rPr lang="ko-KR" altLang="en-US" dirty="0"/>
              <a:t>심했던 데이터 셋</a:t>
            </a:r>
            <a:r>
              <a:rPr lang="en-US" altLang="ko-KR" dirty="0"/>
              <a:t>(‘</a:t>
            </a:r>
            <a:r>
              <a:rPr lang="en-US" altLang="ko-KR" dirty="0" err="1"/>
              <a:t>hour_bef_windspeed</a:t>
            </a:r>
            <a:r>
              <a:rPr lang="en-US" altLang="ko-KR" dirty="0"/>
              <a:t>’, ‘</a:t>
            </a:r>
            <a:r>
              <a:rPr lang="en-US" altLang="ko-KR" dirty="0" err="1"/>
              <a:t>hour_bef_ozone</a:t>
            </a:r>
            <a:r>
              <a:rPr lang="en-US" altLang="ko-KR" dirty="0"/>
              <a:t>’, ‘hour_bef_pm2.5’, ‘hour_bef_pm10’)</a:t>
            </a:r>
            <a:r>
              <a:rPr lang="ko-KR" altLang="en-US" dirty="0"/>
              <a:t>에 </a:t>
            </a:r>
            <a:r>
              <a:rPr lang="en-US" altLang="ko-KR" dirty="0"/>
              <a:t>log </a:t>
            </a:r>
            <a:r>
              <a:rPr lang="ko-KR" altLang="en-US" dirty="0"/>
              <a:t>변환 적용한 방법이 제일 성능 좋았음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691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+mj-ea"/>
                <a:ea typeface="+mj-ea"/>
              </a:rPr>
              <a:t>ㅠ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 err="1">
                <a:latin typeface="+mj-ea"/>
                <a:ea typeface="+mj-ea"/>
              </a:rPr>
              <a:t>ㅠ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5000" y="2142962"/>
            <a:ext cx="2282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이규원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2 : </a:t>
            </a:r>
            <a:r>
              <a:rPr lang="ko-KR" altLang="en-US" dirty="0"/>
              <a:t>최동욱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3 : </a:t>
            </a:r>
            <a:r>
              <a:rPr lang="ko-KR" altLang="en-US" dirty="0"/>
              <a:t>조민서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최시우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피처 스케일링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0BACB-25DF-4FA3-4F89-AF46FFCAC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191491"/>
            <a:ext cx="1450331" cy="203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75C147-DDF8-415B-5421-10BD3FC50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665" y="1144698"/>
            <a:ext cx="1483109" cy="21301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9EEAB2-FFA0-15A7-0838-96D43B529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360" y="1149319"/>
            <a:ext cx="1447360" cy="20976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AEC6A9-53B1-3BB4-9857-F6C2BAA94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6585" y="1182255"/>
            <a:ext cx="1450332" cy="20464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CABE3-CADC-6163-8586-2A7248688E8B}"/>
              </a:ext>
            </a:extLst>
          </p:cNvPr>
          <p:cNvSpPr txBox="1"/>
          <p:nvPr/>
        </p:nvSpPr>
        <p:spPr>
          <a:xfrm>
            <a:off x="1677330" y="345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log </a:t>
            </a:r>
            <a:r>
              <a:rPr lang="ko-KR" altLang="en-US" dirty="0"/>
              <a:t>변환을 통해 </a:t>
            </a:r>
            <a:r>
              <a:rPr lang="ko-KR" altLang="en-US" dirty="0" err="1"/>
              <a:t>왜도</a:t>
            </a:r>
            <a:r>
              <a:rPr lang="en-US" altLang="ko-KR" dirty="0"/>
              <a:t>(skewness)</a:t>
            </a:r>
            <a:r>
              <a:rPr lang="ko-KR" altLang="en-US" dirty="0"/>
              <a:t> 해결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68DF52-7BE3-C781-71EE-17E5624E9A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0500" y="3981863"/>
            <a:ext cx="7677545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29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E599E3-346C-D376-3BEA-AAB1CAD0C1E8}"/>
              </a:ext>
            </a:extLst>
          </p:cNvPr>
          <p:cNvSpPr txBox="1"/>
          <p:nvPr/>
        </p:nvSpPr>
        <p:spPr>
          <a:xfrm>
            <a:off x="1504122" y="1985697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이상치 제거</a:t>
            </a:r>
            <a:endParaRPr lang="en-US" altLang="ko-KR" sz="48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760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이상치 제거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4AD2F-8055-3DF0-43B4-8FED0F28E6FB}"/>
              </a:ext>
            </a:extLst>
          </p:cNvPr>
          <p:cNvSpPr txBox="1"/>
          <p:nvPr/>
        </p:nvSpPr>
        <p:spPr>
          <a:xfrm>
            <a:off x="1408975" y="1113270"/>
            <a:ext cx="545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Z-score, IQR </a:t>
            </a:r>
            <a:r>
              <a:rPr lang="ko-KR" altLang="en-US" dirty="0"/>
              <a:t>방식 사용해보았는데</a:t>
            </a:r>
            <a:r>
              <a:rPr lang="en-US" altLang="ko-KR" dirty="0"/>
              <a:t>, IQR </a:t>
            </a:r>
            <a:r>
              <a:rPr lang="ko-KR" altLang="en-US" dirty="0"/>
              <a:t>방식이 좋았음</a:t>
            </a:r>
            <a:endParaRPr lang="en-US" altLang="ko-KR" dirty="0"/>
          </a:p>
        </p:txBody>
      </p:sp>
      <p:pic>
        <p:nvPicPr>
          <p:cNvPr id="1026" name="Picture 2" descr="IQR 방식을 이용한 이상치 데이터(Outlier) 제거">
            <a:extLst>
              <a:ext uri="{FF2B5EF4-FFF2-40B4-BE49-F238E27FC236}">
                <a16:creationId xmlns:a16="http://schemas.microsoft.com/office/drawing/2014/main" id="{4B2A8772-BFEB-C7FF-936D-4AFD1906E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12" y="1460386"/>
            <a:ext cx="3552761" cy="17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4A8410-0CDC-0173-4CFD-BCBD324D8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282" y="2438794"/>
            <a:ext cx="4143018" cy="1966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89416-636C-F93E-E9C7-5BBC616466B2}"/>
              </a:ext>
            </a:extLst>
          </p:cNvPr>
          <p:cNvSpPr txBox="1"/>
          <p:nvPr/>
        </p:nvSpPr>
        <p:spPr>
          <a:xfrm>
            <a:off x="1408975" y="4632324"/>
            <a:ext cx="76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‘id’, ‘count’</a:t>
            </a:r>
            <a:r>
              <a:rPr lang="ko-KR" altLang="en-US" dirty="0"/>
              <a:t>와 </a:t>
            </a:r>
            <a:r>
              <a:rPr lang="en-US" altLang="ko-KR" dirty="0"/>
              <a:t>0, 1</a:t>
            </a:r>
            <a:r>
              <a:rPr lang="ko-KR" altLang="en-US" dirty="0"/>
              <a:t>로 이뤄진 </a:t>
            </a:r>
            <a:r>
              <a:rPr lang="en-US" altLang="ko-KR" dirty="0"/>
              <a:t>‘</a:t>
            </a:r>
            <a:r>
              <a:rPr lang="en-US" altLang="ko-KR" dirty="0" err="1"/>
              <a:t>hour_bef_precipitation</a:t>
            </a:r>
            <a:r>
              <a:rPr lang="en-US" altLang="ko-KR" dirty="0"/>
              <a:t>’</a:t>
            </a:r>
            <a:r>
              <a:rPr lang="ko-KR" altLang="en-US" dirty="0"/>
              <a:t>은 제외하고 </a:t>
            </a:r>
            <a:r>
              <a:rPr lang="en-US" altLang="ko-KR" dirty="0"/>
              <a:t>train set</a:t>
            </a:r>
            <a:r>
              <a:rPr lang="ko-KR" altLang="en-US" dirty="0"/>
              <a:t>에만 이상치 제거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552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E599E3-346C-D376-3BEA-AAB1CAD0C1E8}"/>
              </a:ext>
            </a:extLst>
          </p:cNvPr>
          <p:cNvSpPr txBox="1"/>
          <p:nvPr/>
        </p:nvSpPr>
        <p:spPr>
          <a:xfrm>
            <a:off x="1504122" y="1985697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학습 모델</a:t>
            </a:r>
            <a:endParaRPr lang="en-US" altLang="ko-KR" sz="48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93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6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Pycaret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60B33-DDD4-92EC-67D7-B3A44DC8E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100" y="1472207"/>
            <a:ext cx="1713469" cy="36115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51C66B-5392-5894-3B51-F857CCE75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016" y="158193"/>
            <a:ext cx="2029109" cy="828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B4AB65-A5E7-2CFC-DCEE-ED0924EBB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044" y="1667843"/>
            <a:ext cx="4564603" cy="32159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C3250D-C328-E0C8-BA8A-A6B830BDE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975" y="1055550"/>
            <a:ext cx="5922995" cy="4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0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6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CatBoost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83A7B-2D9F-A9E6-173B-42A0046B6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250" y="167803"/>
            <a:ext cx="2339472" cy="746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B05F2-AAAC-FAEE-0AE9-D9A16895180C}"/>
              </a:ext>
            </a:extLst>
          </p:cNvPr>
          <p:cNvSpPr txBox="1"/>
          <p:nvPr/>
        </p:nvSpPr>
        <p:spPr>
          <a:xfrm>
            <a:off x="1467330" y="1055287"/>
            <a:ext cx="39453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altLang="ko-KR" sz="1800" dirty="0"/>
              <a:t>Level-wise Tree</a:t>
            </a:r>
          </a:p>
          <a:p>
            <a:pPr lvl="1"/>
            <a:endParaRPr lang="en-US" altLang="ko-KR" sz="1800" dirty="0"/>
          </a:p>
          <a:p>
            <a:pPr marL="257175" indent="-257175">
              <a:buAutoNum type="arabicPeriod"/>
            </a:pPr>
            <a:r>
              <a:rPr lang="en-US" altLang="ko-KR" sz="1800" dirty="0"/>
              <a:t>Ordered Boosting</a:t>
            </a:r>
          </a:p>
          <a:p>
            <a:pPr marL="257175" indent="-257175">
              <a:buAutoNum type="arabicPeriod"/>
            </a:pPr>
            <a:endParaRPr lang="en-US" altLang="ko-KR" sz="1800" dirty="0"/>
          </a:p>
          <a:p>
            <a:pPr marL="257175" indent="-257175">
              <a:buAutoNum type="arabicPeriod"/>
            </a:pPr>
            <a:r>
              <a:rPr lang="en-US" altLang="ko-KR" sz="1800" dirty="0"/>
              <a:t>Random Permutation</a:t>
            </a:r>
          </a:p>
          <a:p>
            <a:pPr marL="257175" indent="-257175">
              <a:buAutoNum type="arabicPeriod"/>
            </a:pPr>
            <a:endParaRPr lang="en-US" altLang="ko-KR" sz="1800" dirty="0"/>
          </a:p>
          <a:p>
            <a:pPr marL="257175" indent="-257175">
              <a:buAutoNum type="arabicPeriod"/>
            </a:pPr>
            <a:r>
              <a:rPr lang="en-US" altLang="ko-KR" sz="1800" dirty="0"/>
              <a:t>Ordered Target Encoding</a:t>
            </a:r>
          </a:p>
          <a:p>
            <a:pPr marL="257175" indent="-257175">
              <a:buAutoNum type="arabicPeriod"/>
            </a:pPr>
            <a:endParaRPr lang="en-US" altLang="ko-KR" sz="1800" dirty="0"/>
          </a:p>
          <a:p>
            <a:pPr marL="257175" indent="-257175">
              <a:buAutoNum type="arabicPeriod"/>
            </a:pPr>
            <a:r>
              <a:rPr lang="en-US" altLang="ko-KR" sz="1800" dirty="0"/>
              <a:t>Categorical Feature Combinations</a:t>
            </a:r>
          </a:p>
          <a:p>
            <a:pPr marL="257175" indent="-257175">
              <a:buAutoNum type="arabicPeriod"/>
            </a:pPr>
            <a:endParaRPr lang="en-US" altLang="ko-KR" sz="1800" dirty="0"/>
          </a:p>
          <a:p>
            <a:pPr marL="257175" indent="-257175">
              <a:buAutoNum type="arabicPeriod"/>
            </a:pPr>
            <a:r>
              <a:rPr lang="en-US" altLang="ko-KR" sz="1800" dirty="0"/>
              <a:t>One-Hot Encoding</a:t>
            </a:r>
          </a:p>
          <a:p>
            <a:pPr marL="257175" indent="-257175">
              <a:buAutoNum type="arabicPeriod"/>
            </a:pPr>
            <a:endParaRPr lang="en-US" altLang="ko-KR" sz="1800" dirty="0"/>
          </a:p>
          <a:p>
            <a:pPr marL="257175" indent="-257175">
              <a:buAutoNum type="arabicPeriod"/>
            </a:pPr>
            <a:r>
              <a:rPr lang="en-US" altLang="ko-KR" sz="1800" dirty="0"/>
              <a:t>Optimized Parameter tuning</a:t>
            </a:r>
          </a:p>
        </p:txBody>
      </p:sp>
      <p:pic>
        <p:nvPicPr>
          <p:cNvPr id="1026" name="Picture 2" descr="CatBoost - open-source gradient boosting library">
            <a:extLst>
              <a:ext uri="{FF2B5EF4-FFF2-40B4-BE49-F238E27FC236}">
                <a16:creationId xmlns:a16="http://schemas.microsoft.com/office/drawing/2014/main" id="{25F9544B-E2BF-37DF-A952-B9D4B6CE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157" y="1286792"/>
            <a:ext cx="3632328" cy="20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2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6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Optuna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1077BF-DBD4-13E3-4666-CD6CB25B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481" y="167802"/>
            <a:ext cx="3043644" cy="7465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A863E3-D17F-48A9-82B3-091CBEC5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982" y="1219772"/>
            <a:ext cx="6171304" cy="3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5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6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Optuna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C144FC30-8279-2488-D0AC-7F5155B9A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58" y="1163975"/>
            <a:ext cx="3845840" cy="2635857"/>
          </a:xfrm>
          <a:prstGeom prst="rect">
            <a:avLst/>
          </a:prstGeom>
        </p:spPr>
      </p:pic>
      <p:pic>
        <p:nvPicPr>
          <p:cNvPr id="7" name="그림 6" descr="그림, 스케치, 도표이(가) 표시된 사진&#10;&#10;자동 생성된 설명">
            <a:extLst>
              <a:ext uri="{FF2B5EF4-FFF2-40B4-BE49-F238E27FC236}">
                <a16:creationId xmlns:a16="http://schemas.microsoft.com/office/drawing/2014/main" id="{66D97F17-B65A-D67C-C7C1-BD72EE34D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26" y="1163975"/>
            <a:ext cx="3845841" cy="26358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C49F65-285A-7A62-7B20-C03F90B84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66" y="4131284"/>
            <a:ext cx="7466920" cy="4226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6AFB2A-1053-1B15-67EB-011917B83D96}"/>
              </a:ext>
            </a:extLst>
          </p:cNvPr>
          <p:cNvSpPr/>
          <p:nvPr/>
        </p:nvSpPr>
        <p:spPr>
          <a:xfrm>
            <a:off x="2434400" y="4232663"/>
            <a:ext cx="1618617" cy="259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39588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6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Test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C49F65-285A-7A62-7B20-C03F90B84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66" y="4131284"/>
            <a:ext cx="7466920" cy="4226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6AFB2A-1053-1B15-67EB-011917B83D96}"/>
              </a:ext>
            </a:extLst>
          </p:cNvPr>
          <p:cNvSpPr/>
          <p:nvPr/>
        </p:nvSpPr>
        <p:spPr>
          <a:xfrm>
            <a:off x="2434400" y="4232663"/>
            <a:ext cx="1618617" cy="259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970A4A-E98A-9034-E3C8-11C9A21F9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400" y="1459104"/>
            <a:ext cx="5634550" cy="22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소개</a:t>
            </a:r>
            <a:endParaRPr lang="en-US" altLang="ko-KR"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25D76C-1D49-A441-AF3F-5BF26EB12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529337"/>
            <a:ext cx="7121049" cy="29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데이터세트 소개</a:t>
            </a:r>
            <a:endParaRPr lang="en-US" altLang="ko-KR"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F8F13-AC55-445E-738A-7BCD78A65BAD}"/>
              </a:ext>
            </a:extLst>
          </p:cNvPr>
          <p:cNvSpPr txBox="1"/>
          <p:nvPr/>
        </p:nvSpPr>
        <p:spPr>
          <a:xfrm>
            <a:off x="1650570" y="1286359"/>
            <a:ext cx="69819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</a:rPr>
              <a:t>서울시 마포구의 </a:t>
            </a:r>
            <a:r>
              <a:rPr lang="ko-KR" altLang="en-US" b="1" dirty="0" err="1">
                <a:effectLst/>
              </a:rPr>
              <a:t>날짜별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시간별 기상상황과 </a:t>
            </a:r>
            <a:r>
              <a:rPr lang="ko-KR" altLang="en-US" b="1" dirty="0" err="1">
                <a:effectLst/>
              </a:rPr>
              <a:t>따릉이</a:t>
            </a:r>
            <a:r>
              <a:rPr lang="ko-KR" altLang="en-US" b="1" dirty="0">
                <a:effectLst/>
              </a:rPr>
              <a:t> 대여 수 데이터</a:t>
            </a:r>
          </a:p>
          <a:p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1. train.csv / test.csv</a:t>
            </a:r>
          </a:p>
          <a:p>
            <a:pPr marL="360000" lvl="1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id </a:t>
            </a:r>
            <a:r>
              <a:rPr lang="ko-KR" altLang="en-US" dirty="0">
                <a:effectLst/>
              </a:rPr>
              <a:t>고유 </a:t>
            </a:r>
            <a:r>
              <a:rPr lang="en-US" altLang="ko-KR" dirty="0">
                <a:effectLst/>
              </a:rPr>
              <a:t>id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hour </a:t>
            </a:r>
            <a:r>
              <a:rPr lang="ko-KR" altLang="en-US" dirty="0">
                <a:effectLst/>
              </a:rPr>
              <a:t>시간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temperature </a:t>
            </a:r>
            <a:r>
              <a:rPr lang="ko-KR" altLang="en-US" dirty="0">
                <a:effectLst/>
              </a:rPr>
              <a:t>기온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precipitation </a:t>
            </a:r>
            <a:r>
              <a:rPr lang="ko-KR" altLang="en-US" dirty="0">
                <a:effectLst/>
              </a:rPr>
              <a:t>비가 오지 않았으면 </a:t>
            </a:r>
            <a:r>
              <a:rPr lang="en-US" altLang="ko-KR" dirty="0">
                <a:effectLst/>
              </a:rPr>
              <a:t>0, </a:t>
            </a:r>
            <a:r>
              <a:rPr lang="ko-KR" altLang="en-US" dirty="0">
                <a:effectLst/>
              </a:rPr>
              <a:t>비가 오면 </a:t>
            </a:r>
            <a:r>
              <a:rPr lang="en-US" altLang="ko-KR" dirty="0">
                <a:effectLst/>
              </a:rPr>
              <a:t>1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windspeed </a:t>
            </a:r>
            <a:r>
              <a:rPr lang="ko-KR" altLang="en-US" dirty="0">
                <a:effectLst/>
              </a:rPr>
              <a:t>풍속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평균</a:t>
            </a:r>
            <a:r>
              <a:rPr lang="en-US" altLang="ko-KR" dirty="0">
                <a:effectLst/>
              </a:rPr>
              <a:t>)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humidity </a:t>
            </a:r>
            <a:r>
              <a:rPr lang="ko-KR" altLang="en-US" dirty="0">
                <a:effectLst/>
              </a:rPr>
              <a:t>습도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visibility </a:t>
            </a:r>
            <a:r>
              <a:rPr lang="ko-KR" altLang="en-US" dirty="0">
                <a:effectLst/>
              </a:rPr>
              <a:t>시정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視程</a:t>
            </a:r>
            <a:r>
              <a:rPr lang="en-US" altLang="ko-KR" dirty="0">
                <a:effectLst/>
              </a:rPr>
              <a:t>), </a:t>
            </a:r>
            <a:r>
              <a:rPr lang="ko-KR" altLang="en-US" dirty="0">
                <a:effectLst/>
              </a:rPr>
              <a:t>시계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視界</a:t>
            </a:r>
            <a:r>
              <a:rPr lang="en-US" altLang="ko-KR" dirty="0">
                <a:effectLst/>
              </a:rPr>
              <a:t>)(</a:t>
            </a:r>
            <a:r>
              <a:rPr lang="ko-KR" altLang="en-US" dirty="0">
                <a:effectLst/>
              </a:rPr>
              <a:t>특정 기상 상태에 따른 가시성을 의미</a:t>
            </a:r>
            <a:r>
              <a:rPr lang="en-US" altLang="ko-KR" dirty="0">
                <a:effectLst/>
              </a:rPr>
              <a:t>)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ozone </a:t>
            </a:r>
            <a:r>
              <a:rPr lang="ko-KR" altLang="en-US" dirty="0">
                <a:effectLst/>
              </a:rPr>
              <a:t>오존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pm10 </a:t>
            </a:r>
            <a:r>
              <a:rPr lang="ko-KR" altLang="en-US" dirty="0">
                <a:effectLst/>
              </a:rPr>
              <a:t>미세먼지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머리카락 굵기의 </a:t>
            </a:r>
            <a:r>
              <a:rPr lang="en-US" altLang="ko-KR" dirty="0">
                <a:effectLst/>
              </a:rPr>
              <a:t>1/5</a:t>
            </a:r>
            <a:r>
              <a:rPr lang="ko-KR" altLang="en-US" dirty="0">
                <a:effectLst/>
              </a:rPr>
              <a:t>에서 </a:t>
            </a:r>
            <a:r>
              <a:rPr lang="en-US" altLang="ko-KR" dirty="0">
                <a:effectLst/>
              </a:rPr>
              <a:t>1/7 </a:t>
            </a:r>
            <a:r>
              <a:rPr lang="ko-KR" altLang="en-US" dirty="0">
                <a:effectLst/>
              </a:rPr>
              <a:t>크기의 미세먼지</a:t>
            </a:r>
            <a:r>
              <a:rPr lang="en-US" altLang="ko-KR" dirty="0">
                <a:effectLst/>
              </a:rPr>
              <a:t>)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pm2.5 </a:t>
            </a:r>
            <a:r>
              <a:rPr lang="ko-KR" altLang="en-US" dirty="0">
                <a:effectLst/>
              </a:rPr>
              <a:t>미세먼지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머리카락 굵기의 </a:t>
            </a:r>
            <a:r>
              <a:rPr lang="en-US" altLang="ko-KR" dirty="0">
                <a:effectLst/>
              </a:rPr>
              <a:t>1/20</a:t>
            </a:r>
            <a:r>
              <a:rPr lang="ko-KR" altLang="en-US" dirty="0">
                <a:effectLst/>
              </a:rPr>
              <a:t>에서 </a:t>
            </a:r>
            <a:r>
              <a:rPr lang="en-US" altLang="ko-KR" dirty="0">
                <a:effectLst/>
              </a:rPr>
              <a:t>1/30 </a:t>
            </a:r>
            <a:r>
              <a:rPr lang="ko-KR" altLang="en-US" dirty="0">
                <a:effectLst/>
              </a:rPr>
              <a:t>크기의 미세먼지</a:t>
            </a:r>
            <a:r>
              <a:rPr lang="en-US" altLang="ko-KR" dirty="0">
                <a:effectLst/>
              </a:rPr>
              <a:t>)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count </a:t>
            </a:r>
            <a:r>
              <a:rPr lang="ko-KR" altLang="en-US" dirty="0">
                <a:effectLst/>
              </a:rPr>
              <a:t>시간에 따른 </a:t>
            </a:r>
            <a:r>
              <a:rPr lang="ko-KR" altLang="en-US" dirty="0" err="1">
                <a:effectLst/>
              </a:rPr>
              <a:t>따릉이</a:t>
            </a:r>
            <a:r>
              <a:rPr lang="ko-KR" altLang="en-US" dirty="0">
                <a:effectLst/>
              </a:rPr>
              <a:t> 대여 수</a:t>
            </a:r>
          </a:p>
          <a:p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2. submission.csv (</a:t>
            </a:r>
            <a:r>
              <a:rPr lang="ko-KR" altLang="en-US" b="1" dirty="0">
                <a:effectLst/>
              </a:rPr>
              <a:t>제출 파일 형식</a:t>
            </a:r>
            <a:r>
              <a:rPr lang="en-US" altLang="ko-KR" b="1" dirty="0">
                <a:effectLst/>
              </a:rPr>
              <a:t>)</a:t>
            </a:r>
          </a:p>
          <a:p>
            <a:br>
              <a:rPr lang="ko-KR" altLang="en-US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E599E3-346C-D376-3BEA-AAB1CAD0C1E8}"/>
              </a:ext>
            </a:extLst>
          </p:cNvPr>
          <p:cNvSpPr txBox="1"/>
          <p:nvPr/>
        </p:nvSpPr>
        <p:spPr>
          <a:xfrm>
            <a:off x="1504122" y="1985697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 err="1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lang="ko-KR" altLang="en-US" sz="48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endParaRPr lang="en-US" altLang="ko-KR" sz="48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03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처리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3B11E1-0A26-CCC9-E545-478BE5C3D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586350"/>
            <a:ext cx="7361340" cy="26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처리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2DC10B-B7C1-57D9-3F26-B2AF2CD12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682"/>
          <a:stretch/>
        </p:blipFill>
        <p:spPr>
          <a:xfrm>
            <a:off x="1353963" y="1474473"/>
            <a:ext cx="2590356" cy="2866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A7038-F512-8C58-183C-83DB3EB509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851"/>
          <a:stretch/>
        </p:blipFill>
        <p:spPr>
          <a:xfrm>
            <a:off x="5958947" y="1323522"/>
            <a:ext cx="2844091" cy="301786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A2E01D9-A25F-754D-C214-F35D822BE7B7}"/>
              </a:ext>
            </a:extLst>
          </p:cNvPr>
          <p:cNvSpPr/>
          <p:nvPr/>
        </p:nvSpPr>
        <p:spPr>
          <a:xfrm>
            <a:off x="4261883" y="2567852"/>
            <a:ext cx="1286359" cy="6801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7CCA7-EBC3-46AA-B897-0E47166505BB}"/>
              </a:ext>
            </a:extLst>
          </p:cNvPr>
          <p:cNvSpPr txBox="1"/>
          <p:nvPr/>
        </p:nvSpPr>
        <p:spPr>
          <a:xfrm>
            <a:off x="4355024" y="2142962"/>
            <a:ext cx="105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전부 </a:t>
            </a:r>
            <a:r>
              <a:rPr lang="en-US" altLang="ko-KR" dirty="0"/>
              <a:t>drop!!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17E19-B443-1A41-C680-706A47F1A9BA}"/>
              </a:ext>
            </a:extLst>
          </p:cNvPr>
          <p:cNvSpPr txBox="1"/>
          <p:nvPr/>
        </p:nvSpPr>
        <p:spPr>
          <a:xfrm>
            <a:off x="3572208" y="4458500"/>
            <a:ext cx="266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양이 </a:t>
            </a:r>
            <a:r>
              <a:rPr lang="en-US" altLang="ko-KR" dirty="0"/>
              <a:t>1459 -&gt; 1328</a:t>
            </a:r>
          </a:p>
          <a:p>
            <a:r>
              <a:rPr lang="ko-KR" altLang="en-US" dirty="0"/>
              <a:t>성능도 준수했음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처리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FE6D60-303D-2F1E-857B-335E0F2F5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686" y="1804887"/>
            <a:ext cx="3038899" cy="2572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9092EF-18F9-9A89-5BC4-58A4CB9B8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165" y="1804887"/>
            <a:ext cx="295316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처리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0B73A5-D313-BB3D-4051-2F48AF475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613" y="1302555"/>
            <a:ext cx="1867459" cy="14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9FEAE-8B9F-A8E1-5374-6E4FC4E660F0}"/>
              </a:ext>
            </a:extLst>
          </p:cNvPr>
          <p:cNvSpPr txBox="1"/>
          <p:nvPr/>
        </p:nvSpPr>
        <p:spPr>
          <a:xfrm>
            <a:off x="2180462" y="1006293"/>
            <a:ext cx="165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hour_bef_ozone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CF0C4A-DBF4-6BEC-9AA1-4F53D054B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988" y="1321786"/>
            <a:ext cx="1987773" cy="14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F0977-E6FA-27C1-F0C9-4F8311065007}"/>
              </a:ext>
            </a:extLst>
          </p:cNvPr>
          <p:cNvSpPr txBox="1"/>
          <p:nvPr/>
        </p:nvSpPr>
        <p:spPr>
          <a:xfrm>
            <a:off x="4230588" y="987031"/>
            <a:ext cx="165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hour_bef_pm10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44EBA6-9E39-A0B5-1080-1EA0C6A47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590" y="1321786"/>
            <a:ext cx="1809510" cy="14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A26AA3-7C4B-A9E7-DF5F-ADEDF2F4699B}"/>
              </a:ext>
            </a:extLst>
          </p:cNvPr>
          <p:cNvSpPr txBox="1"/>
          <p:nvPr/>
        </p:nvSpPr>
        <p:spPr>
          <a:xfrm>
            <a:off x="6388375" y="987031"/>
            <a:ext cx="1862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hour_bef_temperature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4637D6F-8529-FCE0-3621-C7DD422CAA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463" y="3104511"/>
            <a:ext cx="1812737" cy="14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02EF69-C9D0-004C-B6F6-36DA9D0A0CA8}"/>
              </a:ext>
            </a:extLst>
          </p:cNvPr>
          <p:cNvSpPr txBox="1"/>
          <p:nvPr/>
        </p:nvSpPr>
        <p:spPr>
          <a:xfrm>
            <a:off x="1949504" y="2827512"/>
            <a:ext cx="165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hour_bef_windspeed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15432CE-D172-4BD0-42DD-3896052C0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543" y="3104511"/>
            <a:ext cx="1841614" cy="14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079F59-F0BC-B5EE-D903-96BC17021503}"/>
              </a:ext>
            </a:extLst>
          </p:cNvPr>
          <p:cNvSpPr txBox="1"/>
          <p:nvPr/>
        </p:nvSpPr>
        <p:spPr>
          <a:xfrm>
            <a:off x="4246917" y="2827512"/>
            <a:ext cx="165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hour_bef_visibility</a:t>
            </a:r>
            <a:endParaRPr lang="ko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1C93FCF-AA5C-6AFB-A7A0-958E1CC1D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2640" y="3104511"/>
            <a:ext cx="1768608" cy="14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0B8865-3764-A0EB-C4FE-82B912F45B5B}"/>
              </a:ext>
            </a:extLst>
          </p:cNvPr>
          <p:cNvSpPr txBox="1"/>
          <p:nvPr/>
        </p:nvSpPr>
        <p:spPr>
          <a:xfrm>
            <a:off x="6676808" y="2827512"/>
            <a:ext cx="165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hour_bef_pm2.5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64A12A-2BE2-FFB1-D94F-C7AE0455E7C1}"/>
              </a:ext>
            </a:extLst>
          </p:cNvPr>
          <p:cNvSpPr txBox="1"/>
          <p:nvPr/>
        </p:nvSpPr>
        <p:spPr>
          <a:xfrm>
            <a:off x="3600072" y="4680488"/>
            <a:ext cx="352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Hour </a:t>
            </a:r>
            <a:r>
              <a:rPr lang="ko-KR" altLang="en-US" dirty="0"/>
              <a:t>별 평균값으로 </a:t>
            </a:r>
            <a:r>
              <a:rPr lang="ko-KR" altLang="en-US" dirty="0" err="1"/>
              <a:t>결측치를</a:t>
            </a:r>
            <a:r>
              <a:rPr lang="ko-KR" altLang="en-US" dirty="0"/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299111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645</Words>
  <Application>Microsoft Office PowerPoint</Application>
  <PresentationFormat>화면 슬라이드 쇼(16:9)</PresentationFormat>
  <Paragraphs>113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NanumGothic ExtraBold</vt:lpstr>
      <vt:lpstr>NanumGothic</vt:lpstr>
      <vt:lpstr>맑은 고딕</vt:lpstr>
      <vt:lpstr>Arial</vt:lpstr>
      <vt:lpstr>Symbol</vt:lpstr>
      <vt:lpstr>Work Sans Thin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최시우</dc:creator>
  <cp:lastModifiedBy>최동욱</cp:lastModifiedBy>
  <cp:revision>10</cp:revision>
  <dcterms:modified xsi:type="dcterms:W3CDTF">2023-05-29T11:22:45Z</dcterms:modified>
</cp:coreProperties>
</file>