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87" r:id="rId4"/>
    <p:sldId id="300" r:id="rId5"/>
    <p:sldId id="301" r:id="rId6"/>
    <p:sldId id="298" r:id="rId7"/>
    <p:sldId id="288" r:id="rId8"/>
    <p:sldId id="289" r:id="rId9"/>
    <p:sldId id="291" r:id="rId10"/>
    <p:sldId id="292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07"/>
    <p:restoredTop sz="76408"/>
  </p:normalViewPr>
  <p:slideViewPr>
    <p:cSldViewPr snapToGrid="0">
      <p:cViewPr varScale="1">
        <p:scale>
          <a:sx n="92" d="100"/>
          <a:sy n="92" d="100"/>
        </p:scale>
        <p:origin x="84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F934D8-7024-404C-AEEA-10453844D7ED}" type="datetimeFigureOut">
              <a:rPr kumimoji="1" lang="ko-KR" altLang="en-US" smtClean="0"/>
              <a:t>2023. 5. 29.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253EA-C596-5640-B305-BCADD191453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5695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 startAt="2"/>
            </a:pP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이렇게 제출 완료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.?</a:t>
            </a:r>
          </a:p>
        </p:txBody>
      </p:sp>
    </p:spTree>
    <p:extLst>
      <p:ext uri="{BB962C8B-B14F-4D97-AF65-F5344CB8AC3E}">
        <p14:creationId xmlns:p14="http://schemas.microsoft.com/office/powerpoint/2010/main" val="3187022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2785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이번 발표의 목차는 다음과 같습니다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4765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집을 설명하는 </a:t>
            </a:r>
            <a:r>
              <a:rPr lang="en-US" altLang="ko-KR" dirty="0"/>
              <a:t>79</a:t>
            </a:r>
            <a:r>
              <a:rPr lang="ko-KR" altLang="en-US" dirty="0"/>
              <a:t>개의 변수가 있고</a:t>
            </a:r>
            <a:r>
              <a:rPr lang="en-US" altLang="ko-KR" dirty="0"/>
              <a:t>,</a:t>
            </a:r>
            <a:r>
              <a:rPr lang="ko-KR" altLang="en-US" dirty="0"/>
              <a:t> 집들의 최종 가격을 추측해야하는 미션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평가는 </a:t>
            </a:r>
            <a:r>
              <a:rPr lang="en-US" altLang="ko-KR" dirty="0"/>
              <a:t>RMSE</a:t>
            </a:r>
            <a:r>
              <a:rPr lang="ko-KR" altLang="en-US" dirty="0"/>
              <a:t> 방식을 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1302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이런 순서로 진행</a:t>
            </a:r>
            <a:r>
              <a:rPr lang="en-US" altLang="ko-KR" dirty="0"/>
              <a:t>.</a:t>
            </a:r>
            <a:r>
              <a:rPr lang="ko-KR" altLang="en-US" dirty="0"/>
              <a:t> 각 단계를 더 자세히 살펴보겠습니다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8811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kumimoji="1" lang="en-US" altLang="ko-US" dirty="0"/>
              <a:t>(Extract / Transform / Load)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우선 </a:t>
            </a:r>
            <a:r>
              <a:rPr lang="en-US" altLang="ko-KR" dirty="0"/>
              <a:t>ETL</a:t>
            </a:r>
            <a:r>
              <a:rPr lang="ko-KR" altLang="en-US" dirty="0"/>
              <a:t>은 </a:t>
            </a:r>
            <a:r>
              <a:rPr kumimoji="1" lang="en-US" altLang="ko-US" dirty="0"/>
              <a:t>(Extract / Transform / Load)</a:t>
            </a:r>
            <a:r>
              <a:rPr kumimoji="1" lang="ko-KR" altLang="en-US" dirty="0"/>
              <a:t> 라는 뜻</a:t>
            </a:r>
            <a:r>
              <a:rPr kumimoji="1" lang="en-US" altLang="ko-KR" dirty="0"/>
              <a:t>.</a:t>
            </a:r>
            <a:r>
              <a:rPr kumimoji="1" lang="ko-KR" altLang="en-US" dirty="0"/>
              <a:t> 즉 데이터의 전처리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이 단계에서 </a:t>
            </a:r>
            <a:r>
              <a:rPr kumimoji="1" lang="en-US" altLang="ko-KR" dirty="0"/>
              <a:t>null</a:t>
            </a:r>
            <a:r>
              <a:rPr kumimoji="1" lang="ko-KR" altLang="en-US" dirty="0"/>
              <a:t> 값을 확인하고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값을 적당한 평균값이나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채워넣음</a:t>
            </a: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err="1"/>
              <a:t>로그변환과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원핫인코딩도</a:t>
            </a:r>
            <a:r>
              <a:rPr kumimoji="1" lang="ko-KR" altLang="en-US" dirty="0"/>
              <a:t> 진행</a:t>
            </a: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8354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선택한 모델은 </a:t>
            </a:r>
            <a:r>
              <a:rPr lang="en-US" altLang="ko-KR" dirty="0" err="1"/>
              <a:t>XGBoost</a:t>
            </a:r>
            <a:r>
              <a:rPr lang="ko-KR" altLang="en-US" dirty="0"/>
              <a:t>로 이는 </a:t>
            </a:r>
            <a:r>
              <a:rPr lang="ko-KR" altLang="en-US" dirty="0" err="1"/>
              <a:t>그래디언트</a:t>
            </a:r>
            <a:r>
              <a:rPr lang="ko-KR" altLang="en-US" dirty="0"/>
              <a:t> </a:t>
            </a:r>
            <a:r>
              <a:rPr lang="ko-KR" altLang="en-US" dirty="0" err="1"/>
              <a:t>부스팅의</a:t>
            </a:r>
            <a:r>
              <a:rPr lang="ko-KR" altLang="en-US" dirty="0"/>
              <a:t> 향상된 버전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우선 </a:t>
            </a:r>
            <a:r>
              <a:rPr lang="ko-KR" altLang="en-US" dirty="0" err="1"/>
              <a:t>그래디언트</a:t>
            </a:r>
            <a:r>
              <a:rPr lang="ko-KR" altLang="en-US" dirty="0"/>
              <a:t> </a:t>
            </a:r>
            <a:r>
              <a:rPr lang="ko-KR" altLang="en-US" dirty="0" err="1"/>
              <a:t>부스팅은</a:t>
            </a:r>
            <a:r>
              <a:rPr lang="ko-KR" altLang="en-US" dirty="0"/>
              <a:t> </a:t>
            </a:r>
            <a:r>
              <a:rPr lang="en-US" altLang="ko-KR" dirty="0"/>
              <a:t>~~</a:t>
            </a:r>
            <a:r>
              <a:rPr lang="ko-KR" altLang="en-US" dirty="0"/>
              <a:t> 이런 모델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3874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err="1">
                <a:solidFill>
                  <a:srgbClr val="19264B"/>
                </a:solidFill>
                <a:latin typeface="+mj-ea"/>
                <a:ea typeface="+mj-ea"/>
              </a:rPr>
              <a:t>XGBoost</a:t>
            </a:r>
            <a:r>
              <a:rPr lang="ko-KR" altLang="en-US" sz="1200" b="1" dirty="0">
                <a:solidFill>
                  <a:srgbClr val="19264B"/>
                </a:solidFill>
                <a:latin typeface="+mj-ea"/>
                <a:ea typeface="+mj-ea"/>
              </a:rPr>
              <a:t>는 </a:t>
            </a:r>
            <a:r>
              <a:rPr lang="en-US" altLang="ko-KR" sz="1200" dirty="0"/>
              <a:t>Extreme Gradient Boosting</a:t>
            </a:r>
            <a:r>
              <a:rPr lang="ko-KR" altLang="en-US" sz="1200" dirty="0"/>
              <a:t>이라는 뜻으로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그래디언트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부스팅을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병렬학습할</a:t>
            </a:r>
            <a:r>
              <a:rPr lang="ko-KR" altLang="en-US" sz="1200" dirty="0"/>
              <a:t> 수 있다는 장점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과적합</a:t>
            </a:r>
            <a:r>
              <a:rPr lang="ko-KR" altLang="en-US" sz="1200" dirty="0"/>
              <a:t> 규제에 뛰어나고 회귀 영역에서 뛰어나기 때문에 선택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>
              <a:solidFill>
                <a:srgbClr val="19264B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22018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dirty="0" err="1">
                <a:solidFill>
                  <a:srgbClr val="19264B"/>
                </a:solidFill>
                <a:latin typeface="+mj-ea"/>
                <a:ea typeface="+mj-ea"/>
              </a:rPr>
              <a:t>하이퍼파라미터</a:t>
            </a:r>
            <a:r>
              <a:rPr lang="ko-KR" altLang="en-US" sz="1200" b="0" dirty="0">
                <a:solidFill>
                  <a:srgbClr val="19264B"/>
                </a:solidFill>
                <a:latin typeface="+mj-ea"/>
                <a:ea typeface="+mj-ea"/>
              </a:rPr>
              <a:t> 튜닝은 </a:t>
            </a:r>
            <a:r>
              <a:rPr lang="en-US" altLang="ko-KR" sz="1200" b="0" dirty="0" err="1">
                <a:solidFill>
                  <a:srgbClr val="19264B"/>
                </a:solidFill>
                <a:latin typeface="+mj-ea"/>
                <a:ea typeface="+mj-ea"/>
              </a:rPr>
              <a:t>optuna</a:t>
            </a:r>
            <a:r>
              <a:rPr lang="ko-KR" altLang="en-US" sz="1200" b="0" dirty="0" err="1">
                <a:solidFill>
                  <a:srgbClr val="19264B"/>
                </a:solidFill>
                <a:latin typeface="+mj-ea"/>
                <a:ea typeface="+mj-ea"/>
              </a:rPr>
              <a:t>를</a:t>
            </a:r>
            <a:r>
              <a:rPr lang="ko-KR" altLang="en-US" sz="1200" b="0" dirty="0">
                <a:solidFill>
                  <a:srgbClr val="19264B"/>
                </a:solidFill>
                <a:latin typeface="+mj-ea"/>
                <a:ea typeface="+mj-ea"/>
              </a:rPr>
              <a:t> 이용하여 진행</a:t>
            </a:r>
            <a:r>
              <a:rPr lang="en-US" altLang="ko-KR" sz="1200" b="0" dirty="0">
                <a:solidFill>
                  <a:srgbClr val="19264B"/>
                </a:solidFill>
                <a:latin typeface="+mj-ea"/>
                <a:ea typeface="+mj-ea"/>
              </a:rPr>
              <a:t>.</a:t>
            </a:r>
            <a:r>
              <a:rPr lang="ko-KR" altLang="en-US" sz="1200" b="0" dirty="0">
                <a:solidFill>
                  <a:srgbClr val="19264B"/>
                </a:solidFill>
                <a:latin typeface="+mj-ea"/>
                <a:ea typeface="+mj-ea"/>
              </a:rPr>
              <a:t> </a:t>
            </a:r>
            <a:endParaRPr lang="en-US" altLang="ko-KR" sz="1200" b="0" dirty="0">
              <a:solidFill>
                <a:srgbClr val="19264B"/>
              </a:solidFill>
              <a:latin typeface="+mj-ea"/>
              <a:ea typeface="+mj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dirty="0">
                <a:solidFill>
                  <a:srgbClr val="19264B"/>
                </a:solidFill>
                <a:latin typeface="+mj-ea"/>
                <a:ea typeface="+mj-ea"/>
              </a:rPr>
              <a:t>범위를 지정하면 자동 탐색으로 최적의 </a:t>
            </a:r>
            <a:r>
              <a:rPr lang="ko-KR" altLang="en-US" sz="1200" b="0" dirty="0" err="1">
                <a:solidFill>
                  <a:srgbClr val="19264B"/>
                </a:solidFill>
                <a:latin typeface="+mj-ea"/>
                <a:ea typeface="+mj-ea"/>
              </a:rPr>
              <a:t>파라미터를</a:t>
            </a:r>
            <a:r>
              <a:rPr lang="ko-KR" altLang="en-US" sz="1200" b="0" dirty="0">
                <a:solidFill>
                  <a:srgbClr val="19264B"/>
                </a:solidFill>
                <a:latin typeface="+mj-ea"/>
                <a:ea typeface="+mj-ea"/>
              </a:rPr>
              <a:t> 도출하고</a:t>
            </a:r>
            <a:r>
              <a:rPr lang="en-US" altLang="ko-KR" sz="1200" b="0" dirty="0">
                <a:solidFill>
                  <a:srgbClr val="19264B"/>
                </a:solidFill>
                <a:latin typeface="+mj-ea"/>
                <a:ea typeface="+mj-ea"/>
              </a:rPr>
              <a:t>,</a:t>
            </a:r>
            <a:r>
              <a:rPr lang="ko-KR" altLang="en-US" sz="1200" b="0" dirty="0">
                <a:solidFill>
                  <a:srgbClr val="19264B"/>
                </a:solidFill>
                <a:latin typeface="+mj-ea"/>
                <a:ea typeface="+mj-ea"/>
              </a:rPr>
              <a:t> </a:t>
            </a:r>
            <a:r>
              <a:rPr lang="en-US" altLang="ko-KR" sz="1200" b="0" dirty="0" err="1">
                <a:solidFill>
                  <a:srgbClr val="19264B"/>
                </a:solidFill>
                <a:latin typeface="+mj-ea"/>
                <a:ea typeface="+mj-ea"/>
              </a:rPr>
              <a:t>gridSearchCV</a:t>
            </a:r>
            <a:r>
              <a:rPr lang="ko-KR" altLang="en-US" sz="1200" b="0" dirty="0">
                <a:solidFill>
                  <a:srgbClr val="19264B"/>
                </a:solidFill>
                <a:latin typeface="+mj-ea"/>
                <a:ea typeface="+mj-ea"/>
              </a:rPr>
              <a:t>보다 빠르기때문에 이렇게 진행</a:t>
            </a:r>
            <a:endParaRPr lang="en-US" altLang="ko-KR" sz="1200" b="0" dirty="0">
              <a:solidFill>
                <a:srgbClr val="19264B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14011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solidFill>
                  <a:srgbClr val="19264B"/>
                </a:solidFill>
                <a:latin typeface="+mj-ea"/>
                <a:ea typeface="+mj-ea"/>
              </a:rPr>
              <a:t>이후 </a:t>
            </a:r>
            <a:r>
              <a:rPr lang="en-US" altLang="ko-KR" sz="1200" b="1" dirty="0" err="1">
                <a:solidFill>
                  <a:srgbClr val="19264B"/>
                </a:solidFill>
                <a:latin typeface="+mj-ea"/>
                <a:ea typeface="+mj-ea"/>
              </a:rPr>
              <a:t>feature_impmortances</a:t>
            </a:r>
            <a:r>
              <a:rPr lang="ko-KR" altLang="en-US" sz="1200" b="1" dirty="0">
                <a:solidFill>
                  <a:srgbClr val="19264B"/>
                </a:solidFill>
                <a:latin typeface="+mj-ea"/>
                <a:ea typeface="+mj-ea"/>
              </a:rPr>
              <a:t> 라이브러리를 통해 중요도를 확인</a:t>
            </a:r>
            <a:r>
              <a:rPr lang="en-US" altLang="ko-KR" sz="1200" b="1" dirty="0">
                <a:solidFill>
                  <a:srgbClr val="19264B"/>
                </a:solidFill>
                <a:latin typeface="+mj-ea"/>
                <a:ea typeface="+mj-ea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solidFill>
                  <a:srgbClr val="19264B"/>
                </a:solidFill>
                <a:latin typeface="+mj-ea"/>
                <a:ea typeface="+mj-ea"/>
              </a:rPr>
              <a:t>이때 </a:t>
            </a:r>
            <a:r>
              <a:rPr lang="en-US" altLang="ko-KR" sz="1200" b="1" dirty="0">
                <a:solidFill>
                  <a:srgbClr val="19264B"/>
                </a:solidFill>
                <a:latin typeface="+mj-ea"/>
                <a:ea typeface="+mj-ea"/>
              </a:rPr>
              <a:t>0</a:t>
            </a:r>
            <a:r>
              <a:rPr lang="ko-KR" altLang="en-US" sz="1200" b="1" dirty="0">
                <a:solidFill>
                  <a:srgbClr val="19264B"/>
                </a:solidFill>
                <a:latin typeface="+mj-ea"/>
                <a:ea typeface="+mj-ea"/>
              </a:rPr>
              <a:t>인 경우 제외를 시킴</a:t>
            </a:r>
            <a:r>
              <a:rPr lang="en-US" altLang="ko-KR" sz="1200" b="1" dirty="0">
                <a:solidFill>
                  <a:srgbClr val="19264B"/>
                </a:solidFill>
                <a:latin typeface="+mj-ea"/>
                <a:ea typeface="+mj-ea"/>
              </a:rPr>
              <a:t>.</a:t>
            </a:r>
            <a:r>
              <a:rPr lang="ko-KR" altLang="en-US" sz="1200" b="1" dirty="0">
                <a:solidFill>
                  <a:srgbClr val="19264B"/>
                </a:solidFill>
                <a:latin typeface="+mj-ea"/>
                <a:ea typeface="+mj-ea"/>
              </a:rPr>
              <a:t> 제외 전과 후 </a:t>
            </a:r>
            <a:r>
              <a:rPr lang="en-US" altLang="ko-KR" sz="1200" b="1" dirty="0" err="1">
                <a:solidFill>
                  <a:srgbClr val="19264B"/>
                </a:solidFill>
                <a:latin typeface="+mj-ea"/>
                <a:ea typeface="+mj-ea"/>
              </a:rPr>
              <a:t>mape</a:t>
            </a:r>
            <a:r>
              <a:rPr lang="en-US" altLang="ko-KR" sz="1200" b="1" dirty="0">
                <a:solidFill>
                  <a:srgbClr val="19264B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>
                <a:solidFill>
                  <a:srgbClr val="19264B"/>
                </a:solidFill>
                <a:latin typeface="+mj-ea"/>
                <a:ea typeface="+mj-ea"/>
              </a:rPr>
              <a:t>값이 </a:t>
            </a:r>
            <a:r>
              <a:rPr lang="en-US" altLang="ko-KR" sz="1200" b="1" dirty="0">
                <a:solidFill>
                  <a:srgbClr val="19264B"/>
                </a:solidFill>
                <a:latin typeface="+mj-ea"/>
                <a:ea typeface="+mj-ea"/>
              </a:rPr>
              <a:t>0.81</a:t>
            </a:r>
            <a:r>
              <a:rPr lang="ko-KR" altLang="en-US" sz="1200" b="1" dirty="0">
                <a:solidFill>
                  <a:srgbClr val="19264B"/>
                </a:solidFill>
                <a:latin typeface="+mj-ea"/>
                <a:ea typeface="+mj-ea"/>
              </a:rPr>
              <a:t>에서 </a:t>
            </a:r>
            <a:r>
              <a:rPr lang="en-US" altLang="ko-KR" sz="1200" b="1" dirty="0">
                <a:solidFill>
                  <a:srgbClr val="19264B"/>
                </a:solidFill>
                <a:latin typeface="+mj-ea"/>
                <a:ea typeface="+mj-ea"/>
              </a:rPr>
              <a:t>0.33</a:t>
            </a:r>
            <a:r>
              <a:rPr lang="ko-KR" altLang="en-US" sz="1200" b="1" dirty="0" err="1">
                <a:solidFill>
                  <a:srgbClr val="19264B"/>
                </a:solidFill>
                <a:latin typeface="+mj-ea"/>
                <a:ea typeface="+mj-ea"/>
              </a:rPr>
              <a:t>으로</a:t>
            </a:r>
            <a:r>
              <a:rPr lang="ko-KR" altLang="en-US" sz="1200" b="1" dirty="0">
                <a:solidFill>
                  <a:srgbClr val="19264B"/>
                </a:solidFill>
                <a:latin typeface="+mj-ea"/>
                <a:ea typeface="+mj-ea"/>
              </a:rPr>
              <a:t> 줄어든 것을 볼 수 있습니다</a:t>
            </a:r>
            <a:r>
              <a:rPr lang="en-US" altLang="ko-KR" sz="1200" b="1" dirty="0">
                <a:solidFill>
                  <a:srgbClr val="19264B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5653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C0C39-23E6-7E8B-9B1D-9CE38A3F5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F8203C-3AE5-0802-FFB1-19CBF2500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1C50A3-1DFA-D260-310A-5D3A2989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0FD3-7B5B-B442-B430-7F1B188242FC}" type="datetimeFigureOut">
              <a:rPr kumimoji="1" lang="ko-KR" altLang="en-US" smtClean="0"/>
              <a:t>2023. 5. 29.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CDAB5F-50D7-44DF-73D0-F80E60399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7F04-3BA2-B945-3B54-A37BB28E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CBE3-11EB-9641-9667-1A4D547F7B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441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E3A49-C65B-8E59-ADF2-FC50E293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17EC09-4C04-DFC7-029D-2F476EB56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F28DAB-EAA5-7D39-2726-94318D4D8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0FD3-7B5B-B442-B430-7F1B188242FC}" type="datetimeFigureOut">
              <a:rPr kumimoji="1" lang="ko-KR" altLang="en-US" smtClean="0"/>
              <a:t>2023. 5. 29.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CA6CD-5F9A-F7CF-D458-EFBCF129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11294-B357-2601-476D-78122C4F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CBE3-11EB-9641-9667-1A4D547F7B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92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00D393-8EF3-DA6D-3D24-1F4F2BA0A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A1B027-10D9-49A8-2B3F-765446C95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34D216-E43B-35F6-4886-DF7DFE0D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0FD3-7B5B-B442-B430-7F1B188242FC}" type="datetimeFigureOut">
              <a:rPr kumimoji="1" lang="ko-KR" altLang="en-US" smtClean="0"/>
              <a:t>2023. 5. 29.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C33C43-5FAB-7DBD-23CF-230E215C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1A42BF-20E7-AC84-FB5C-387D1C592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CBE3-11EB-9641-9667-1A4D547F7B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5044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442AE-79F7-AF27-194B-65747922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B56B57-7A2E-91CE-3E06-F712A55D5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4E22D9-A451-3C9E-1226-9C9B51A58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0FD3-7B5B-B442-B430-7F1B188242FC}" type="datetimeFigureOut">
              <a:rPr kumimoji="1" lang="ko-KR" altLang="en-US" smtClean="0"/>
              <a:t>2023. 5. 29.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B3D94-8AE0-5E1E-7079-9213F0F4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796724-C282-4D95-DBB6-0AF419E1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CBE3-11EB-9641-9667-1A4D547F7B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695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A8ECF-E788-8605-C656-9F64A813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12A189-3C78-E415-49E5-ACA0BA0AD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169381-C16C-0295-4609-9A45F502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0FD3-7B5B-B442-B430-7F1B188242FC}" type="datetimeFigureOut">
              <a:rPr kumimoji="1" lang="ko-KR" altLang="en-US" smtClean="0"/>
              <a:t>2023. 5. 29.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086D00-CECA-C89F-B014-3906EBD5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261818-17F9-811E-6689-9D64C93A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CBE3-11EB-9641-9667-1A4D547F7B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246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E53FF-0692-E1F7-DADF-9749D7DE1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A8A2B8-32BC-2D1F-4584-E13CE9932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63656D-713E-1043-623C-FAE47B076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5AF8D0-0BB9-F2F8-FE6A-EED446A58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0FD3-7B5B-B442-B430-7F1B188242FC}" type="datetimeFigureOut">
              <a:rPr kumimoji="1" lang="ko-KR" altLang="en-US" smtClean="0"/>
              <a:t>2023. 5. 29.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699B40-76AD-9283-AB48-280C6453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C726A6-50C1-826E-6362-213275C7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CBE3-11EB-9641-9667-1A4D547F7B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937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D6630-3FB8-965C-27B5-DE0D9377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640846-E9CB-FA63-E316-A5AC8A003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43FF2C-61D8-8C81-0432-450E49E3C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283E8D-FD84-2E8D-4E88-6AE06369F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F67F08-173E-2019-9A31-F68289F3A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CCB1B7-E122-925E-EF0E-4342510F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0FD3-7B5B-B442-B430-7F1B188242FC}" type="datetimeFigureOut">
              <a:rPr kumimoji="1" lang="ko-KR" altLang="en-US" smtClean="0"/>
              <a:t>2023. 5. 29.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1E272C-FBFC-09D0-A3A6-4418B9CF7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B85433-FD62-069B-D236-A870481A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CBE3-11EB-9641-9667-1A4D547F7B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15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04ABC-6509-1CE3-89F0-71636A954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53B4C9-986A-DDFD-A636-CAD0DFB2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0FD3-7B5B-B442-B430-7F1B188242FC}" type="datetimeFigureOut">
              <a:rPr kumimoji="1" lang="ko-KR" altLang="en-US" smtClean="0"/>
              <a:t>2023. 5. 29.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57F7B3-23D4-D5CF-8AFA-EFA29BAD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95BAE7-7CA1-86E1-4460-C9724E57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CBE3-11EB-9641-9667-1A4D547F7B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300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D89248-B083-8C3D-67D8-C80CFF67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0FD3-7B5B-B442-B430-7F1B188242FC}" type="datetimeFigureOut">
              <a:rPr kumimoji="1" lang="ko-KR" altLang="en-US" smtClean="0"/>
              <a:t>2023. 5. 29.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0910B5-BD28-6F8D-C708-5F4B92B26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CAFECC-E84E-5B83-C69F-02FC950E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CBE3-11EB-9641-9667-1A4D547F7B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89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EE2A0-8EE7-3735-A29B-ADB60FDA5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0DA4D0-4957-15B0-7C5B-C2F4251C8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B8F96C-77AE-8221-741E-DA4E80069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356369-3AB6-FE4A-24F0-359ED472D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0FD3-7B5B-B442-B430-7F1B188242FC}" type="datetimeFigureOut">
              <a:rPr kumimoji="1" lang="ko-KR" altLang="en-US" smtClean="0"/>
              <a:t>2023. 5. 29.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6B248C-989E-1FF2-49E7-7D12D765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37DB9E-1F5D-CF9B-3FD8-57F6E038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CBE3-11EB-9641-9667-1A4D547F7B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632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5B769-CE5C-99FD-E18A-64522F8D1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623CE5-082A-E145-A2D0-966B1C645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6C7951-B346-9A4C-1096-737BBBAA8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808451-7D06-F414-7B4F-2E90904A0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0FD3-7B5B-B442-B430-7F1B188242FC}" type="datetimeFigureOut">
              <a:rPr kumimoji="1" lang="ko-KR" altLang="en-US" smtClean="0"/>
              <a:t>2023. 5. 29.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9DEF2F-C7ED-A7F8-7651-952D3AA9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1D690E-F03E-B762-C21C-8AB993B3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CBE3-11EB-9641-9667-1A4D547F7B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908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19CC96-F3E6-5FA0-07C9-5718FB0A3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F5703C-1870-CA38-1570-042A649D1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4086F7-926D-2E77-7316-EED6559F8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70FD3-7B5B-B442-B430-7F1B188242FC}" type="datetimeFigureOut">
              <a:rPr kumimoji="1" lang="ko-KR" altLang="en-US" smtClean="0"/>
              <a:t>2023. 5. 29.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68A19B-65FF-E745-62B8-4874A2C83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95AD1-AB49-3495-9372-272EE59E7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5CBE3-11EB-9641-9667-1A4D547F7B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115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578297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081267" y="3966900"/>
            <a:ext cx="6977200" cy="107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4667" b="1" dirty="0">
                <a:solidFill>
                  <a:srgbClr val="19264B"/>
                </a:solidFill>
                <a:latin typeface="+mj-ea"/>
                <a:ea typeface="+mj-ea"/>
              </a:rPr>
              <a:t>CUAI BASIC </a:t>
            </a:r>
            <a:r>
              <a:rPr lang="ko" altLang="en-US" sz="4667" b="1" dirty="0">
                <a:solidFill>
                  <a:srgbClr val="19264B"/>
                </a:solidFill>
                <a:latin typeface="+mj-ea"/>
                <a:ea typeface="+mj-ea"/>
              </a:rPr>
              <a:t>스터디 </a:t>
            </a:r>
            <a:r>
              <a:rPr lang="en-US" altLang="ko" sz="4667" b="1" dirty="0">
                <a:solidFill>
                  <a:srgbClr val="19264B"/>
                </a:solidFill>
                <a:latin typeface="+mj-ea"/>
                <a:ea typeface="+mj-ea"/>
              </a:rPr>
              <a:t>7</a:t>
            </a:r>
            <a:r>
              <a:rPr lang="ko" altLang="en-US" sz="4667" b="1" dirty="0">
                <a:solidFill>
                  <a:srgbClr val="19264B"/>
                </a:solidFill>
                <a:latin typeface="+mj-ea"/>
                <a:ea typeface="+mj-ea"/>
              </a:rPr>
              <a:t>팀</a:t>
            </a:r>
            <a:endParaRPr sz="4667" b="1" dirty="0">
              <a:solidFill>
                <a:srgbClr val="19264B"/>
              </a:solidFill>
              <a:latin typeface="+mj-ea"/>
              <a:ea typeface="+mj-e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03100" y="5029067"/>
            <a:ext cx="4000000" cy="1048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267" dirty="0">
                <a:solidFill>
                  <a:srgbClr val="19264B"/>
                </a:solidFill>
                <a:latin typeface="+mj-ea"/>
                <a:ea typeface="+mj-ea"/>
              </a:rPr>
              <a:t>2022.0</a:t>
            </a:r>
            <a:r>
              <a:rPr lang="en-US" altLang="ko-KR" sz="2267" dirty="0">
                <a:solidFill>
                  <a:srgbClr val="19264B"/>
                </a:solidFill>
                <a:latin typeface="+mj-ea"/>
                <a:ea typeface="+mj-ea"/>
              </a:rPr>
              <a:t>5.30</a:t>
            </a:r>
            <a:endParaRPr sz="2267" dirty="0">
              <a:solidFill>
                <a:srgbClr val="19264B"/>
              </a:solidFill>
              <a:latin typeface="+mj-ea"/>
              <a:ea typeface="+mj-ea"/>
            </a:endParaRPr>
          </a:p>
          <a:p>
            <a:pPr>
              <a:lnSpc>
                <a:spcPct val="115000"/>
              </a:lnSpc>
            </a:pPr>
            <a:r>
              <a:rPr lang="ko" altLang="en-US" sz="2267" dirty="0">
                <a:solidFill>
                  <a:srgbClr val="19264B"/>
                </a:solidFill>
                <a:latin typeface="+mj-ea"/>
                <a:ea typeface="+mj-ea"/>
              </a:rPr>
              <a:t>발표자 </a:t>
            </a:r>
            <a:r>
              <a:rPr lang="en-US" altLang="ko" sz="2267" dirty="0">
                <a:solidFill>
                  <a:srgbClr val="19264B"/>
                </a:solidFill>
                <a:latin typeface="+mj-ea"/>
                <a:ea typeface="+mj-ea"/>
              </a:rPr>
              <a:t>: </a:t>
            </a:r>
            <a:r>
              <a:rPr lang="ko" altLang="en-US" sz="2267" dirty="0">
                <a:solidFill>
                  <a:srgbClr val="19264B"/>
                </a:solidFill>
                <a:latin typeface="+mj-ea"/>
                <a:ea typeface="+mj-ea"/>
              </a:rPr>
              <a:t>정달민</a:t>
            </a:r>
            <a:endParaRPr sz="2267" dirty="0">
              <a:solidFill>
                <a:srgbClr val="19264B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578297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024880" y="446119"/>
            <a:ext cx="8947919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4000" b="1" dirty="0">
                <a:solidFill>
                  <a:srgbClr val="19264B"/>
                </a:solidFill>
                <a:latin typeface="+mj-ea"/>
                <a:ea typeface="+mj-ea"/>
              </a:rPr>
              <a:t>Submit</a:t>
            </a:r>
            <a:endParaRPr lang="ko-KR" altLang="en-US" sz="4000" b="1" dirty="0">
              <a:solidFill>
                <a:srgbClr val="19264B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DD115F-038B-5944-B425-C1037182F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3299" y="2235200"/>
            <a:ext cx="86995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76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578297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015508" y="2892943"/>
            <a:ext cx="7719054" cy="107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4667" b="1" dirty="0">
                <a:solidFill>
                  <a:srgbClr val="19264B"/>
                </a:solidFill>
                <a:latin typeface="+mj-ea"/>
                <a:ea typeface="+mj-ea"/>
              </a:rPr>
              <a:t>감사합니다</a:t>
            </a:r>
            <a:endParaRPr sz="4667" b="1" dirty="0">
              <a:solidFill>
                <a:srgbClr val="19264B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6845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578297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024881" y="446119"/>
            <a:ext cx="7719054" cy="107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4667" b="1" dirty="0">
                <a:solidFill>
                  <a:srgbClr val="19264B"/>
                </a:solidFill>
                <a:latin typeface="+mj-ea"/>
                <a:ea typeface="+mj-ea"/>
              </a:rPr>
              <a:t>목차</a:t>
            </a:r>
            <a:endParaRPr sz="4667" b="1" dirty="0">
              <a:solidFill>
                <a:srgbClr val="19264B"/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EA665D-FBB0-EC4C-3246-C8BE3CF8789D}"/>
              </a:ext>
            </a:extLst>
          </p:cNvPr>
          <p:cNvSpPr txBox="1"/>
          <p:nvPr/>
        </p:nvSpPr>
        <p:spPr>
          <a:xfrm>
            <a:off x="1925618" y="1720840"/>
            <a:ext cx="9735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1. </a:t>
            </a:r>
            <a:r>
              <a:rPr kumimoji="1" lang="ko-KR" altLang="en-US" sz="2400" dirty="0"/>
              <a:t>대회 소개</a:t>
            </a:r>
            <a:endParaRPr kumimoji="1" lang="en-US" altLang="ko-KR" sz="2400" dirty="0"/>
          </a:p>
          <a:p>
            <a:r>
              <a:rPr kumimoji="1" lang="en-US" altLang="ko-KR" sz="2400" dirty="0"/>
              <a:t>2. </a:t>
            </a:r>
            <a:r>
              <a:rPr kumimoji="1" lang="ko-KR" altLang="en-US" sz="2400" dirty="0"/>
              <a:t>알고리즘 소개</a:t>
            </a:r>
            <a:endParaRPr kumimoji="1" lang="en-US" altLang="ko-KR" sz="2400" dirty="0"/>
          </a:p>
          <a:p>
            <a:r>
              <a:rPr kumimoji="1" lang="en-US" altLang="ko-KR" sz="2400" dirty="0"/>
              <a:t>3. </a:t>
            </a:r>
            <a:r>
              <a:rPr kumimoji="1" lang="ko-KR" altLang="en-US" sz="2400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126414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8296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Google Shape;54;p13" descr="스크린샷, 폰트, 그래픽, 상징이(가) 표시된 사진&#10;&#10;자동 생성된 설명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578297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412051-5DFC-3149-98B3-24410E45D922}"/>
              </a:ext>
            </a:extLst>
          </p:cNvPr>
          <p:cNvSpPr txBox="1"/>
          <p:nvPr/>
        </p:nvSpPr>
        <p:spPr>
          <a:xfrm>
            <a:off x="2022335" y="4981418"/>
            <a:ext cx="8227451" cy="994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dirty="0"/>
              <a:t>Goal : test set</a:t>
            </a:r>
            <a:r>
              <a:rPr lang="ko-KR" altLang="en-US" dirty="0"/>
              <a:t>의 집값을 예측</a:t>
            </a:r>
            <a:endParaRPr lang="en-US" altLang="ko-KR" dirty="0"/>
          </a:p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endParaRPr lang="en-US" altLang="ko-KR" dirty="0"/>
          </a:p>
          <a:p>
            <a:pPr marL="5715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dirty="0"/>
              <a:t>Metric : RMSE (Root mean square error)</a:t>
            </a:r>
            <a:endParaRPr lang="ko-KR" altLang="en-US" sz="1800" dirty="0"/>
          </a:p>
        </p:txBody>
      </p:sp>
      <p:sp>
        <p:nvSpPr>
          <p:cNvPr id="14" name="Google Shape;55;p13">
            <a:extLst>
              <a:ext uri="{FF2B5EF4-FFF2-40B4-BE49-F238E27FC236}">
                <a16:creationId xmlns:a16="http://schemas.microsoft.com/office/drawing/2014/main" id="{CE63D6DB-E8ED-EB40-93D1-F5D43AE80F78}"/>
              </a:ext>
            </a:extLst>
          </p:cNvPr>
          <p:cNvSpPr txBox="1"/>
          <p:nvPr/>
        </p:nvSpPr>
        <p:spPr>
          <a:xfrm>
            <a:off x="2024881" y="446119"/>
            <a:ext cx="7719054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4000" b="1" dirty="0">
                <a:solidFill>
                  <a:srgbClr val="19264B"/>
                </a:solidFill>
                <a:latin typeface="+mj-ea"/>
                <a:ea typeface="+mj-ea"/>
              </a:rPr>
              <a:t>대회 소개</a:t>
            </a:r>
            <a:endParaRPr sz="4000" b="1" dirty="0">
              <a:solidFill>
                <a:srgbClr val="19264B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E54D29-9A82-414C-BBD9-C2CF3B14B906}"/>
              </a:ext>
            </a:extLst>
          </p:cNvPr>
          <p:cNvSpPr txBox="1"/>
          <p:nvPr/>
        </p:nvSpPr>
        <p:spPr>
          <a:xfrm>
            <a:off x="2024881" y="1405830"/>
            <a:ext cx="99585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House Prices - Advanced Regression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altLang="ko-KR" sz="2400" dirty="0"/>
            </a:br>
            <a:endParaRPr lang="ko-KR" altLang="en-US" sz="2400" dirty="0"/>
          </a:p>
        </p:txBody>
      </p:sp>
      <p:pic>
        <p:nvPicPr>
          <p:cNvPr id="4" name="그림 3" descr="스크린샷, 건물, 집, 창문이(가) 표시된 사진&#10;&#10;자동 생성된 설명">
            <a:extLst>
              <a:ext uri="{FF2B5EF4-FFF2-40B4-BE49-F238E27FC236}">
                <a16:creationId xmlns:a16="http://schemas.microsoft.com/office/drawing/2014/main" id="{84AC239C-A1A1-6146-929A-5DCE3021F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335" y="1841074"/>
            <a:ext cx="77216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9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4558782D-5EAA-554A-931C-D1ADAE711C29}"/>
              </a:ext>
            </a:extLst>
          </p:cNvPr>
          <p:cNvSpPr/>
          <p:nvPr/>
        </p:nvSpPr>
        <p:spPr>
          <a:xfrm>
            <a:off x="5711494" y="1709126"/>
            <a:ext cx="1864242" cy="1802243"/>
          </a:xfrm>
          <a:prstGeom prst="roundRect">
            <a:avLst/>
          </a:prstGeom>
          <a:solidFill>
            <a:schemeClr val="accent3">
              <a:alpha val="52000"/>
            </a:schemeClr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US" altLang="en-US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CEE1DCF0-A903-EC4A-B2CB-9CEDC8DE1C3A}"/>
              </a:ext>
            </a:extLst>
          </p:cNvPr>
          <p:cNvSpPr/>
          <p:nvPr/>
        </p:nvSpPr>
        <p:spPr>
          <a:xfrm>
            <a:off x="9323734" y="3978324"/>
            <a:ext cx="1864242" cy="1802243"/>
          </a:xfrm>
          <a:prstGeom prst="roundRect">
            <a:avLst/>
          </a:prstGeom>
          <a:solidFill>
            <a:schemeClr val="accent3">
              <a:alpha val="52000"/>
            </a:schemeClr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US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CDF53BB0-EF22-BE4A-9E79-2BE1EB744BE2}"/>
              </a:ext>
            </a:extLst>
          </p:cNvPr>
          <p:cNvSpPr/>
          <p:nvPr/>
        </p:nvSpPr>
        <p:spPr>
          <a:xfrm>
            <a:off x="5758375" y="3978325"/>
            <a:ext cx="1864242" cy="1802243"/>
          </a:xfrm>
          <a:prstGeom prst="roundRect">
            <a:avLst/>
          </a:prstGeom>
          <a:solidFill>
            <a:schemeClr val="accent3">
              <a:alpha val="52000"/>
            </a:schemeClr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US" altLang="en-US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52899AF6-861E-AF4F-B062-5B0A32A1ED65}"/>
              </a:ext>
            </a:extLst>
          </p:cNvPr>
          <p:cNvSpPr/>
          <p:nvPr/>
        </p:nvSpPr>
        <p:spPr>
          <a:xfrm>
            <a:off x="2193016" y="3978326"/>
            <a:ext cx="1864242" cy="1802243"/>
          </a:xfrm>
          <a:prstGeom prst="roundRect">
            <a:avLst/>
          </a:prstGeom>
          <a:solidFill>
            <a:schemeClr val="accent3">
              <a:alpha val="52000"/>
            </a:schemeClr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US" altLang="en-US"/>
          </a:p>
        </p:txBody>
      </p:sp>
      <p:pic>
        <p:nvPicPr>
          <p:cNvPr id="54" name="Google Shape;54;p13" descr="스크린샷, 폰트, 그래픽, 상징이(가) 표시된 사진&#10;&#10;자동 생성된 설명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578297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55;p13">
            <a:extLst>
              <a:ext uri="{FF2B5EF4-FFF2-40B4-BE49-F238E27FC236}">
                <a16:creationId xmlns:a16="http://schemas.microsoft.com/office/drawing/2014/main" id="{CE63D6DB-E8ED-EB40-93D1-F5D43AE80F78}"/>
              </a:ext>
            </a:extLst>
          </p:cNvPr>
          <p:cNvSpPr txBox="1"/>
          <p:nvPr/>
        </p:nvSpPr>
        <p:spPr>
          <a:xfrm>
            <a:off x="2024881" y="446119"/>
            <a:ext cx="7719054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4000" b="1" dirty="0">
                <a:solidFill>
                  <a:srgbClr val="19264B"/>
                </a:solidFill>
                <a:latin typeface="+mj-ea"/>
                <a:ea typeface="+mj-ea"/>
              </a:rPr>
              <a:t>Steps</a:t>
            </a:r>
            <a:endParaRPr sz="4000" b="1" dirty="0">
              <a:solidFill>
                <a:srgbClr val="19264B"/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4CA11E-1BB8-2A40-84AE-5013890D5BC2}"/>
              </a:ext>
            </a:extLst>
          </p:cNvPr>
          <p:cNvSpPr txBox="1"/>
          <p:nvPr/>
        </p:nvSpPr>
        <p:spPr>
          <a:xfrm>
            <a:off x="5884408" y="2148581"/>
            <a:ext cx="1579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US" b="1" dirty="0"/>
              <a:t>Hyper-</a:t>
            </a:r>
          </a:p>
          <a:p>
            <a:r>
              <a:rPr kumimoji="1" lang="en-US" altLang="ko-US" b="1" dirty="0"/>
              <a:t>parameter </a:t>
            </a:r>
          </a:p>
          <a:p>
            <a:r>
              <a:rPr kumimoji="1" lang="en-US" altLang="ko-US" b="1" dirty="0"/>
              <a:t>tuning</a:t>
            </a:r>
            <a:endParaRPr kumimoji="1" lang="en-US" altLang="ko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AEA32-DEB7-9144-9A6E-E08368F407C3}"/>
              </a:ext>
            </a:extLst>
          </p:cNvPr>
          <p:cNvSpPr txBox="1"/>
          <p:nvPr/>
        </p:nvSpPr>
        <p:spPr>
          <a:xfrm>
            <a:off x="6010464" y="4303239"/>
            <a:ext cx="12759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US" b="1" dirty="0"/>
              <a:t>Model </a:t>
            </a:r>
          </a:p>
          <a:p>
            <a:r>
              <a:rPr kumimoji="1" lang="en-US" altLang="ko-US" b="1" dirty="0"/>
              <a:t>training</a:t>
            </a:r>
          </a:p>
          <a:p>
            <a:r>
              <a:rPr kumimoji="1" lang="en-US" altLang="ko-US" dirty="0"/>
              <a:t>and </a:t>
            </a:r>
          </a:p>
          <a:p>
            <a:r>
              <a:rPr kumimoji="1" lang="en-US" altLang="ko-US" b="1" dirty="0"/>
              <a:t>validation</a:t>
            </a:r>
          </a:p>
          <a:p>
            <a:endParaRPr kumimoji="1" lang="en-US" altLang="ko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5E74DE-14BE-A84E-B893-44985BDAE17B}"/>
              </a:ext>
            </a:extLst>
          </p:cNvPr>
          <p:cNvSpPr txBox="1"/>
          <p:nvPr/>
        </p:nvSpPr>
        <p:spPr>
          <a:xfrm>
            <a:off x="9559729" y="4718737"/>
            <a:ext cx="147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US" b="1" dirty="0"/>
              <a:t>Submit</a:t>
            </a:r>
            <a:endParaRPr kumimoji="1" lang="en-US" altLang="ko-US" dirty="0"/>
          </a:p>
          <a:p>
            <a:endParaRPr kumimoji="1" lang="en-US" altLang="ko-US" dirty="0"/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D192558E-BFC3-7146-BBB8-CDA1C1359E94}"/>
              </a:ext>
            </a:extLst>
          </p:cNvPr>
          <p:cNvSpPr/>
          <p:nvPr/>
        </p:nvSpPr>
        <p:spPr>
          <a:xfrm>
            <a:off x="4525044" y="4589717"/>
            <a:ext cx="765544" cy="59542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US" altLang="en-US" dirty="0"/>
          </a:p>
        </p:txBody>
      </p:sp>
      <p:sp>
        <p:nvSpPr>
          <p:cNvPr id="23" name="오른쪽 화살표[R] 22">
            <a:extLst>
              <a:ext uri="{FF2B5EF4-FFF2-40B4-BE49-F238E27FC236}">
                <a16:creationId xmlns:a16="http://schemas.microsoft.com/office/drawing/2014/main" id="{07DBF49E-AAFD-B344-A63E-59DEC519A186}"/>
              </a:ext>
            </a:extLst>
          </p:cNvPr>
          <p:cNvSpPr/>
          <p:nvPr/>
        </p:nvSpPr>
        <p:spPr>
          <a:xfrm>
            <a:off x="8091507" y="4589717"/>
            <a:ext cx="765544" cy="59542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US" altLang="en-US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6147E5AA-A878-F84C-B623-8F5EAAFA432A}"/>
              </a:ext>
            </a:extLst>
          </p:cNvPr>
          <p:cNvSpPr/>
          <p:nvPr/>
        </p:nvSpPr>
        <p:spPr>
          <a:xfrm>
            <a:off x="9276853" y="1709125"/>
            <a:ext cx="1864242" cy="1802243"/>
          </a:xfrm>
          <a:prstGeom prst="roundRect">
            <a:avLst/>
          </a:prstGeom>
          <a:solidFill>
            <a:schemeClr val="accent3">
              <a:alpha val="52000"/>
            </a:schemeClr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US" altLang="en-US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1C0BFB28-2089-B14A-8E1E-27783FC96A8F}"/>
              </a:ext>
            </a:extLst>
          </p:cNvPr>
          <p:cNvSpPr/>
          <p:nvPr/>
        </p:nvSpPr>
        <p:spPr>
          <a:xfrm>
            <a:off x="2146135" y="1709127"/>
            <a:ext cx="1864242" cy="1802243"/>
          </a:xfrm>
          <a:prstGeom prst="roundRect">
            <a:avLst/>
          </a:prstGeom>
          <a:solidFill>
            <a:schemeClr val="accent3">
              <a:alpha val="52000"/>
            </a:schemeClr>
          </a:solidFill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US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51535A-397D-ED48-B9DC-760CD55A7C1C}"/>
              </a:ext>
            </a:extLst>
          </p:cNvPr>
          <p:cNvSpPr txBox="1"/>
          <p:nvPr/>
        </p:nvSpPr>
        <p:spPr>
          <a:xfrm>
            <a:off x="2429654" y="2018066"/>
            <a:ext cx="1275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US" b="1" dirty="0"/>
              <a:t>ETL</a:t>
            </a:r>
          </a:p>
          <a:p>
            <a:r>
              <a:rPr kumimoji="1" lang="en-US" altLang="ko-US" dirty="0"/>
              <a:t>(Extract</a:t>
            </a:r>
          </a:p>
          <a:p>
            <a:r>
              <a:rPr kumimoji="1" lang="en-US" altLang="ko-US" dirty="0"/>
              <a:t>Transform</a:t>
            </a:r>
          </a:p>
          <a:p>
            <a:r>
              <a:rPr kumimoji="1" lang="en-US" altLang="ko-US" dirty="0"/>
              <a:t>Load)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46DD78-5AE2-044A-BBDA-5C05489EB01D}"/>
              </a:ext>
            </a:extLst>
          </p:cNvPr>
          <p:cNvSpPr txBox="1"/>
          <p:nvPr/>
        </p:nvSpPr>
        <p:spPr>
          <a:xfrm>
            <a:off x="9509511" y="1997559"/>
            <a:ext cx="12759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US" b="1" dirty="0"/>
              <a:t>Model </a:t>
            </a:r>
          </a:p>
          <a:p>
            <a:r>
              <a:rPr kumimoji="1" lang="en-US" altLang="ko-US" b="1" dirty="0"/>
              <a:t>training</a:t>
            </a:r>
          </a:p>
          <a:p>
            <a:r>
              <a:rPr kumimoji="1" lang="en-US" altLang="ko-US" dirty="0"/>
              <a:t>and </a:t>
            </a:r>
          </a:p>
          <a:p>
            <a:r>
              <a:rPr kumimoji="1" lang="en-US" altLang="ko-US" b="1" dirty="0"/>
              <a:t>validation</a:t>
            </a:r>
          </a:p>
          <a:p>
            <a:endParaRPr kumimoji="1" lang="en-US" altLang="ko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D55379-ECCD-874A-89EA-344F6941C294}"/>
              </a:ext>
            </a:extLst>
          </p:cNvPr>
          <p:cNvSpPr txBox="1"/>
          <p:nvPr/>
        </p:nvSpPr>
        <p:spPr>
          <a:xfrm>
            <a:off x="2341066" y="4287265"/>
            <a:ext cx="14743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US" b="1" dirty="0"/>
              <a:t>Removing</a:t>
            </a:r>
            <a:r>
              <a:rPr kumimoji="1" lang="en-US" altLang="ko-US" dirty="0"/>
              <a:t> </a:t>
            </a:r>
          </a:p>
          <a:p>
            <a:r>
              <a:rPr kumimoji="1" lang="en-US" altLang="ko-US" dirty="0"/>
              <a:t>zero </a:t>
            </a:r>
          </a:p>
          <a:p>
            <a:r>
              <a:rPr kumimoji="1" lang="en-US" altLang="ko-US" dirty="0"/>
              <a:t>importance features</a:t>
            </a:r>
          </a:p>
          <a:p>
            <a:endParaRPr kumimoji="1" lang="en-US" altLang="ko-US" dirty="0"/>
          </a:p>
        </p:txBody>
      </p:sp>
      <p:sp>
        <p:nvSpPr>
          <p:cNvPr id="33" name="오른쪽 화살표[R] 32">
            <a:extLst>
              <a:ext uri="{FF2B5EF4-FFF2-40B4-BE49-F238E27FC236}">
                <a16:creationId xmlns:a16="http://schemas.microsoft.com/office/drawing/2014/main" id="{BB78C924-B879-9942-B57C-C162A055454F}"/>
              </a:ext>
            </a:extLst>
          </p:cNvPr>
          <p:cNvSpPr/>
          <p:nvPr/>
        </p:nvSpPr>
        <p:spPr>
          <a:xfrm>
            <a:off x="4478163" y="2320518"/>
            <a:ext cx="765544" cy="59542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US" altLang="en-US" dirty="0"/>
          </a:p>
        </p:txBody>
      </p:sp>
      <p:sp>
        <p:nvSpPr>
          <p:cNvPr id="34" name="오른쪽 화살표[R] 33">
            <a:extLst>
              <a:ext uri="{FF2B5EF4-FFF2-40B4-BE49-F238E27FC236}">
                <a16:creationId xmlns:a16="http://schemas.microsoft.com/office/drawing/2014/main" id="{4D2C9B10-F46A-CA4C-A441-D26DE50EF23C}"/>
              </a:ext>
            </a:extLst>
          </p:cNvPr>
          <p:cNvSpPr/>
          <p:nvPr/>
        </p:nvSpPr>
        <p:spPr>
          <a:xfrm>
            <a:off x="8044626" y="2320518"/>
            <a:ext cx="765544" cy="59542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US" altLang="en-US" dirty="0"/>
          </a:p>
        </p:txBody>
      </p:sp>
    </p:spTree>
    <p:extLst>
      <p:ext uri="{BB962C8B-B14F-4D97-AF65-F5344CB8AC3E}">
        <p14:creationId xmlns:p14="http://schemas.microsoft.com/office/powerpoint/2010/main" val="2509110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descr="스크린샷, 폰트, 그래픽, 상징이(가) 표시된 사진&#10;&#10;자동 생성된 설명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578297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55;p13">
            <a:extLst>
              <a:ext uri="{FF2B5EF4-FFF2-40B4-BE49-F238E27FC236}">
                <a16:creationId xmlns:a16="http://schemas.microsoft.com/office/drawing/2014/main" id="{CE63D6DB-E8ED-EB40-93D1-F5D43AE80F78}"/>
              </a:ext>
            </a:extLst>
          </p:cNvPr>
          <p:cNvSpPr txBox="1"/>
          <p:nvPr/>
        </p:nvSpPr>
        <p:spPr>
          <a:xfrm>
            <a:off x="2024881" y="446119"/>
            <a:ext cx="7719054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4000" b="1" dirty="0">
                <a:solidFill>
                  <a:srgbClr val="19264B"/>
                </a:solidFill>
                <a:latin typeface="+mj-ea"/>
                <a:ea typeface="+mj-ea"/>
              </a:rPr>
              <a:t>ETL</a:t>
            </a:r>
            <a:endParaRPr sz="4000" b="1" dirty="0">
              <a:solidFill>
                <a:srgbClr val="19264B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E54D29-9A82-414C-BBD9-C2CF3B14B906}"/>
              </a:ext>
            </a:extLst>
          </p:cNvPr>
          <p:cNvSpPr txBox="1"/>
          <p:nvPr/>
        </p:nvSpPr>
        <p:spPr>
          <a:xfrm>
            <a:off x="2024881" y="1350966"/>
            <a:ext cx="995857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Check the percentage of null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Fill null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Log-transform numerical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One-hot encode categorical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DA7A0F-E3DA-924F-BA93-95BED8D0D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149" y="3244869"/>
            <a:ext cx="2899908" cy="289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D5696E7-C166-B940-92D2-E3F267F1B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216" y="3136114"/>
            <a:ext cx="31115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FD3E50-0EB1-6949-A08A-01D24C5ECCC2}"/>
              </a:ext>
            </a:extLst>
          </p:cNvPr>
          <p:cNvSpPr txBox="1"/>
          <p:nvPr/>
        </p:nvSpPr>
        <p:spPr>
          <a:xfrm>
            <a:off x="5456348" y="4584120"/>
            <a:ext cx="187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US" dirty="0"/>
              <a:t>log-transform</a:t>
            </a:r>
            <a:endParaRPr kumimoji="1" lang="ko-US" altLang="en-US" dirty="0"/>
          </a:p>
        </p:txBody>
      </p:sp>
    </p:spTree>
    <p:extLst>
      <p:ext uri="{BB962C8B-B14F-4D97-AF65-F5344CB8AC3E}">
        <p14:creationId xmlns:p14="http://schemas.microsoft.com/office/powerpoint/2010/main" val="113631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578297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024881" y="446119"/>
            <a:ext cx="7719054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4000" b="1" dirty="0">
                <a:solidFill>
                  <a:srgbClr val="19264B"/>
                </a:solidFill>
                <a:latin typeface="+mj-ea"/>
                <a:ea typeface="+mj-ea"/>
              </a:rPr>
              <a:t>Model</a:t>
            </a:r>
            <a:endParaRPr sz="4000" b="1" dirty="0">
              <a:solidFill>
                <a:srgbClr val="19264B"/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D74FCF-3A8F-323E-E822-3F49855A33FC}"/>
              </a:ext>
            </a:extLst>
          </p:cNvPr>
          <p:cNvSpPr txBox="1"/>
          <p:nvPr/>
        </p:nvSpPr>
        <p:spPr>
          <a:xfrm>
            <a:off x="2024881" y="1405830"/>
            <a:ext cx="99585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XGBoost</a:t>
            </a:r>
            <a:r>
              <a:rPr lang="ko-KR" altLang="en-US" sz="2400" dirty="0"/>
              <a:t> </a:t>
            </a:r>
            <a:r>
              <a:rPr lang="en-US" altLang="ko-KR" sz="2400" dirty="0"/>
              <a:t>=&gt;</a:t>
            </a:r>
            <a:r>
              <a:rPr lang="ko-KR" altLang="en-US" sz="2400" dirty="0" err="1"/>
              <a:t>그래디언트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부스팅의</a:t>
            </a:r>
            <a:r>
              <a:rPr lang="ko-KR" altLang="en-US" sz="2400" dirty="0"/>
              <a:t> 향상된 버전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Gradient Boosting </a:t>
            </a:r>
            <a:r>
              <a:rPr lang="en-US" altLang="ko-KR" sz="2400" dirty="0"/>
              <a:t>: </a:t>
            </a:r>
            <a:r>
              <a:rPr lang="ko-KR" altLang="en-US" sz="2400" dirty="0"/>
              <a:t>이전 트리의 예측 오차를 기반으로 완전히 새로운 트리 훈련</a:t>
            </a:r>
            <a:r>
              <a:rPr lang="en-US" altLang="ko-KR" sz="2400" dirty="0"/>
              <a:t>.</a:t>
            </a:r>
            <a:r>
              <a:rPr lang="ko-KR" altLang="en-US" sz="2400" dirty="0"/>
              <a:t> 즉</a:t>
            </a:r>
            <a:r>
              <a:rPr lang="en-US" altLang="ko-KR" sz="2400" dirty="0"/>
              <a:t>,</a:t>
            </a:r>
            <a:r>
              <a:rPr lang="ko-KR" altLang="en-US" sz="2400" dirty="0"/>
              <a:t> 실제 값과 예측 값의 </a:t>
            </a:r>
            <a:r>
              <a:rPr lang="ko-KR" altLang="en-US" sz="2400" dirty="0" err="1"/>
              <a:t>잔차</a:t>
            </a:r>
            <a:r>
              <a:rPr lang="en-US" altLang="ko-KR" sz="2400" dirty="0"/>
              <a:t>(residual)</a:t>
            </a:r>
            <a:r>
              <a:rPr lang="ko-KR" altLang="en-US" sz="2400" dirty="0"/>
              <a:t>에 초점을</a:t>
            </a:r>
            <a:r>
              <a:rPr lang="en-US" altLang="ko-KR" sz="2400" dirty="0"/>
              <a:t> </a:t>
            </a:r>
            <a:r>
              <a:rPr lang="ko-KR" altLang="en-US" sz="2400" dirty="0"/>
              <a:t>맞춰 에러에 가중치를 두고</a:t>
            </a:r>
            <a:r>
              <a:rPr lang="en-US" altLang="ko-KR" sz="2400" dirty="0"/>
              <a:t>,</a:t>
            </a:r>
            <a:r>
              <a:rPr lang="ko-KR" altLang="en-US" sz="2400" dirty="0"/>
              <a:t> 순차적으로 다음 학습 모델에 반영하여 강한 예측 모델 생성</a:t>
            </a:r>
          </a:p>
        </p:txBody>
      </p:sp>
      <p:pic>
        <p:nvPicPr>
          <p:cNvPr id="1026" name="Picture 2" descr="Gradient Boosting - AI Wiki">
            <a:extLst>
              <a:ext uri="{FF2B5EF4-FFF2-40B4-BE49-F238E27FC236}">
                <a16:creationId xmlns:a16="http://schemas.microsoft.com/office/drawing/2014/main" id="{D6C31646-F511-B542-96B2-9F8DF8FBF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634" y="3714154"/>
            <a:ext cx="7388085" cy="276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166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578297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024880" y="446119"/>
            <a:ext cx="8947919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4000" b="1" dirty="0" err="1">
                <a:solidFill>
                  <a:srgbClr val="19264B"/>
                </a:solidFill>
                <a:latin typeface="+mj-ea"/>
                <a:ea typeface="+mj-ea"/>
              </a:rPr>
              <a:t>XGBoost</a:t>
            </a:r>
            <a:endParaRPr lang="ko-KR" altLang="en-US" sz="4000" b="1" dirty="0">
              <a:solidFill>
                <a:srgbClr val="19264B"/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D74FCF-3A8F-323E-E822-3F49855A33FC}"/>
              </a:ext>
            </a:extLst>
          </p:cNvPr>
          <p:cNvSpPr txBox="1"/>
          <p:nvPr/>
        </p:nvSpPr>
        <p:spPr>
          <a:xfrm>
            <a:off x="2024881" y="1405830"/>
            <a:ext cx="995857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ko-KR" sz="2400" dirty="0"/>
              <a:t>Extreme Gradient Boosting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ko-KR" sz="2400" dirty="0"/>
              <a:t>Gradient Boost</a:t>
            </a:r>
            <a:r>
              <a:rPr lang="ko-KR" altLang="en-US" sz="2400" dirty="0"/>
              <a:t>의 병렬 학습 지원되도록 구현</a:t>
            </a:r>
            <a:endParaRPr lang="en-US" altLang="ko-KR" sz="2400" dirty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과적합</a:t>
            </a:r>
            <a:r>
              <a:rPr lang="ko-KR" altLang="en-US" sz="2400" dirty="0"/>
              <a:t> 규제에 뛰어남</a:t>
            </a:r>
            <a:endParaRPr lang="en-US" altLang="ko-KR" sz="2400" dirty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ko-KR" altLang="en-US" sz="2400" dirty="0"/>
              <a:t>분류와 </a:t>
            </a:r>
            <a:r>
              <a:rPr lang="ko-KR" altLang="en-US" sz="2400" b="1" dirty="0"/>
              <a:t>회귀</a:t>
            </a:r>
            <a:r>
              <a:rPr lang="ko-KR" altLang="en-US" sz="2400" dirty="0"/>
              <a:t> 영역에서 뛰어난 예측 성능</a:t>
            </a:r>
            <a:endParaRPr lang="en-US" altLang="ko-KR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5EAF92-AF66-9C42-A2BC-C7B53CE5F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467" y="2440971"/>
            <a:ext cx="3640686" cy="414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25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578297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024880" y="446119"/>
            <a:ext cx="8947919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4000" b="1" dirty="0">
                <a:solidFill>
                  <a:srgbClr val="19264B"/>
                </a:solidFill>
                <a:latin typeface="+mj-ea"/>
                <a:ea typeface="+mj-ea"/>
              </a:rPr>
              <a:t>Hyper-Parameter tunning</a:t>
            </a:r>
            <a:endParaRPr lang="ko-KR" altLang="en-US" sz="4000" b="1" dirty="0">
              <a:solidFill>
                <a:srgbClr val="19264B"/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D74FCF-3A8F-323E-E822-3F49855A33FC}"/>
              </a:ext>
            </a:extLst>
          </p:cNvPr>
          <p:cNvSpPr txBox="1"/>
          <p:nvPr/>
        </p:nvSpPr>
        <p:spPr>
          <a:xfrm>
            <a:off x="2024881" y="1405830"/>
            <a:ext cx="995857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optuna.trial.sugget_categorical</a:t>
            </a:r>
            <a:r>
              <a:rPr lang="en-US" altLang="ko-KR" sz="2400" dirty="0"/>
              <a:t>()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optuna.trial.suggest_float</a:t>
            </a:r>
            <a:r>
              <a:rPr lang="en-US" altLang="ko-KR" sz="2400" dirty="0"/>
              <a:t>()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ko-KR" altLang="en-US" sz="2400" dirty="0"/>
              <a:t>범위 내에서 자동탐색으로 통해 최적의 </a:t>
            </a:r>
            <a:r>
              <a:rPr lang="ko-KR" altLang="en-US" sz="2400" dirty="0" err="1"/>
              <a:t>하이퍼파라미터</a:t>
            </a:r>
            <a:r>
              <a:rPr lang="ko-KR" altLang="en-US" sz="2400" dirty="0"/>
              <a:t> 도출</a:t>
            </a:r>
            <a:endParaRPr lang="en-US" altLang="ko-KR" sz="2400" dirty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algn="l" fontAlgn="base"/>
            <a:endParaRPr lang="en-US" altLang="ko-KR" sz="2400" dirty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altLang="ko-KR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69268E-0F7E-6544-B0D4-89A9EA1B6EC8}"/>
              </a:ext>
            </a:extLst>
          </p:cNvPr>
          <p:cNvSpPr txBox="1"/>
          <p:nvPr/>
        </p:nvSpPr>
        <p:spPr>
          <a:xfrm>
            <a:off x="7715085" y="3346971"/>
            <a:ext cx="468283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params2 = {'lambda': 5.08745375747522, </a:t>
            </a:r>
            <a:br>
              <a:rPr lang="en-US" altLang="ko-KR" sz="1200" dirty="0"/>
            </a:br>
            <a:r>
              <a:rPr lang="en-US" altLang="ko-KR" sz="1200" dirty="0"/>
              <a:t>'alpha': 1.3840557746026854, </a:t>
            </a:r>
            <a:br>
              <a:rPr lang="en-US" altLang="ko-KR" sz="1200" dirty="0"/>
            </a:br>
            <a:r>
              <a:rPr lang="en-US" altLang="ko-KR" sz="1200" dirty="0"/>
              <a:t>'</a:t>
            </a:r>
            <a:r>
              <a:rPr lang="en-US" altLang="ko-KR" sz="1200" dirty="0" err="1"/>
              <a:t>colsample_bytree</a:t>
            </a:r>
            <a:r>
              <a:rPr lang="en-US" altLang="ko-KR" sz="1200" dirty="0"/>
              <a:t>': 0.3, </a:t>
            </a:r>
            <a:br>
              <a:rPr lang="en-US" altLang="ko-KR" sz="1200" dirty="0"/>
            </a:br>
            <a:r>
              <a:rPr lang="en-US" altLang="ko-KR" sz="1200" dirty="0"/>
              <a:t>'subsample': 0.7, </a:t>
            </a:r>
            <a:br>
              <a:rPr lang="en-US" altLang="ko-KR" sz="1200" dirty="0"/>
            </a:br>
            <a:r>
              <a:rPr lang="en-US" altLang="ko-KR" sz="1200" dirty="0"/>
              <a:t>'</a:t>
            </a:r>
            <a:r>
              <a:rPr lang="en-US" altLang="ko-KR" sz="1200" dirty="0" err="1"/>
              <a:t>learning_rate</a:t>
            </a:r>
            <a:r>
              <a:rPr lang="en-US" altLang="ko-KR" sz="1200" dirty="0"/>
              <a:t>': 0.0705794117436359, </a:t>
            </a:r>
            <a:br>
              <a:rPr lang="en-US" altLang="ko-KR" sz="1200" dirty="0"/>
            </a:br>
            <a:r>
              <a:rPr lang="en-US" altLang="ko-KR" sz="1200" dirty="0"/>
              <a:t>'</a:t>
            </a:r>
            <a:r>
              <a:rPr lang="en-US" altLang="ko-KR" sz="1200" dirty="0" err="1"/>
              <a:t>max_depth</a:t>
            </a:r>
            <a:r>
              <a:rPr lang="en-US" altLang="ko-KR" sz="1200" dirty="0"/>
              <a:t>': 5, </a:t>
            </a:r>
            <a:br>
              <a:rPr lang="en-US" altLang="ko-KR" sz="1200" dirty="0"/>
            </a:br>
            <a:r>
              <a:rPr lang="en-US" altLang="ko-KR" sz="1200" dirty="0"/>
              <a:t>'</a:t>
            </a:r>
            <a:r>
              <a:rPr lang="en-US" altLang="ko-KR" sz="1200" dirty="0" err="1"/>
              <a:t>random_state</a:t>
            </a:r>
            <a:r>
              <a:rPr lang="en-US" altLang="ko-KR" sz="1200" dirty="0"/>
              <a:t>': 1, </a:t>
            </a:r>
            <a:br>
              <a:rPr lang="en-US" altLang="ko-KR" sz="1200" dirty="0"/>
            </a:br>
            <a:r>
              <a:rPr lang="en-US" altLang="ko-KR" sz="1200" dirty="0"/>
              <a:t>'</a:t>
            </a:r>
            <a:r>
              <a:rPr lang="en-US" altLang="ko-KR" sz="1200" dirty="0" err="1"/>
              <a:t>min_child_weight</a:t>
            </a:r>
            <a:r>
              <a:rPr lang="en-US" altLang="ko-KR" sz="1200" dirty="0"/>
              <a:t>': 9}</a:t>
            </a:r>
          </a:p>
          <a:p>
            <a:endParaRPr kumimoji="1" lang="ko-US" altLang="en-US" dirty="0"/>
          </a:p>
        </p:txBody>
      </p:sp>
      <p:pic>
        <p:nvPicPr>
          <p:cNvPr id="5" name="그림 4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F7870DE9-EB45-4D45-AA89-271DE01FB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880" y="3429000"/>
            <a:ext cx="5240819" cy="148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45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578297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024880" y="446119"/>
            <a:ext cx="917652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4000" b="1" dirty="0">
                <a:solidFill>
                  <a:srgbClr val="19264B"/>
                </a:solidFill>
                <a:latin typeface="+mj-ea"/>
                <a:ea typeface="+mj-ea"/>
              </a:rPr>
              <a:t>Removing zero importance features</a:t>
            </a:r>
            <a:endParaRPr lang="ko-KR" altLang="en-US" sz="4000" b="1" dirty="0">
              <a:solidFill>
                <a:srgbClr val="19264B"/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3DB69A-EB5D-82DF-2BF6-A9EEE677BB09}"/>
              </a:ext>
            </a:extLst>
          </p:cNvPr>
          <p:cNvSpPr txBox="1"/>
          <p:nvPr/>
        </p:nvSpPr>
        <p:spPr>
          <a:xfrm>
            <a:off x="1967437" y="1565329"/>
            <a:ext cx="9735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R" sz="2400" dirty="0" err="1"/>
              <a:t>feature_importances</a:t>
            </a:r>
            <a:r>
              <a:rPr kumimoji="1" lang="en-US" altLang="ko-KR" sz="2400" dirty="0"/>
              <a:t>_ </a:t>
            </a:r>
            <a:r>
              <a:rPr kumimoji="1" lang="ko-KR" altLang="en-US" sz="2400" dirty="0"/>
              <a:t>라이브러리를 이용하여 </a:t>
            </a:r>
            <a:r>
              <a:rPr kumimoji="1" lang="en-US" altLang="ko-KR" sz="2400" dirty="0"/>
              <a:t>zero-</a:t>
            </a:r>
            <a:r>
              <a:rPr kumimoji="1" lang="en-US" altLang="ko-KR" sz="2400" dirty="0" err="1"/>
              <a:t>importances</a:t>
            </a:r>
            <a:r>
              <a:rPr kumimoji="1" lang="en-US" altLang="ko-KR" sz="2400" dirty="0"/>
              <a:t> </a:t>
            </a:r>
          </a:p>
          <a:p>
            <a:r>
              <a:rPr kumimoji="1" lang="ko-KR" altLang="en-US" sz="2400" dirty="0"/>
              <a:t>추출 및 제거</a:t>
            </a:r>
            <a:endParaRPr kumimoji="1" lang="en-US" altLang="ko-KR" sz="2400" dirty="0"/>
          </a:p>
        </p:txBody>
      </p:sp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106B8D3-2DD2-2246-9153-D632D8F11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880" y="2784460"/>
            <a:ext cx="3385796" cy="3375014"/>
          </a:xfrm>
          <a:prstGeom prst="rect">
            <a:avLst/>
          </a:prstGeom>
        </p:spPr>
      </p:pic>
      <p:pic>
        <p:nvPicPr>
          <p:cNvPr id="9" name="그림 8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34E8DB37-9A85-FB4A-80B0-FFEE6C548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392467"/>
            <a:ext cx="2794000" cy="1244600"/>
          </a:xfrm>
          <a:prstGeom prst="rect">
            <a:avLst/>
          </a:prstGeom>
        </p:spPr>
      </p:pic>
      <p:pic>
        <p:nvPicPr>
          <p:cNvPr id="11" name="그림 10" descr="텍스트, 폰트, 영수증, 화이트이(가) 표시된 사진&#10;&#10;자동 생성된 설명">
            <a:extLst>
              <a:ext uri="{FF2B5EF4-FFF2-40B4-BE49-F238E27FC236}">
                <a16:creationId xmlns:a16="http://schemas.microsoft.com/office/drawing/2014/main" id="{93A71441-922B-9E4A-B0DB-917F08D4C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1150" y="3392467"/>
            <a:ext cx="2730500" cy="1079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C2E470-826E-8844-8394-C8FB955C13D8}"/>
              </a:ext>
            </a:extLst>
          </p:cNvPr>
          <p:cNvSpPr txBox="1"/>
          <p:nvPr/>
        </p:nvSpPr>
        <p:spPr>
          <a:xfrm>
            <a:off x="6297229" y="4864731"/>
            <a:ext cx="8079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mean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absolute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percentage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error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0.81%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-&gt;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0.33%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F5AE14-668B-CF41-A7FA-290DE1B9211D}"/>
              </a:ext>
            </a:extLst>
          </p:cNvPr>
          <p:cNvSpPr/>
          <p:nvPr/>
        </p:nvSpPr>
        <p:spPr>
          <a:xfrm>
            <a:off x="5867400" y="2997200"/>
            <a:ext cx="6064250" cy="2667000"/>
          </a:xfrm>
          <a:prstGeom prst="rect">
            <a:avLst/>
          </a:prstGeom>
          <a:solidFill>
            <a:schemeClr val="bg2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US" altLang="en-US" dirty="0"/>
          </a:p>
        </p:txBody>
      </p:sp>
    </p:spTree>
    <p:extLst>
      <p:ext uri="{BB962C8B-B14F-4D97-AF65-F5344CB8AC3E}">
        <p14:creationId xmlns:p14="http://schemas.microsoft.com/office/powerpoint/2010/main" val="3521320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</TotalTime>
  <Words>425</Words>
  <Application>Microsoft Macintosh PowerPoint</Application>
  <PresentationFormat>와이드스크린</PresentationFormat>
  <Paragraphs>78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정달민</dc:creator>
  <cp:lastModifiedBy>박지현</cp:lastModifiedBy>
  <cp:revision>66</cp:revision>
  <dcterms:created xsi:type="dcterms:W3CDTF">2023-05-20T14:06:47Z</dcterms:created>
  <dcterms:modified xsi:type="dcterms:W3CDTF">2023-05-29T02:58:33Z</dcterms:modified>
</cp:coreProperties>
</file>