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omments/modernComment_103_657CA182.xml" ContentType="application/vnd.ms-powerpoint.comments+xml"/>
  <Override PartName="/ppt/comments/modernComment_104_3B53531E.xml" ContentType="application/vnd.ms-powerpoint.comments+xml"/>
  <Override PartName="/ppt/comments/modernComment_105_8DB4A24C.xml" ContentType="application/vnd.ms-powerpoint.comments+xml"/>
  <Override PartName="/ppt/comments/modernComment_107_7455FBE8.xml" ContentType="application/vnd.ms-powerpoint.comments+xml"/>
  <Override PartName="/ppt/comments/modernComment_106_6F90C8BF.xml" ContentType="application/vnd.ms-powerpoint.comments+xml"/>
  <Override PartName="/ppt/comments/modernComment_108_46BAE0D1.xml" ContentType="application/vnd.ms-powerpoint.comments+xml"/>
  <Override PartName="/ppt/comments/modernComment_10A_2D3E8F4A.xml" ContentType="application/vnd.ms-powerpoint.comments+xml"/>
  <Override PartName="/ppt/revisionInfo.xml" ContentType="application/vnd.ms-powerpoint.revisioninfo+xml"/>
  <Override PartName="/ppt/changesInfos/changesInfo1.xml" ContentType="application/vnd.ms-powerpoint.changesinfo+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301" r:id="rId3"/>
    <p:sldId id="258" r:id="rId4"/>
    <p:sldId id="259" r:id="rId5"/>
    <p:sldId id="260" r:id="rId6"/>
    <p:sldId id="261" r:id="rId7"/>
    <p:sldId id="263" r:id="rId8"/>
    <p:sldId id="262" r:id="rId9"/>
    <p:sldId id="264" r:id="rId10"/>
    <p:sldId id="266" r:id="rId11"/>
    <p:sldId id="267" r:id="rId12"/>
    <p:sldId id="268" r:id="rId13"/>
    <p:sldId id="269" r:id="rId14"/>
    <p:sldId id="270" r:id="rId15"/>
    <p:sldId id="271" r:id="rId16"/>
    <p:sldId id="272" r:id="rId17"/>
    <p:sldId id="288" r:id="rId18"/>
    <p:sldId id="297" r:id="rId19"/>
    <p:sldId id="289" r:id="rId20"/>
    <p:sldId id="290" r:id="rId21"/>
    <p:sldId id="299" r:id="rId22"/>
    <p:sldId id="298" r:id="rId23"/>
    <p:sldId id="291" r:id="rId24"/>
    <p:sldId id="292" r:id="rId25"/>
    <p:sldId id="293" r:id="rId26"/>
    <p:sldId id="294" r:id="rId2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DB087D8-D38C-71BB-3CD0-96DBDBDBF26F}" name="이정로" initials="이" userId="S::jungro7982@cau.ac.kr::1c5a327d-87cb-49a6-aa6b-a0a492966edd"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AF0C4F-2D1C-40F0-8C10-F2AD61D36F6D}" v="465" dt="2023-05-27T21:47:01.549"/>
    <p1510:client id="{B7831C3F-26BE-7143-BE81-F03C02324E87}" v="1" dt="2023-05-28T02:09:51.9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8" autoAdjust="0"/>
    <p:restoredTop sz="70281" autoAdjust="0"/>
  </p:normalViewPr>
  <p:slideViewPr>
    <p:cSldViewPr snapToGrid="0">
      <p:cViewPr>
        <p:scale>
          <a:sx n="75" d="100"/>
          <a:sy n="75" d="100"/>
        </p:scale>
        <p:origin x="1950"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설 지환" userId="cebc7f9027994f55" providerId="LiveId" clId="{32AF0C4F-2D1C-40F0-8C10-F2AD61D36F6D}"/>
    <pc:docChg chg="undo custSel addSld modSld">
      <pc:chgData name="설 지환" userId="cebc7f9027994f55" providerId="LiveId" clId="{32AF0C4F-2D1C-40F0-8C10-F2AD61D36F6D}" dt="2023-05-28T00:41:02.843" v="6078" actId="20577"/>
      <pc:docMkLst>
        <pc:docMk/>
      </pc:docMkLst>
      <pc:sldChg chg="addSp delSp modSp mod modNotesTx">
        <pc:chgData name="설 지환" userId="cebc7f9027994f55" providerId="LiveId" clId="{32AF0C4F-2D1C-40F0-8C10-F2AD61D36F6D}" dt="2023-05-27T23:31:08.749" v="1476" actId="20577"/>
        <pc:sldMkLst>
          <pc:docMk/>
          <pc:sldMk cId="1276164921" sldId="267"/>
        </pc:sldMkLst>
        <pc:spChg chg="del">
          <ac:chgData name="설 지환" userId="cebc7f9027994f55" providerId="LiveId" clId="{32AF0C4F-2D1C-40F0-8C10-F2AD61D36F6D}" dt="2023-05-23T16:22:14.622" v="3"/>
          <ac:spMkLst>
            <pc:docMk/>
            <pc:sldMk cId="1276164921" sldId="267"/>
            <ac:spMk id="4" creationId="{DB657E27-5EE3-4694-D514-C434F8C94EE3}"/>
          </ac:spMkLst>
        </pc:spChg>
        <pc:picChg chg="add mod">
          <ac:chgData name="설 지환" userId="cebc7f9027994f55" providerId="LiveId" clId="{32AF0C4F-2D1C-40F0-8C10-F2AD61D36F6D}" dt="2023-05-23T17:57:42.833" v="103" actId="1076"/>
          <ac:picMkLst>
            <pc:docMk/>
            <pc:sldMk cId="1276164921" sldId="267"/>
            <ac:picMk id="5" creationId="{D42B7DB8-4436-5D1C-CF51-18C629DFBC59}"/>
          </ac:picMkLst>
        </pc:picChg>
        <pc:picChg chg="add mod">
          <ac:chgData name="설 지환" userId="cebc7f9027994f55" providerId="LiveId" clId="{32AF0C4F-2D1C-40F0-8C10-F2AD61D36F6D}" dt="2023-05-23T16:22:25.001" v="6" actId="14100"/>
          <ac:picMkLst>
            <pc:docMk/>
            <pc:sldMk cId="1276164921" sldId="267"/>
            <ac:picMk id="1026" creationId="{CCF0E821-882B-AB40-BB54-6EBC103FE4C5}"/>
          </ac:picMkLst>
        </pc:picChg>
        <pc:picChg chg="add mod">
          <ac:chgData name="설 지환" userId="cebc7f9027994f55" providerId="LiveId" clId="{32AF0C4F-2D1C-40F0-8C10-F2AD61D36F6D}" dt="2023-05-23T17:57:52.384" v="105" actId="1076"/>
          <ac:picMkLst>
            <pc:docMk/>
            <pc:sldMk cId="1276164921" sldId="267"/>
            <ac:picMk id="1028" creationId="{C2AD3816-D74C-552F-520A-EA0A2D4D2B25}"/>
          </ac:picMkLst>
        </pc:picChg>
      </pc:sldChg>
      <pc:sldChg chg="addSp delSp modSp mod modNotesTx">
        <pc:chgData name="설 지환" userId="cebc7f9027994f55" providerId="LiveId" clId="{32AF0C4F-2D1C-40F0-8C10-F2AD61D36F6D}" dt="2023-05-27T23:48:01.619" v="2137" actId="20577"/>
        <pc:sldMkLst>
          <pc:docMk/>
          <pc:sldMk cId="1753110137" sldId="268"/>
        </pc:sldMkLst>
        <pc:spChg chg="del">
          <ac:chgData name="설 지환" userId="cebc7f9027994f55" providerId="LiveId" clId="{32AF0C4F-2D1C-40F0-8C10-F2AD61D36F6D}" dt="2023-05-23T18:36:24.064" v="171" actId="478"/>
          <ac:spMkLst>
            <pc:docMk/>
            <pc:sldMk cId="1753110137" sldId="268"/>
            <ac:spMk id="2" creationId="{29ED7F9C-3EB0-A4E5-DC1E-9FEA1E5A1A7C}"/>
          </ac:spMkLst>
        </pc:spChg>
        <pc:spChg chg="del">
          <ac:chgData name="설 지환" userId="cebc7f9027994f55" providerId="LiveId" clId="{32AF0C4F-2D1C-40F0-8C10-F2AD61D36F6D}" dt="2023-05-23T16:51:25.091" v="12" actId="478"/>
          <ac:spMkLst>
            <pc:docMk/>
            <pc:sldMk cId="1753110137" sldId="268"/>
            <ac:spMk id="4" creationId="{DB657E27-5EE3-4694-D514-C434F8C94EE3}"/>
          </ac:spMkLst>
        </pc:spChg>
        <pc:spChg chg="add mod">
          <ac:chgData name="설 지환" userId="cebc7f9027994f55" providerId="LiveId" clId="{32AF0C4F-2D1C-40F0-8C10-F2AD61D36F6D}" dt="2023-05-23T18:36:38.324" v="175" actId="14100"/>
          <ac:spMkLst>
            <pc:docMk/>
            <pc:sldMk cId="1753110137" sldId="268"/>
            <ac:spMk id="8" creationId="{3A7E483A-9C06-B8D2-A629-10E58871FFF7}"/>
          </ac:spMkLst>
        </pc:spChg>
        <pc:spChg chg="add del mod">
          <ac:chgData name="설 지환" userId="cebc7f9027994f55" providerId="LiveId" clId="{32AF0C4F-2D1C-40F0-8C10-F2AD61D36F6D}" dt="2023-05-23T18:36:30.542" v="173" actId="478"/>
          <ac:spMkLst>
            <pc:docMk/>
            <pc:sldMk cId="1753110137" sldId="268"/>
            <ac:spMk id="10" creationId="{E009DA1C-8D12-EBA1-8223-B1CA5AF1D576}"/>
          </ac:spMkLst>
        </pc:spChg>
        <pc:picChg chg="add mod">
          <ac:chgData name="설 지환" userId="cebc7f9027994f55" providerId="LiveId" clId="{32AF0C4F-2D1C-40F0-8C10-F2AD61D36F6D}" dt="2023-05-23T18:36:45.768" v="177" actId="14100"/>
          <ac:picMkLst>
            <pc:docMk/>
            <pc:sldMk cId="1753110137" sldId="268"/>
            <ac:picMk id="5" creationId="{4B136D6C-2401-0917-9759-D5677E2555AB}"/>
          </ac:picMkLst>
        </pc:picChg>
        <pc:picChg chg="add mod">
          <ac:chgData name="설 지환" userId="cebc7f9027994f55" providerId="LiveId" clId="{32AF0C4F-2D1C-40F0-8C10-F2AD61D36F6D}" dt="2023-05-23T18:36:28.917" v="172" actId="1076"/>
          <ac:picMkLst>
            <pc:docMk/>
            <pc:sldMk cId="1753110137" sldId="268"/>
            <ac:picMk id="7" creationId="{3981867A-6DBC-DF3C-0C91-AB5275B97C41}"/>
          </ac:picMkLst>
        </pc:picChg>
      </pc:sldChg>
      <pc:sldChg chg="addSp delSp modSp add mod modNotesTx">
        <pc:chgData name="설 지환" userId="cebc7f9027994f55" providerId="LiveId" clId="{32AF0C4F-2D1C-40F0-8C10-F2AD61D36F6D}" dt="2023-05-28T00:29:33.729" v="3783" actId="20577"/>
        <pc:sldMkLst>
          <pc:docMk/>
          <pc:sldMk cId="75656852" sldId="269"/>
        </pc:sldMkLst>
        <pc:spChg chg="del">
          <ac:chgData name="설 지환" userId="cebc7f9027994f55" providerId="LiveId" clId="{32AF0C4F-2D1C-40F0-8C10-F2AD61D36F6D}" dt="2023-05-23T18:36:56.860" v="178" actId="478"/>
          <ac:spMkLst>
            <pc:docMk/>
            <pc:sldMk cId="75656852" sldId="269"/>
            <ac:spMk id="2" creationId="{29ED7F9C-3EB0-A4E5-DC1E-9FEA1E5A1A7C}"/>
          </ac:spMkLst>
        </pc:spChg>
        <pc:spChg chg="del mod">
          <ac:chgData name="설 지환" userId="cebc7f9027994f55" providerId="LiveId" clId="{32AF0C4F-2D1C-40F0-8C10-F2AD61D36F6D}" dt="2023-05-23T18:11:02.231" v="116" actId="478"/>
          <ac:spMkLst>
            <pc:docMk/>
            <pc:sldMk cId="75656852" sldId="269"/>
            <ac:spMk id="8" creationId="{3A7E483A-9C06-B8D2-A629-10E58871FFF7}"/>
          </ac:spMkLst>
        </pc:spChg>
        <pc:spChg chg="add del mod">
          <ac:chgData name="설 지환" userId="cebc7f9027994f55" providerId="LiveId" clId="{32AF0C4F-2D1C-40F0-8C10-F2AD61D36F6D}" dt="2023-05-23T18:37:06.581" v="179" actId="21"/>
          <ac:spMkLst>
            <pc:docMk/>
            <pc:sldMk cId="75656852" sldId="269"/>
            <ac:spMk id="9" creationId="{53458F21-0F76-2DE5-5F30-7ECFDFC61AB1}"/>
          </ac:spMkLst>
        </pc:spChg>
        <pc:picChg chg="add mod">
          <ac:chgData name="설 지환" userId="cebc7f9027994f55" providerId="LiveId" clId="{32AF0C4F-2D1C-40F0-8C10-F2AD61D36F6D}" dt="2023-05-23T18:37:11.030" v="180" actId="14100"/>
          <ac:picMkLst>
            <pc:docMk/>
            <pc:sldMk cId="75656852" sldId="269"/>
            <ac:picMk id="4" creationId="{DA782ACB-F61A-5D9A-1293-7C7D62F15EA8}"/>
          </ac:picMkLst>
        </pc:picChg>
        <pc:picChg chg="del">
          <ac:chgData name="설 지환" userId="cebc7f9027994f55" providerId="LiveId" clId="{32AF0C4F-2D1C-40F0-8C10-F2AD61D36F6D}" dt="2023-05-23T18:10:30.700" v="107" actId="478"/>
          <ac:picMkLst>
            <pc:docMk/>
            <pc:sldMk cId="75656852" sldId="269"/>
            <ac:picMk id="5" creationId="{4B136D6C-2401-0917-9759-D5677E2555AB}"/>
          </ac:picMkLst>
        </pc:picChg>
        <pc:picChg chg="del">
          <ac:chgData name="설 지환" userId="cebc7f9027994f55" providerId="LiveId" clId="{32AF0C4F-2D1C-40F0-8C10-F2AD61D36F6D}" dt="2023-05-23T18:10:58.914" v="114" actId="478"/>
          <ac:picMkLst>
            <pc:docMk/>
            <pc:sldMk cId="75656852" sldId="269"/>
            <ac:picMk id="7" creationId="{3981867A-6DBC-DF3C-0C91-AB5275B97C41}"/>
          </ac:picMkLst>
        </pc:picChg>
      </pc:sldChg>
      <pc:sldChg chg="addSp delSp modSp add mod modNotesTx">
        <pc:chgData name="설 지환" userId="cebc7f9027994f55" providerId="LiveId" clId="{32AF0C4F-2D1C-40F0-8C10-F2AD61D36F6D}" dt="2023-05-28T00:17:33.686" v="3619" actId="5793"/>
        <pc:sldMkLst>
          <pc:docMk/>
          <pc:sldMk cId="2651246698" sldId="270"/>
        </pc:sldMkLst>
        <pc:spChg chg="del">
          <ac:chgData name="설 지환" userId="cebc7f9027994f55" providerId="LiveId" clId="{32AF0C4F-2D1C-40F0-8C10-F2AD61D36F6D}" dt="2023-05-23T18:37:19.438" v="181" actId="478"/>
          <ac:spMkLst>
            <pc:docMk/>
            <pc:sldMk cId="2651246698" sldId="270"/>
            <ac:spMk id="2" creationId="{29ED7F9C-3EB0-A4E5-DC1E-9FEA1E5A1A7C}"/>
          </ac:spMkLst>
        </pc:spChg>
        <pc:spChg chg="add del mod">
          <ac:chgData name="설 지환" userId="cebc7f9027994f55" providerId="LiveId" clId="{32AF0C4F-2D1C-40F0-8C10-F2AD61D36F6D}" dt="2023-05-23T18:37:22.886" v="182" actId="21"/>
          <ac:spMkLst>
            <pc:docMk/>
            <pc:sldMk cId="2651246698" sldId="270"/>
            <ac:spMk id="19" creationId="{F326F9FF-64E7-E69A-829D-4246C284212E}"/>
          </ac:spMkLst>
        </pc:spChg>
        <pc:picChg chg="add del">
          <ac:chgData name="설 지환" userId="cebc7f9027994f55" providerId="LiveId" clId="{32AF0C4F-2D1C-40F0-8C10-F2AD61D36F6D}" dt="2023-05-23T18:26:01.981" v="124" actId="478"/>
          <ac:picMkLst>
            <pc:docMk/>
            <pc:sldMk cId="2651246698" sldId="270"/>
            <ac:picMk id="4" creationId="{DA782ACB-F61A-5D9A-1293-7C7D62F15EA8}"/>
          </ac:picMkLst>
        </pc:picChg>
        <pc:picChg chg="add del">
          <ac:chgData name="설 지환" userId="cebc7f9027994f55" providerId="LiveId" clId="{32AF0C4F-2D1C-40F0-8C10-F2AD61D36F6D}" dt="2023-05-23T18:25:57.947" v="120" actId="22"/>
          <ac:picMkLst>
            <pc:docMk/>
            <pc:sldMk cId="2651246698" sldId="270"/>
            <ac:picMk id="5" creationId="{487DAFB5-64C5-0C80-BA62-717DDBB771DB}"/>
          </ac:picMkLst>
        </pc:picChg>
        <pc:picChg chg="add del">
          <ac:chgData name="설 지환" userId="cebc7f9027994f55" providerId="LiveId" clId="{32AF0C4F-2D1C-40F0-8C10-F2AD61D36F6D}" dt="2023-05-23T18:26:01.487" v="123" actId="22"/>
          <ac:picMkLst>
            <pc:docMk/>
            <pc:sldMk cId="2651246698" sldId="270"/>
            <ac:picMk id="7" creationId="{14835B03-D4CF-5C15-C11F-E08DB23E6DD8}"/>
          </ac:picMkLst>
        </pc:picChg>
        <pc:picChg chg="add del">
          <ac:chgData name="설 지환" userId="cebc7f9027994f55" providerId="LiveId" clId="{32AF0C4F-2D1C-40F0-8C10-F2AD61D36F6D}" dt="2023-05-23T18:26:10.259" v="126" actId="22"/>
          <ac:picMkLst>
            <pc:docMk/>
            <pc:sldMk cId="2651246698" sldId="270"/>
            <ac:picMk id="9" creationId="{6747DEEC-730D-504F-0219-F9C9F88438FF}"/>
          </ac:picMkLst>
        </pc:picChg>
        <pc:picChg chg="add del">
          <ac:chgData name="설 지환" userId="cebc7f9027994f55" providerId="LiveId" clId="{32AF0C4F-2D1C-40F0-8C10-F2AD61D36F6D}" dt="2023-05-23T18:26:12.894" v="128" actId="22"/>
          <ac:picMkLst>
            <pc:docMk/>
            <pc:sldMk cId="2651246698" sldId="270"/>
            <ac:picMk id="11" creationId="{B8DD81F1-2DD3-037E-6BBE-8549E09B9254}"/>
          </ac:picMkLst>
        </pc:picChg>
        <pc:picChg chg="add">
          <ac:chgData name="설 지환" userId="cebc7f9027994f55" providerId="LiveId" clId="{32AF0C4F-2D1C-40F0-8C10-F2AD61D36F6D}" dt="2023-05-23T18:26:21.215" v="129" actId="22"/>
          <ac:picMkLst>
            <pc:docMk/>
            <pc:sldMk cId="2651246698" sldId="270"/>
            <ac:picMk id="13" creationId="{F63EE556-318E-BE19-7371-3CAE3FF5D8A7}"/>
          </ac:picMkLst>
        </pc:picChg>
        <pc:picChg chg="add del">
          <ac:chgData name="설 지환" userId="cebc7f9027994f55" providerId="LiveId" clId="{32AF0C4F-2D1C-40F0-8C10-F2AD61D36F6D}" dt="2023-05-23T18:26:30.704" v="131" actId="478"/>
          <ac:picMkLst>
            <pc:docMk/>
            <pc:sldMk cId="2651246698" sldId="270"/>
            <ac:picMk id="15" creationId="{DFBE97A9-55E3-1C57-A0A7-A051942EEB36}"/>
          </ac:picMkLst>
        </pc:picChg>
        <pc:picChg chg="add mod">
          <ac:chgData name="설 지환" userId="cebc7f9027994f55" providerId="LiveId" clId="{32AF0C4F-2D1C-40F0-8C10-F2AD61D36F6D}" dt="2023-05-23T18:37:26.428" v="183" actId="14100"/>
          <ac:picMkLst>
            <pc:docMk/>
            <pc:sldMk cId="2651246698" sldId="270"/>
            <ac:picMk id="17" creationId="{3F406DBC-84B8-3399-EDC6-033358625623}"/>
          </ac:picMkLst>
        </pc:picChg>
      </pc:sldChg>
      <pc:sldChg chg="addSp delSp modSp add mod modNotesTx">
        <pc:chgData name="설 지환" userId="cebc7f9027994f55" providerId="LiveId" clId="{32AF0C4F-2D1C-40F0-8C10-F2AD61D36F6D}" dt="2023-05-28T00:33:41.082" v="4252" actId="20577"/>
        <pc:sldMkLst>
          <pc:docMk/>
          <pc:sldMk cId="1170683199" sldId="271"/>
        </pc:sldMkLst>
        <pc:spChg chg="del">
          <ac:chgData name="설 지환" userId="cebc7f9027994f55" providerId="LiveId" clId="{32AF0C4F-2D1C-40F0-8C10-F2AD61D36F6D}" dt="2023-05-23T18:37:34.711" v="184" actId="21"/>
          <ac:spMkLst>
            <pc:docMk/>
            <pc:sldMk cId="1170683199" sldId="271"/>
            <ac:spMk id="2" creationId="{29ED7F9C-3EB0-A4E5-DC1E-9FEA1E5A1A7C}"/>
          </ac:spMkLst>
        </pc:spChg>
        <pc:spChg chg="add del mod">
          <ac:chgData name="설 지환" userId="cebc7f9027994f55" providerId="LiveId" clId="{32AF0C4F-2D1C-40F0-8C10-F2AD61D36F6D}" dt="2023-05-23T18:37:37.966" v="185" actId="21"/>
          <ac:spMkLst>
            <pc:docMk/>
            <pc:sldMk cId="1170683199" sldId="271"/>
            <ac:spMk id="8" creationId="{CE6B1036-E368-3EAD-5E4A-CDE6EC4F6F65}"/>
          </ac:spMkLst>
        </pc:spChg>
        <pc:picChg chg="add del">
          <ac:chgData name="설 지환" userId="cebc7f9027994f55" providerId="LiveId" clId="{32AF0C4F-2D1C-40F0-8C10-F2AD61D36F6D}" dt="2023-05-23T18:35:25.084" v="163" actId="22"/>
          <ac:picMkLst>
            <pc:docMk/>
            <pc:sldMk cId="1170683199" sldId="271"/>
            <ac:picMk id="4" creationId="{1194C95D-1F8C-3C1E-4659-6EF71D535717}"/>
          </ac:picMkLst>
        </pc:picChg>
        <pc:picChg chg="add mod">
          <ac:chgData name="설 지환" userId="cebc7f9027994f55" providerId="LiveId" clId="{32AF0C4F-2D1C-40F0-8C10-F2AD61D36F6D}" dt="2023-05-23T18:37:41.563" v="186" actId="14100"/>
          <ac:picMkLst>
            <pc:docMk/>
            <pc:sldMk cId="1170683199" sldId="271"/>
            <ac:picMk id="6" creationId="{C359F63E-3A6D-B065-401E-5FE5D6CFDA59}"/>
          </ac:picMkLst>
        </pc:picChg>
        <pc:picChg chg="del">
          <ac:chgData name="설 지환" userId="cebc7f9027994f55" providerId="LiveId" clId="{32AF0C4F-2D1C-40F0-8C10-F2AD61D36F6D}" dt="2023-05-23T18:28:19.154" v="142" actId="478"/>
          <ac:picMkLst>
            <pc:docMk/>
            <pc:sldMk cId="1170683199" sldId="271"/>
            <ac:picMk id="17" creationId="{3F406DBC-84B8-3399-EDC6-033358625623}"/>
          </ac:picMkLst>
        </pc:picChg>
      </pc:sldChg>
      <pc:sldChg chg="addSp delSp modSp add mod modNotesTx">
        <pc:chgData name="설 지환" userId="cebc7f9027994f55" providerId="LiveId" clId="{32AF0C4F-2D1C-40F0-8C10-F2AD61D36F6D}" dt="2023-05-28T00:41:02.843" v="6078" actId="20577"/>
        <pc:sldMkLst>
          <pc:docMk/>
          <pc:sldMk cId="2923149787" sldId="272"/>
        </pc:sldMkLst>
        <pc:spChg chg="del">
          <ac:chgData name="설 지환" userId="cebc7f9027994f55" providerId="LiveId" clId="{32AF0C4F-2D1C-40F0-8C10-F2AD61D36F6D}" dt="2023-05-23T18:37:48.209" v="187" actId="21"/>
          <ac:spMkLst>
            <pc:docMk/>
            <pc:sldMk cId="2923149787" sldId="272"/>
            <ac:spMk id="2" creationId="{29ED7F9C-3EB0-A4E5-DC1E-9FEA1E5A1A7C}"/>
          </ac:spMkLst>
        </pc:spChg>
        <pc:spChg chg="add del mod">
          <ac:chgData name="설 지환" userId="cebc7f9027994f55" providerId="LiveId" clId="{32AF0C4F-2D1C-40F0-8C10-F2AD61D36F6D}" dt="2023-05-23T18:37:54.654" v="189" actId="478"/>
          <ac:spMkLst>
            <pc:docMk/>
            <pc:sldMk cId="2923149787" sldId="272"/>
            <ac:spMk id="20" creationId="{EBBFEC2C-D68A-1B9D-AB62-6BD28CD9A2B1}"/>
          </ac:spMkLst>
        </pc:spChg>
        <pc:picChg chg="add del">
          <ac:chgData name="설 지환" userId="cebc7f9027994f55" providerId="LiveId" clId="{32AF0C4F-2D1C-40F0-8C10-F2AD61D36F6D}" dt="2023-05-23T18:28:22.628" v="144" actId="22"/>
          <ac:picMkLst>
            <pc:docMk/>
            <pc:sldMk cId="2923149787" sldId="272"/>
            <ac:picMk id="4" creationId="{1C136F8E-1255-D286-44B7-3947F0570719}"/>
          </ac:picMkLst>
        </pc:picChg>
        <pc:picChg chg="add del">
          <ac:chgData name="설 지환" userId="cebc7f9027994f55" providerId="LiveId" clId="{32AF0C4F-2D1C-40F0-8C10-F2AD61D36F6D}" dt="2023-05-23T18:28:25.250" v="147" actId="22"/>
          <ac:picMkLst>
            <pc:docMk/>
            <pc:sldMk cId="2923149787" sldId="272"/>
            <ac:picMk id="6" creationId="{A5C43B73-6C22-E290-19CE-BB7181FE8606}"/>
          </ac:picMkLst>
        </pc:picChg>
        <pc:picChg chg="add del">
          <ac:chgData name="설 지환" userId="cebc7f9027994f55" providerId="LiveId" clId="{32AF0C4F-2D1C-40F0-8C10-F2AD61D36F6D}" dt="2023-05-23T18:28:33.934" v="155" actId="22"/>
          <ac:picMkLst>
            <pc:docMk/>
            <pc:sldMk cId="2923149787" sldId="272"/>
            <ac:picMk id="8" creationId="{C0A41A26-0D75-508A-9ADA-B6AA06B49CAB}"/>
          </ac:picMkLst>
        </pc:picChg>
        <pc:picChg chg="add del">
          <ac:chgData name="설 지환" userId="cebc7f9027994f55" providerId="LiveId" clId="{32AF0C4F-2D1C-40F0-8C10-F2AD61D36F6D}" dt="2023-05-23T18:28:33.381" v="154" actId="22"/>
          <ac:picMkLst>
            <pc:docMk/>
            <pc:sldMk cId="2923149787" sldId="272"/>
            <ac:picMk id="10" creationId="{1D533A70-59DB-257B-C978-0A3F12318C93}"/>
          </ac:picMkLst>
        </pc:picChg>
        <pc:picChg chg="add del">
          <ac:chgData name="설 지환" userId="cebc7f9027994f55" providerId="LiveId" clId="{32AF0C4F-2D1C-40F0-8C10-F2AD61D36F6D}" dt="2023-05-23T18:28:31.237" v="152" actId="22"/>
          <ac:picMkLst>
            <pc:docMk/>
            <pc:sldMk cId="2923149787" sldId="272"/>
            <ac:picMk id="12" creationId="{FFCBDF05-2803-E8B6-9050-B70761C42DDE}"/>
          </ac:picMkLst>
        </pc:picChg>
        <pc:picChg chg="add del">
          <ac:chgData name="설 지환" userId="cebc7f9027994f55" providerId="LiveId" clId="{32AF0C4F-2D1C-40F0-8C10-F2AD61D36F6D}" dt="2023-05-23T18:28:35.078" v="157" actId="22"/>
          <ac:picMkLst>
            <pc:docMk/>
            <pc:sldMk cId="2923149787" sldId="272"/>
            <ac:picMk id="15" creationId="{D549F2FC-AC6F-C860-A4BB-CF8D1A42DFCC}"/>
          </ac:picMkLst>
        </pc:picChg>
        <pc:picChg chg="del">
          <ac:chgData name="설 지환" userId="cebc7f9027994f55" providerId="LiveId" clId="{32AF0C4F-2D1C-40F0-8C10-F2AD61D36F6D}" dt="2023-05-23T18:28:23.538" v="145" actId="478"/>
          <ac:picMkLst>
            <pc:docMk/>
            <pc:sldMk cId="2923149787" sldId="272"/>
            <ac:picMk id="17" creationId="{3F406DBC-84B8-3399-EDC6-033358625623}"/>
          </ac:picMkLst>
        </pc:picChg>
        <pc:picChg chg="add mod">
          <ac:chgData name="설 지환" userId="cebc7f9027994f55" providerId="LiveId" clId="{32AF0C4F-2D1C-40F0-8C10-F2AD61D36F6D}" dt="2023-05-23T18:37:52.674" v="188" actId="14100"/>
          <ac:picMkLst>
            <pc:docMk/>
            <pc:sldMk cId="2923149787" sldId="272"/>
            <ac:picMk id="18" creationId="{24EBAA0F-F846-D84D-28E0-CA98C6DEFDC4}"/>
          </ac:picMkLst>
        </pc:picChg>
      </pc:sldChg>
    </pc:docChg>
  </pc:docChgLst>
  <pc:docChgLst>
    <pc:chgData name="지환 설" userId="cebc7f9027994f55" providerId="LiveId" clId="{B7831C3F-26BE-7143-BE81-F03C02324E87}"/>
    <pc:docChg chg="custSel addSld modSld">
      <pc:chgData name="지환 설" userId="cebc7f9027994f55" providerId="LiveId" clId="{B7831C3F-26BE-7143-BE81-F03C02324E87}" dt="2023-05-28T02:09:51.924" v="40"/>
      <pc:docMkLst>
        <pc:docMk/>
      </pc:docMkLst>
      <pc:sldChg chg="addSp delSp modSp add mod">
        <pc:chgData name="지환 설" userId="cebc7f9027994f55" providerId="LiveId" clId="{B7831C3F-26BE-7143-BE81-F03C02324E87}" dt="2023-05-23T10:57:42.513" v="38" actId="14100"/>
        <pc:sldMkLst>
          <pc:docMk/>
          <pc:sldMk cId="1276164921" sldId="267"/>
        </pc:sldMkLst>
        <pc:spChg chg="mod">
          <ac:chgData name="지환 설" userId="cebc7f9027994f55" providerId="LiveId" clId="{B7831C3F-26BE-7143-BE81-F03C02324E87}" dt="2023-05-23T10:57:33.366" v="36" actId="20577"/>
          <ac:spMkLst>
            <pc:docMk/>
            <pc:sldMk cId="1276164921" sldId="267"/>
            <ac:spMk id="2" creationId="{29ED7F9C-3EB0-A4E5-DC1E-9FEA1E5A1A7C}"/>
          </ac:spMkLst>
        </pc:spChg>
        <pc:spChg chg="add mod">
          <ac:chgData name="지환 설" userId="cebc7f9027994f55" providerId="LiveId" clId="{B7831C3F-26BE-7143-BE81-F03C02324E87}" dt="2023-05-23T10:57:42.513" v="38" actId="14100"/>
          <ac:spMkLst>
            <pc:docMk/>
            <pc:sldMk cId="1276164921" sldId="267"/>
            <ac:spMk id="4" creationId="{DB657E27-5EE3-4694-D514-C434F8C94EE3}"/>
          </ac:spMkLst>
        </pc:spChg>
        <pc:picChg chg="del">
          <ac:chgData name="지환 설" userId="cebc7f9027994f55" providerId="LiveId" clId="{B7831C3F-26BE-7143-BE81-F03C02324E87}" dt="2023-05-23T08:38:14.454" v="1" actId="478"/>
          <ac:picMkLst>
            <pc:docMk/>
            <pc:sldMk cId="1276164921" sldId="267"/>
            <ac:picMk id="13" creationId="{EB95C3FD-B3DC-D49D-1435-789FBE8568F9}"/>
          </ac:picMkLst>
        </pc:picChg>
      </pc:sldChg>
      <pc:sldChg chg="add">
        <pc:chgData name="지환 설" userId="cebc7f9027994f55" providerId="LiveId" clId="{B7831C3F-26BE-7143-BE81-F03C02324E87}" dt="2023-05-23T10:59:20.694" v="39" actId="2890"/>
        <pc:sldMkLst>
          <pc:docMk/>
          <pc:sldMk cId="1753110137" sldId="268"/>
        </pc:sldMkLst>
      </pc:sldChg>
      <pc:sldChg chg="add">
        <pc:chgData name="지환 설" userId="cebc7f9027994f55" providerId="LiveId" clId="{B7831C3F-26BE-7143-BE81-F03C02324E87}" dt="2023-05-28T02:09:51.924" v="40"/>
        <pc:sldMkLst>
          <pc:docMk/>
          <pc:sldMk cId="403091987" sldId="288"/>
        </pc:sldMkLst>
      </pc:sldChg>
      <pc:sldChg chg="add">
        <pc:chgData name="지환 설" userId="cebc7f9027994f55" providerId="LiveId" clId="{B7831C3F-26BE-7143-BE81-F03C02324E87}" dt="2023-05-28T02:09:51.924" v="40"/>
        <pc:sldMkLst>
          <pc:docMk/>
          <pc:sldMk cId="3620111117" sldId="289"/>
        </pc:sldMkLst>
      </pc:sldChg>
      <pc:sldChg chg="add">
        <pc:chgData name="지환 설" userId="cebc7f9027994f55" providerId="LiveId" clId="{B7831C3F-26BE-7143-BE81-F03C02324E87}" dt="2023-05-28T02:09:51.924" v="40"/>
        <pc:sldMkLst>
          <pc:docMk/>
          <pc:sldMk cId="893818157" sldId="290"/>
        </pc:sldMkLst>
      </pc:sldChg>
      <pc:sldChg chg="add">
        <pc:chgData name="지환 설" userId="cebc7f9027994f55" providerId="LiveId" clId="{B7831C3F-26BE-7143-BE81-F03C02324E87}" dt="2023-05-28T02:09:51.924" v="40"/>
        <pc:sldMkLst>
          <pc:docMk/>
          <pc:sldMk cId="3465014513" sldId="291"/>
        </pc:sldMkLst>
      </pc:sldChg>
      <pc:sldChg chg="add">
        <pc:chgData name="지환 설" userId="cebc7f9027994f55" providerId="LiveId" clId="{B7831C3F-26BE-7143-BE81-F03C02324E87}" dt="2023-05-28T02:09:51.924" v="40"/>
        <pc:sldMkLst>
          <pc:docMk/>
          <pc:sldMk cId="2543415508" sldId="292"/>
        </pc:sldMkLst>
      </pc:sldChg>
      <pc:sldChg chg="add">
        <pc:chgData name="지환 설" userId="cebc7f9027994f55" providerId="LiveId" clId="{B7831C3F-26BE-7143-BE81-F03C02324E87}" dt="2023-05-28T02:09:51.924" v="40"/>
        <pc:sldMkLst>
          <pc:docMk/>
          <pc:sldMk cId="1034743462" sldId="293"/>
        </pc:sldMkLst>
      </pc:sldChg>
      <pc:sldChg chg="add">
        <pc:chgData name="지환 설" userId="cebc7f9027994f55" providerId="LiveId" clId="{B7831C3F-26BE-7143-BE81-F03C02324E87}" dt="2023-05-28T02:09:51.924" v="40"/>
        <pc:sldMkLst>
          <pc:docMk/>
          <pc:sldMk cId="3364879030" sldId="294"/>
        </pc:sldMkLst>
      </pc:sldChg>
      <pc:sldChg chg="add">
        <pc:chgData name="지환 설" userId="cebc7f9027994f55" providerId="LiveId" clId="{B7831C3F-26BE-7143-BE81-F03C02324E87}" dt="2023-05-28T02:09:51.924" v="40"/>
        <pc:sldMkLst>
          <pc:docMk/>
          <pc:sldMk cId="1375706216" sldId="295"/>
        </pc:sldMkLst>
      </pc:sldChg>
      <pc:sldChg chg="add">
        <pc:chgData name="지환 설" userId="cebc7f9027994f55" providerId="LiveId" clId="{B7831C3F-26BE-7143-BE81-F03C02324E87}" dt="2023-05-28T02:09:51.924" v="40"/>
        <pc:sldMkLst>
          <pc:docMk/>
          <pc:sldMk cId="2108222778" sldId="297"/>
        </pc:sldMkLst>
      </pc:sldChg>
      <pc:sldChg chg="add">
        <pc:chgData name="지환 설" userId="cebc7f9027994f55" providerId="LiveId" clId="{B7831C3F-26BE-7143-BE81-F03C02324E87}" dt="2023-05-28T02:09:51.924" v="40"/>
        <pc:sldMkLst>
          <pc:docMk/>
          <pc:sldMk cId="2990011713" sldId="298"/>
        </pc:sldMkLst>
      </pc:sldChg>
      <pc:sldChg chg="add">
        <pc:chgData name="지환 설" userId="cebc7f9027994f55" providerId="LiveId" clId="{B7831C3F-26BE-7143-BE81-F03C02324E87}" dt="2023-05-28T02:09:51.924" v="40"/>
        <pc:sldMkLst>
          <pc:docMk/>
          <pc:sldMk cId="1359311581" sldId="299"/>
        </pc:sldMkLst>
      </pc:sldChg>
    </pc:docChg>
  </pc:docChgLst>
</pc:chgInfo>
</file>

<file path=ppt/comments/modernComment_103_657CA182.xml><?xml version="1.0" encoding="utf-8"?>
<p188:cmLst xmlns:a="http://schemas.openxmlformats.org/drawingml/2006/main" xmlns:r="http://schemas.openxmlformats.org/officeDocument/2006/relationships" xmlns:p188="http://schemas.microsoft.com/office/powerpoint/2018/8/main">
  <p188:cm id="{F68196E9-D31D-4AD2-BFDE-9E9090C44072}" authorId="{DDB087D8-D38C-71BB-3CD0-96DBDBDBF26F}" created="2023-05-22T10:13:32.726">
    <pc:sldMkLst xmlns:pc="http://schemas.microsoft.com/office/powerpoint/2013/main/command">
      <pc:docMk/>
      <pc:sldMk cId="1702666626" sldId="259"/>
    </pc:sldMkLst>
    <p188:txBody>
      <a:bodyPr/>
      <a:lstStyle/>
      <a:p>
        <a:r>
          <a:rPr lang="ko-KR" altLang="en-US"/>
          <a:t>우리는 블루베리 수확량을 예측하는 콘테스트에 참여를 했으며, 이 콘테스트는  미국의 메인 주와 캐나다의 연해 주의 30년동안 데이터를 활용하였다.
이 콘테스트는 Mean absolute error를 최소화할수록 순위가 높았으며, 저희 조는 1875팀 중에서 12등을 하였습니다.
</a:t>
        </a:r>
      </a:p>
    </p188:txBody>
  </p188:cm>
</p188:cmLst>
</file>

<file path=ppt/comments/modernComment_104_3B53531E.xml><?xml version="1.0" encoding="utf-8"?>
<p188:cmLst xmlns:a="http://schemas.openxmlformats.org/drawingml/2006/main" xmlns:r="http://schemas.openxmlformats.org/officeDocument/2006/relationships" xmlns:p188="http://schemas.microsoft.com/office/powerpoint/2018/8/main">
  <p188:cm id="{8ECD21D3-044F-47AF-91FE-297B5E693F76}" authorId="{DDB087D8-D38C-71BB-3CD0-96DBDBDBF26F}" created="2023-05-22T10:18:20.719">
    <pc:sldMkLst xmlns:pc="http://schemas.microsoft.com/office/powerpoint/2013/main/command">
      <pc:docMk/>
      <pc:sldMk cId="995316510" sldId="260"/>
    </pc:sldMkLst>
    <p188:txBody>
      <a:bodyPr/>
      <a:lstStyle/>
      <a:p>
        <a:r>
          <a:rPr lang="ko-KR" altLang="en-US"/>
          <a:t>우리는 13개의  feature을 통해 target인 yield를 예측해야한다.
Feature로는 clonesize, honeybe, bumble bees, Raining days등이 있으며 자세한 설명은 시간상 문제로 넘어가도록 하겠다.</a:t>
        </a:r>
      </a:p>
    </p188:txBody>
  </p188:cm>
</p188:cmLst>
</file>

<file path=ppt/comments/modernComment_105_8DB4A24C.xml><?xml version="1.0" encoding="utf-8"?>
<p188:cmLst xmlns:a="http://schemas.openxmlformats.org/drawingml/2006/main" xmlns:r="http://schemas.openxmlformats.org/officeDocument/2006/relationships" xmlns:p188="http://schemas.microsoft.com/office/powerpoint/2018/8/main">
  <p188:cm id="{5B781803-E0D0-4FD3-B1BD-AC6F0E730A19}" authorId="{DDB087D8-D38C-71BB-3CD0-96DBDBDBF26F}" created="2023-05-22T10:33:59.153">
    <pc:sldMkLst xmlns:pc="http://schemas.microsoft.com/office/powerpoint/2013/main/command">
      <pc:docMk/>
      <pc:sldMk cId="2377425484" sldId="261"/>
    </pc:sldMkLst>
    <p188:txBody>
      <a:bodyPr/>
      <a:lstStyle/>
      <a:p>
        <a:r>
          <a:rPr lang="ko-KR" altLang="en-US"/>
          <a:t>개요를 간단하게 설명하도록 하겠습니다.
저희는 우선. Automl,.lgb 2개의 3가지 모델로 값을 예측합니다. 
그럼 3가지의 예측값을 얻게 되죠? 그 3가지 예측값을 데이터프레임으로 합춘 것을 위 그림에서처럼 predict라고 하겠습니다. 
(참고로 코드에서는 oofs라는 데이터프레임으로 정의하였습니다.)
그럼 이 predict 데이터프레임을 실제 target값과 스태킹 앙상블을 적용하여 평균오차를 더 줄입니다.</a:t>
        </a:r>
      </a:p>
    </p188:txBody>
  </p188:cm>
</p188:cmLst>
</file>

<file path=ppt/comments/modernComment_106_6F90C8BF.xml><?xml version="1.0" encoding="utf-8"?>
<p188:cmLst xmlns:a="http://schemas.openxmlformats.org/drawingml/2006/main" xmlns:r="http://schemas.openxmlformats.org/officeDocument/2006/relationships" xmlns:p188="http://schemas.microsoft.com/office/powerpoint/2018/8/main">
  <p188:cm id="{38DA2CEB-FAA2-4376-BA1D-D298906926C7}" authorId="{DDB087D8-D38C-71BB-3CD0-96DBDBDBF26F}" created="2023-05-22T11:24:25.543">
    <pc:sldMkLst xmlns:pc="http://schemas.microsoft.com/office/powerpoint/2013/main/command">
      <pc:docMk/>
      <pc:sldMk cId="1871759551" sldId="262"/>
    </pc:sldMkLst>
    <p188:txBody>
      <a:bodyPr/>
      <a:lstStyle/>
      <a:p>
        <a:r>
          <a:rPr lang="ko-KR" altLang="en-US"/>
          <a:t>우리는 Mean absolute error를 줄이기 위한 최적화클래스를 Lgbmestimator 클래스를 상속하여 만들어줍니다.
따라서 MYLGBM 클래스는 lightgbm 모델로 계산한 mean absolute error를 최소화하는 방향으로 optimize 할 것입니다.
이제 Automlfitter 클래스에 대해 간략하게 설명드리겠습니다.
Automlfitter 클래스에 우린 lgb모델과 그리고 전에 만들었던 MYLGBM 클래스을 넣음으로써  mean_absolute error를 최소화하는 방향으로 lgb모델을 적용할 거라는 정보를 넣었다. 
그리고, 이 클래스의  parameter로는 대표적인 time_budget 즉, 우리가 최적화 할 시간을 의미하며, 이 시간이 길게 함으로써 우리는 최적의 model을 fitting 할때의 best config 변수를 알 수 있었다. 그리고 이 best config변수를 활용할때 우리는 최소의 mean absolute error를 얻을 수 있다. 변수로 어떤 것이 있는지는 나중에 언급하도록 하겠다.</a:t>
        </a:r>
      </a:p>
    </p188:txBody>
  </p188:cm>
</p188:cmLst>
</file>

<file path=ppt/comments/modernComment_107_7455FBE8.xml><?xml version="1.0" encoding="utf-8"?>
<p188:cmLst xmlns:a="http://schemas.openxmlformats.org/drawingml/2006/main" xmlns:r="http://schemas.openxmlformats.org/officeDocument/2006/relationships" xmlns:p188="http://schemas.microsoft.com/office/powerpoint/2018/8/main">
  <p188:cm id="{0D8BCB7A-2A63-4000-92A6-F2294C6F0C22}" authorId="{DDB087D8-D38C-71BB-3CD0-96DBDBDBF26F}" created="2023-05-22T10:43:40.324">
    <pc:sldMkLst xmlns:pc="http://schemas.microsoft.com/office/powerpoint/2013/main/command">
      <pc:docMk/>
      <pc:sldMk cId="1951792104" sldId="263"/>
    </pc:sldMkLst>
    <p188:txBody>
      <a:bodyPr/>
      <a:lstStyle/>
      <a:p>
        <a:r>
          <a:rPr lang="ko-KR" altLang="en-US"/>
          <a:t>그럼 첫 번째 automl 모델로 predict하는 과정을 설명드리겠습니다.
우선 전처리부터 간단하게 설명드리면, 
첫 번째, 위와 같이 어떤 feature들은 크기가 매우 적은 값들이 있습니다. 그래서 저희는 이 빈도가 적은 값들을 제일 가까운 값으로 바꿔줌으로써 오차를 개선하였습니다.
두 번째, 위와 같이 feature간의 상관계수를 파악하자면, 중간에 6개의 feature끼리는 상관계수가 1인것을 확인할 수 있습니다.
그래서 저는 여기서 하나의 feature 만 남기고 남은 5개의 feature은 날려버렸습니다.</a:t>
        </a:r>
      </a:p>
    </p188:txBody>
  </p188:cm>
</p188:cmLst>
</file>

<file path=ppt/comments/modernComment_108_46BAE0D1.xml><?xml version="1.0" encoding="utf-8"?>
<p188:cmLst xmlns:a="http://schemas.openxmlformats.org/drawingml/2006/main" xmlns:r="http://schemas.openxmlformats.org/officeDocument/2006/relationships" xmlns:p188="http://schemas.microsoft.com/office/powerpoint/2018/8/main">
  <p188:cm id="{C107ADCE-0D49-4E0F-B5F2-B4EBDED55A8A}" authorId="{DDB087D8-D38C-71BB-3CD0-96DBDBDBF26F}" created="2023-05-22T11:26:54.713">
    <pc:sldMkLst xmlns:pc="http://schemas.microsoft.com/office/powerpoint/2013/main/command">
      <pc:docMk/>
      <pc:sldMk cId="1186652369" sldId="264"/>
    </pc:sldMkLst>
    <p188:txBody>
      <a:bodyPr/>
      <a:lstStyle/>
      <a:p>
        <a:r>
          <a:rPr lang="ko-KR" altLang="en-US"/>
          <a:t>여기 새로 만든 두 함수같은 경우는 데이터를 fitting 해주고 predict를 하는 과정을 포함시킨다.
Fit_nested_automl같은 경우는 kfold 방식으로 10번 cross validation을 적용하고 각각에 대해 mean absolute error을 얻는 함수이며,
Fit 함수는 fit nested automl로 만든 10개의 폴드에  random 변수를 추가로 10개로 다양하게 하면서 predict 값과 mean absolute error을 얻는 함수이다..</a:t>
        </a:r>
      </a:p>
    </p188:txBody>
  </p188:cm>
</p188:cmLst>
</file>

<file path=ppt/comments/modernComment_10A_2D3E8F4A.xml><?xml version="1.0" encoding="utf-8"?>
<p188:cmLst xmlns:a="http://schemas.openxmlformats.org/drawingml/2006/main" xmlns:r="http://schemas.openxmlformats.org/officeDocument/2006/relationships" xmlns:p188="http://schemas.microsoft.com/office/powerpoint/2018/8/main">
  <p188:cm id="{87D54AA2-598C-4B62-BB5B-46652FC0CDC0}" authorId="{DDB087D8-D38C-71BB-3CD0-96DBDBDBF26F}" created="2023-05-22T11:29:22.772">
    <pc:sldMkLst xmlns:pc="http://schemas.microsoft.com/office/powerpoint/2013/main/command">
      <pc:docMk/>
      <pc:sldMk cId="759074634" sldId="266"/>
    </pc:sldMkLst>
    <p188:txBody>
      <a:bodyPr/>
      <a:lstStyle/>
      <a:p>
        <a:r>
          <a:rPr lang="ko-KR" altLang="en-US"/>
          <a:t>자 우리는 위에서 말했던 best config를 automl의 변수로 넣어줌으로써 최적의 알고리즘을 얻을 수 있다. 
여기 best_config의 변수를 간략하게 설명하자면, 트리(또는 모델)의 개수, 각 트리의 최대 노드 개수, 각 노드에서 필요한 최소 샘플 개수, learing rate등이 있다. 
우리는 이 제일 우수한 최적의 모델로 값을 예측하고, mean absolute error 값을 얻은 결과 위 코드와 같이 나온다.
이로써 우리는 첫 번째 모델로 예측한 predict값과 점수를 얻을 수 있었다.</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4E8514-D63F-4247-8286-D6D5E0022DDE}" type="datetimeFigureOut">
              <a:rPr lang="ko-KR" altLang="en-US" smtClean="0"/>
              <a:t>2023-05-28</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1249B2-0991-4A04-BB13-9770F0A10157}" type="slidenum">
              <a:rPr lang="ko-KR" altLang="en-US" smtClean="0"/>
              <a:t>‹#›</a:t>
            </a:fld>
            <a:endParaRPr lang="ko-KR" altLang="en-US"/>
          </a:p>
        </p:txBody>
      </p:sp>
    </p:spTree>
    <p:extLst>
      <p:ext uri="{BB962C8B-B14F-4D97-AF65-F5344CB8AC3E}">
        <p14:creationId xmlns:p14="http://schemas.microsoft.com/office/powerpoint/2010/main" val="166934534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9735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KR" altLang="en-US" dirty="0"/>
              <a:t>저희가 사용한 모델 중 </a:t>
            </a:r>
            <a:r>
              <a:rPr lang="en-US" altLang="ko-KR" dirty="0"/>
              <a:t>2,</a:t>
            </a:r>
            <a:r>
              <a:rPr lang="ko-KR" altLang="en-US" dirty="0"/>
              <a:t> </a:t>
            </a:r>
            <a:r>
              <a:rPr lang="en-US" altLang="ko-KR" dirty="0"/>
              <a:t>3</a:t>
            </a:r>
            <a:r>
              <a:rPr lang="ko-KR" altLang="en-US" dirty="0"/>
              <a:t>번째에서 살펴본 모델은 </a:t>
            </a:r>
            <a:r>
              <a:rPr lang="en-US" altLang="ko-KR" dirty="0" err="1"/>
              <a:t>LightGBM</a:t>
            </a:r>
            <a:r>
              <a:rPr lang="ko-KR" altLang="en-US" dirty="0"/>
              <a:t>입니다</a:t>
            </a:r>
            <a:r>
              <a:rPr lang="en-US" altLang="ko-KR" dirty="0"/>
              <a:t>. Basic </a:t>
            </a:r>
            <a:r>
              <a:rPr lang="ko-KR" altLang="en-US" dirty="0"/>
              <a:t>스터디를 진행하며 살펴본 모델 중 가벼우며 높은 성능을 보이는 모델 중 </a:t>
            </a:r>
            <a:r>
              <a:rPr lang="en-US" altLang="ko-KR" dirty="0"/>
              <a:t>LGBM </a:t>
            </a:r>
            <a:r>
              <a:rPr lang="ko-KR" altLang="en-US" dirty="0"/>
              <a:t>모델을 사용하였는데</a:t>
            </a:r>
            <a:r>
              <a:rPr lang="en-US" altLang="ko-KR" dirty="0"/>
              <a:t>, Wild Blueberry dataset</a:t>
            </a:r>
            <a:r>
              <a:rPr lang="ko-KR" altLang="en-US" dirty="0"/>
              <a:t>의</a:t>
            </a:r>
            <a:r>
              <a:rPr lang="en-US" altLang="ko-KR" dirty="0"/>
              <a:t> </a:t>
            </a:r>
            <a:r>
              <a:rPr lang="ko-KR" altLang="en-US" dirty="0"/>
              <a:t>데이터 수가 약 </a:t>
            </a:r>
            <a:r>
              <a:rPr lang="en-US" altLang="ko-KR" dirty="0"/>
              <a:t>16,000</a:t>
            </a:r>
            <a:r>
              <a:rPr lang="ko-KR" altLang="en-US" dirty="0"/>
              <a:t>개 정도로 과적합이 일어나지 않는 정도의 크기를 가지기 때문에 해당 모델을 선택했습니다</a:t>
            </a:r>
            <a:r>
              <a:rPr lang="en-US" altLang="ko-KR" dirty="0"/>
              <a:t>. </a:t>
            </a:r>
            <a:r>
              <a:rPr lang="ko-KR" altLang="en-US" dirty="0"/>
              <a:t>또한 </a:t>
            </a:r>
            <a:r>
              <a:rPr lang="en-US" altLang="ko-KR" dirty="0"/>
              <a:t>PCA</a:t>
            </a:r>
            <a:r>
              <a:rPr lang="ko-KR" altLang="en-US" dirty="0"/>
              <a:t>와 </a:t>
            </a:r>
            <a:r>
              <a:rPr lang="en-US" altLang="ko-KR" dirty="0"/>
              <a:t>PLS</a:t>
            </a:r>
            <a:r>
              <a:rPr lang="ko-KR" altLang="en-US" dirty="0"/>
              <a:t>의 경우 각각 비지도학습과 지도학습에서 사용하는 </a:t>
            </a:r>
            <a:r>
              <a:rPr lang="en-US" altLang="ko-KR" dirty="0"/>
              <a:t>feature extraction </a:t>
            </a:r>
            <a:r>
              <a:rPr lang="ko-KR" altLang="en-US" dirty="0"/>
              <a:t>방식인데</a:t>
            </a:r>
            <a:r>
              <a:rPr lang="en-US" altLang="ko-KR" dirty="0"/>
              <a:t>, </a:t>
            </a:r>
            <a:r>
              <a:rPr lang="ko-KR" altLang="en-US" dirty="0"/>
              <a:t>데이터의 공분산이 높은 순서대로 변수를 추출하는 </a:t>
            </a:r>
            <a:r>
              <a:rPr lang="en-US" altLang="ko-KR" dirty="0"/>
              <a:t>PCA </a:t>
            </a:r>
            <a:r>
              <a:rPr lang="ko-KR" altLang="en-US" dirty="0"/>
              <a:t>방식과 달리 주어진 변수가 존재하여 이와의 공분산이 높은 순서대로 변수를 추출하는 </a:t>
            </a:r>
            <a:r>
              <a:rPr lang="en-US" altLang="ko-KR" dirty="0"/>
              <a:t>PLS </a:t>
            </a:r>
            <a:r>
              <a:rPr lang="ko-KR" altLang="en-US" dirty="0"/>
              <a:t>방식을 조합하여 사용했습니다</a:t>
            </a:r>
            <a:r>
              <a:rPr lang="en-US" altLang="ko-KR" dirty="0"/>
              <a:t>.</a:t>
            </a:r>
            <a:endParaRPr dirty="0"/>
          </a:p>
        </p:txBody>
      </p:sp>
    </p:spTree>
    <p:extLst>
      <p:ext uri="{BB962C8B-B14F-4D97-AF65-F5344CB8AC3E}">
        <p14:creationId xmlns:p14="http://schemas.microsoft.com/office/powerpoint/2010/main" val="30941192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KR" altLang="en-US" dirty="0"/>
              <a:t>이를 위해 먼저 저희가 처리한 </a:t>
            </a:r>
            <a:r>
              <a:rPr lang="en-US" altLang="ko-KR" dirty="0"/>
              <a:t>dataset</a:t>
            </a:r>
            <a:r>
              <a:rPr lang="ko-KR" altLang="en-US" dirty="0"/>
              <a:t>를 살펴보면 각 </a:t>
            </a:r>
            <a:r>
              <a:rPr lang="en-US" altLang="ko-KR" dirty="0"/>
              <a:t>feature</a:t>
            </a:r>
            <a:r>
              <a:rPr lang="ko-KR" altLang="en-US" dirty="0"/>
              <a:t>의 중요도를 보았을</a:t>
            </a:r>
            <a:r>
              <a:rPr lang="en-US" altLang="ko-KR" dirty="0"/>
              <a:t> </a:t>
            </a:r>
            <a:r>
              <a:rPr lang="ko-KR" altLang="en-US" dirty="0"/>
              <a:t>때 다음과 같이 </a:t>
            </a:r>
            <a:r>
              <a:rPr lang="en-US" altLang="ko-KR" dirty="0" err="1"/>
              <a:t>fruitset</a:t>
            </a:r>
            <a:r>
              <a:rPr lang="en-US" altLang="ko-KR" dirty="0"/>
              <a:t>, seeds, </a:t>
            </a:r>
            <a:r>
              <a:rPr lang="ko-KR" altLang="en-US" dirty="0"/>
              <a:t>그리고 </a:t>
            </a:r>
            <a:r>
              <a:rPr lang="en-US" altLang="ko-KR" dirty="0" err="1"/>
              <a:t>fruitmass</a:t>
            </a:r>
            <a:r>
              <a:rPr lang="en-US" altLang="ko-KR" dirty="0"/>
              <a:t> </a:t>
            </a:r>
            <a:r>
              <a:rPr lang="ko-KR" altLang="en-US" dirty="0"/>
              <a:t>순으로 중요도가 큰 것을 알 수 있고</a:t>
            </a:r>
            <a:r>
              <a:rPr lang="en-US" altLang="ko-KR" dirty="0"/>
              <a:t>, </a:t>
            </a:r>
            <a:r>
              <a:rPr lang="ko-KR" altLang="en-US" dirty="0"/>
              <a:t>따라서 앞서 말씀드렸던 </a:t>
            </a:r>
            <a:r>
              <a:rPr lang="en-US" altLang="ko-KR" dirty="0"/>
              <a:t>feature extraction </a:t>
            </a:r>
            <a:r>
              <a:rPr lang="ko-KR" altLang="en-US" dirty="0"/>
              <a:t>시 해당 </a:t>
            </a:r>
            <a:r>
              <a:rPr lang="en-US" altLang="ko-KR" dirty="0"/>
              <a:t>feature</a:t>
            </a:r>
            <a:r>
              <a:rPr lang="ko-KR" altLang="en-US" dirty="0"/>
              <a:t>에 대해 </a:t>
            </a:r>
            <a:r>
              <a:rPr lang="en-US" altLang="ko-KR" dirty="0"/>
              <a:t>PCA</a:t>
            </a:r>
            <a:r>
              <a:rPr lang="ko-KR" altLang="en-US" dirty="0"/>
              <a:t>와 </a:t>
            </a:r>
            <a:r>
              <a:rPr lang="en-US" altLang="ko-KR" dirty="0"/>
              <a:t>PLS</a:t>
            </a:r>
            <a:r>
              <a:rPr lang="ko-KR" altLang="en-US" dirty="0"/>
              <a:t>를 시행하는 것이 좋을 것으로 생각됩니다</a:t>
            </a:r>
            <a:r>
              <a:rPr lang="en-US" altLang="ko-KR" dirty="0"/>
              <a:t>.</a:t>
            </a:r>
            <a:endParaRPr dirty="0"/>
          </a:p>
        </p:txBody>
      </p:sp>
    </p:spTree>
    <p:extLst>
      <p:ext uri="{BB962C8B-B14F-4D97-AF65-F5344CB8AC3E}">
        <p14:creationId xmlns:p14="http://schemas.microsoft.com/office/powerpoint/2010/main" val="1685562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KR" altLang="en-US" dirty="0"/>
              <a:t>다음으로 새로운 모델을 생성하기 위해 필요한 </a:t>
            </a:r>
            <a:r>
              <a:rPr lang="en-US" altLang="ko-KR" dirty="0"/>
              <a:t>LGBM, PCA, PLS </a:t>
            </a:r>
            <a:r>
              <a:rPr lang="ko-KR" altLang="en-US" dirty="0"/>
              <a:t>등 여러 클래스들을 </a:t>
            </a:r>
            <a:r>
              <a:rPr lang="en-US" altLang="ko-KR" dirty="0"/>
              <a:t>import</a:t>
            </a:r>
            <a:r>
              <a:rPr lang="ko-KR" altLang="en-US" dirty="0"/>
              <a:t>한 뒤 </a:t>
            </a:r>
            <a:r>
              <a:rPr lang="en-US" altLang="ko-KR" dirty="0" err="1"/>
              <a:t>PLSRegressionWrapper</a:t>
            </a:r>
            <a:r>
              <a:rPr lang="en-US" altLang="ko-KR" dirty="0"/>
              <a:t> </a:t>
            </a:r>
            <a:r>
              <a:rPr lang="ko-KR" altLang="en-US" dirty="0"/>
              <a:t>클래스를 선언해 줍니다</a:t>
            </a:r>
            <a:r>
              <a:rPr lang="en-US" altLang="ko-KR" dirty="0"/>
              <a:t>. </a:t>
            </a:r>
            <a:r>
              <a:rPr lang="ko-KR" altLang="en-US" dirty="0"/>
              <a:t>그리고 첫 번째 모델에서 시행했던 전처리와 비슷한 과정으로 </a:t>
            </a:r>
            <a:r>
              <a:rPr lang="en-US" altLang="ko-KR" dirty="0"/>
              <a:t>train, test </a:t>
            </a:r>
            <a:r>
              <a:rPr lang="ko-KR" altLang="en-US" dirty="0"/>
              <a:t>데이터 값을 불러온 뒤 일부 데이터의 값을 바꾸어 줍니다</a:t>
            </a:r>
            <a:r>
              <a:rPr lang="en-US" altLang="ko-KR" dirty="0"/>
              <a:t>.</a:t>
            </a:r>
            <a:endParaRPr dirty="0"/>
          </a:p>
        </p:txBody>
      </p:sp>
    </p:spTree>
    <p:extLst>
      <p:ext uri="{BB962C8B-B14F-4D97-AF65-F5344CB8AC3E}">
        <p14:creationId xmlns:p14="http://schemas.microsoft.com/office/powerpoint/2010/main" val="2988306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MyFeaturesEngineering</a:t>
            </a:r>
            <a:r>
              <a:rPr lang="en-US" dirty="0"/>
              <a:t> </a:t>
            </a:r>
            <a:r>
              <a:rPr lang="ko-KR" altLang="en-US" dirty="0"/>
              <a:t>클래스에서는 </a:t>
            </a:r>
            <a:r>
              <a:rPr lang="en-US" altLang="ko-KR" dirty="0"/>
              <a:t>PCA, PLS </a:t>
            </a:r>
            <a:r>
              <a:rPr lang="ko-KR" altLang="en-US" dirty="0" err="1"/>
              <a:t>둘다</a:t>
            </a:r>
            <a:r>
              <a:rPr lang="ko-KR" altLang="en-US" dirty="0"/>
              <a:t> 포함하는 클래스를 만들어서 </a:t>
            </a:r>
            <a:r>
              <a:rPr lang="en-US" altLang="ko-KR" dirty="0"/>
              <a:t>feature</a:t>
            </a:r>
            <a:r>
              <a:rPr lang="ko-KR" altLang="en-US" dirty="0"/>
              <a:t>들을 </a:t>
            </a:r>
            <a:r>
              <a:rPr lang="ko-KR" altLang="en-US" dirty="0" err="1"/>
              <a:t>함축시켜</a:t>
            </a:r>
            <a:r>
              <a:rPr lang="ko-KR" altLang="en-US" dirty="0"/>
              <a:t> </a:t>
            </a:r>
            <a:r>
              <a:rPr lang="en-US" altLang="ko-KR" dirty="0"/>
              <a:t>LGBM</a:t>
            </a:r>
            <a:r>
              <a:rPr lang="ko-KR" altLang="en-US" dirty="0"/>
              <a:t>모델을 만들기 위한 모델입니다</a:t>
            </a:r>
            <a:r>
              <a:rPr lang="en-US" altLang="ko-KR" dirty="0"/>
              <a:t>. Fit </a:t>
            </a:r>
            <a:r>
              <a:rPr lang="ko-KR" altLang="en-US" dirty="0"/>
              <a:t>함수에서 </a:t>
            </a:r>
            <a:r>
              <a:rPr lang="en-US" altLang="ko-KR" dirty="0" err="1"/>
              <a:t>pca</a:t>
            </a:r>
            <a:r>
              <a:rPr lang="en-US" altLang="ko-KR" dirty="0"/>
              <a:t> pipe</a:t>
            </a:r>
            <a:r>
              <a:rPr lang="ko-KR" altLang="en-US" dirty="0"/>
              <a:t>와 </a:t>
            </a:r>
            <a:r>
              <a:rPr lang="en-US" altLang="ko-KR" dirty="0"/>
              <a:t>pls pipe</a:t>
            </a:r>
            <a:r>
              <a:rPr lang="ko-KR" altLang="en-US" dirty="0"/>
              <a:t>를 비교해 보면 </a:t>
            </a:r>
            <a:r>
              <a:rPr lang="en-US" altLang="ko-KR" dirty="0"/>
              <a:t>pls</a:t>
            </a:r>
            <a:r>
              <a:rPr lang="ko-KR" altLang="en-US" dirty="0"/>
              <a:t>에서는 해당 </a:t>
            </a:r>
            <a:r>
              <a:rPr lang="en-US" altLang="ko-KR" dirty="0"/>
              <a:t>Regression</a:t>
            </a:r>
            <a:r>
              <a:rPr lang="ko-KR" altLang="en-US" dirty="0"/>
              <a:t>의 </a:t>
            </a:r>
            <a:r>
              <a:rPr lang="en-US" altLang="ko-KR" dirty="0"/>
              <a:t>Wrapper </a:t>
            </a:r>
            <a:r>
              <a:rPr lang="ko-KR" altLang="en-US" dirty="0"/>
              <a:t>클래스의 정의에서 알 수 있듯 </a:t>
            </a:r>
            <a:r>
              <a:rPr lang="en-US" altLang="ko-KR" dirty="0"/>
              <a:t>x[target]</a:t>
            </a:r>
            <a:r>
              <a:rPr lang="ko-KR" altLang="en-US" dirty="0"/>
              <a:t>이 출력 </a:t>
            </a:r>
            <a:r>
              <a:rPr lang="en-US" altLang="ko-KR" dirty="0" err="1"/>
              <a:t>featur</a:t>
            </a:r>
            <a:r>
              <a:rPr lang="ko-KR" altLang="en-US" dirty="0"/>
              <a:t>로서 </a:t>
            </a:r>
            <a:r>
              <a:rPr lang="ko-KR" altLang="en-US" dirty="0" err="1"/>
              <a:t>입력받는</a:t>
            </a:r>
            <a:r>
              <a:rPr lang="ko-KR" altLang="en-US" dirty="0"/>
              <a:t> 점을 눈여겨볼 수 있고</a:t>
            </a:r>
            <a:r>
              <a:rPr lang="en-US" altLang="ko-KR" dirty="0"/>
              <a:t>, </a:t>
            </a:r>
            <a:r>
              <a:rPr lang="ko-KR" altLang="en-US" dirty="0"/>
              <a:t>특히 </a:t>
            </a:r>
            <a:r>
              <a:rPr lang="en-US" altLang="ko-KR" dirty="0" err="1"/>
              <a:t>transfor</a:t>
            </a:r>
            <a:r>
              <a:rPr lang="ko-KR" altLang="en-US" dirty="0"/>
              <a:t>에서는 앞서 언급했던 중요도가 높은 </a:t>
            </a:r>
            <a:r>
              <a:rPr lang="en-US" altLang="ko-KR" dirty="0"/>
              <a:t>features</a:t>
            </a:r>
            <a:r>
              <a:rPr lang="ko-KR" altLang="en-US" dirty="0"/>
              <a:t>에 대해 </a:t>
            </a:r>
            <a:r>
              <a:rPr lang="en-US" altLang="ko-KR" dirty="0"/>
              <a:t>PCA</a:t>
            </a:r>
            <a:r>
              <a:rPr lang="ko-KR" altLang="en-US" dirty="0"/>
              <a:t>와 </a:t>
            </a:r>
            <a:r>
              <a:rPr lang="en-US" altLang="ko-KR" dirty="0"/>
              <a:t>PLS</a:t>
            </a:r>
            <a:r>
              <a:rPr lang="ko-KR" altLang="en-US" dirty="0"/>
              <a:t>를 수행한 뒤 새로 생성된 </a:t>
            </a:r>
            <a:r>
              <a:rPr lang="en-US" altLang="ko-KR" dirty="0" err="1"/>
              <a:t>featur</a:t>
            </a:r>
            <a:r>
              <a:rPr lang="ko-KR" altLang="en-US" dirty="0"/>
              <a:t>를 </a:t>
            </a:r>
            <a:r>
              <a:rPr lang="en-US" altLang="ko-KR" dirty="0" err="1"/>
              <a:t>dataframe</a:t>
            </a:r>
            <a:r>
              <a:rPr lang="ko-KR" altLang="en-US" dirty="0"/>
              <a:t>에 추가해 주는 과정을 거칩니다</a:t>
            </a:r>
            <a:r>
              <a:rPr lang="en-US" altLang="ko-KR" dirty="0"/>
              <a:t>.</a:t>
            </a:r>
            <a:endParaRPr dirty="0"/>
          </a:p>
        </p:txBody>
      </p:sp>
    </p:spTree>
    <p:extLst>
      <p:ext uri="{BB962C8B-B14F-4D97-AF65-F5344CB8AC3E}">
        <p14:creationId xmlns:p14="http://schemas.microsoft.com/office/powerpoint/2010/main" val="229198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KR" altLang="en-US" dirty="0"/>
              <a:t>다음으로 살펴볼 </a:t>
            </a:r>
            <a:r>
              <a:rPr lang="en-US" altLang="ko-KR" dirty="0" err="1"/>
              <a:t>fit_lgbm</a:t>
            </a:r>
            <a:r>
              <a:rPr lang="en-US" altLang="ko-KR" dirty="0"/>
              <a:t> </a:t>
            </a:r>
            <a:r>
              <a:rPr lang="ko-KR" altLang="en-US" dirty="0"/>
              <a:t>함수는 </a:t>
            </a:r>
            <a:r>
              <a:rPr lang="en-US" altLang="ko-KR" dirty="0" err="1"/>
              <a:t>lgbm</a:t>
            </a:r>
            <a:r>
              <a:rPr lang="ko-KR" altLang="en-US" dirty="0"/>
              <a:t>모델을 적용하는 함수인데</a:t>
            </a:r>
            <a:r>
              <a:rPr lang="en-US" altLang="ko-KR" dirty="0"/>
              <a:t>, </a:t>
            </a:r>
            <a:r>
              <a:rPr lang="ko-KR" altLang="en-US" dirty="0"/>
              <a:t>특징이 있다면 변수로 </a:t>
            </a:r>
            <a:r>
              <a:rPr lang="en-US" altLang="ko-KR" dirty="0"/>
              <a:t>PCA,PLS</a:t>
            </a:r>
            <a:r>
              <a:rPr lang="ko-KR" altLang="en-US" dirty="0"/>
              <a:t>를 할 여부를 선택할 수 있는 점이 있습니다</a:t>
            </a:r>
            <a:r>
              <a:rPr lang="en-US" altLang="ko-KR" dirty="0"/>
              <a:t>. </a:t>
            </a:r>
            <a:r>
              <a:rPr lang="ko-KR" altLang="en-US" dirty="0"/>
              <a:t>먼저 </a:t>
            </a:r>
            <a:r>
              <a:rPr lang="en-US" altLang="ko-KR" dirty="0" err="1"/>
              <a:t>LightGBM</a:t>
            </a:r>
            <a:r>
              <a:rPr lang="ko-KR" altLang="en-US" dirty="0"/>
              <a:t>의 </a:t>
            </a:r>
            <a:r>
              <a:rPr lang="en-US" altLang="ko-KR" dirty="0" err="1"/>
              <a:t>early_stopping</a:t>
            </a:r>
            <a:r>
              <a:rPr lang="ko-KR" altLang="en-US" dirty="0"/>
              <a:t>을 </a:t>
            </a:r>
            <a:r>
              <a:rPr lang="en-US" altLang="ko-KR" dirty="0"/>
              <a:t>100</a:t>
            </a:r>
            <a:r>
              <a:rPr lang="ko-KR" altLang="en-US" dirty="0"/>
              <a:t>으로 설정해 주고</a:t>
            </a:r>
            <a:r>
              <a:rPr lang="en-US" altLang="ko-KR" dirty="0"/>
              <a:t>, </a:t>
            </a:r>
            <a:r>
              <a:rPr lang="en-US" altLang="ko-KR" dirty="0" err="1"/>
              <a:t>n_splits</a:t>
            </a:r>
            <a:r>
              <a:rPr lang="ko-KR" altLang="en-US" dirty="0"/>
              <a:t>가 </a:t>
            </a:r>
            <a:r>
              <a:rPr lang="en-US" altLang="ko-KR" dirty="0"/>
              <a:t>5</a:t>
            </a:r>
            <a:r>
              <a:rPr lang="ko-KR" altLang="en-US" dirty="0"/>
              <a:t>로 설정된 </a:t>
            </a:r>
            <a:r>
              <a:rPr lang="en-US" altLang="ko-KR" dirty="0" err="1"/>
              <a:t>Kfold</a:t>
            </a:r>
            <a:r>
              <a:rPr lang="ko-KR" altLang="en-US" dirty="0"/>
              <a:t>를 이용하여 교차 검증을 실시합니다</a:t>
            </a:r>
            <a:r>
              <a:rPr lang="en-US" altLang="ko-KR" dirty="0"/>
              <a:t>. </a:t>
            </a:r>
            <a:r>
              <a:rPr lang="ko-KR" altLang="en-US" dirty="0"/>
              <a:t>이 때</a:t>
            </a:r>
            <a:r>
              <a:rPr lang="en-US" altLang="ko-KR" dirty="0"/>
              <a:t>, </a:t>
            </a:r>
            <a:r>
              <a:rPr lang="ko-KR" altLang="en-US" dirty="0"/>
              <a:t>전처리를 시행하기 전의 </a:t>
            </a:r>
            <a:r>
              <a:rPr lang="en-US" altLang="ko-KR" dirty="0"/>
              <a:t>dataset</a:t>
            </a:r>
            <a:r>
              <a:rPr lang="ko-KR" altLang="en-US" dirty="0"/>
              <a:t>를 사용할지를 선택할 수 있는 변수 </a:t>
            </a:r>
            <a:r>
              <a:rPr lang="en-US" altLang="ko-KR" dirty="0" err="1"/>
              <a:t>use_original</a:t>
            </a:r>
            <a:r>
              <a:rPr lang="en-US" altLang="ko-KR" dirty="0"/>
              <a:t>, </a:t>
            </a:r>
            <a:r>
              <a:rPr lang="ko-KR" altLang="en-US" dirty="0"/>
              <a:t>그리고 </a:t>
            </a:r>
            <a:r>
              <a:rPr lang="en-US" altLang="ko-KR" dirty="0"/>
              <a:t>verbose</a:t>
            </a:r>
            <a:r>
              <a:rPr lang="ko-KR" altLang="en-US" dirty="0"/>
              <a:t>가 </a:t>
            </a:r>
            <a:r>
              <a:rPr lang="en-US" altLang="ko-KR" dirty="0"/>
              <a:t>True</a:t>
            </a:r>
            <a:r>
              <a:rPr lang="ko-KR" altLang="en-US" dirty="0"/>
              <a:t>일 때 출력할 </a:t>
            </a:r>
            <a:r>
              <a:rPr lang="en-US" altLang="ko-KR" dirty="0"/>
              <a:t>iteration</a:t>
            </a:r>
            <a:r>
              <a:rPr lang="ko-KR" altLang="en-US" dirty="0"/>
              <a:t>과 </a:t>
            </a:r>
            <a:r>
              <a:rPr lang="en-US" altLang="ko-KR" dirty="0"/>
              <a:t>Fold </a:t>
            </a:r>
            <a:r>
              <a:rPr lang="ko-KR" altLang="en-US" dirty="0"/>
              <a:t>정보들에 대한 </a:t>
            </a:r>
            <a:r>
              <a:rPr lang="ko-KR" altLang="en-US" dirty="0" err="1"/>
              <a:t>출력값</a:t>
            </a:r>
            <a:r>
              <a:rPr lang="ko-KR" altLang="en-US" dirty="0"/>
              <a:t> 등을 정의해 줍니다</a:t>
            </a:r>
            <a:r>
              <a:rPr lang="en-US" altLang="ko-KR" dirty="0"/>
              <a:t>.</a:t>
            </a:r>
            <a:endParaRPr dirty="0"/>
          </a:p>
        </p:txBody>
      </p:sp>
    </p:spTree>
    <p:extLst>
      <p:ext uri="{BB962C8B-B14F-4D97-AF65-F5344CB8AC3E}">
        <p14:creationId xmlns:p14="http://schemas.microsoft.com/office/powerpoint/2010/main" val="5168845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KR" altLang="en-US" dirty="0"/>
              <a:t>마지막으로 </a:t>
            </a:r>
            <a:r>
              <a:rPr lang="en-US" altLang="ko-KR" dirty="0"/>
              <a:t>params</a:t>
            </a:r>
            <a:r>
              <a:rPr lang="ko-KR" altLang="en-US" dirty="0"/>
              <a:t>를 살펴보면 </a:t>
            </a:r>
            <a:r>
              <a:rPr lang="en-US" altLang="ko-KR" dirty="0"/>
              <a:t>L1 </a:t>
            </a:r>
            <a:r>
              <a:rPr lang="ko-KR" altLang="en-US" dirty="0"/>
              <a:t>회귀를 이용하며</a:t>
            </a:r>
            <a:r>
              <a:rPr lang="en-US" altLang="ko-KR" dirty="0"/>
              <a:t>, </a:t>
            </a:r>
            <a:r>
              <a:rPr lang="ko-KR" altLang="en-US" dirty="0"/>
              <a:t>다음과 같은 </a:t>
            </a:r>
            <a:r>
              <a:rPr lang="en-US" altLang="ko-KR" dirty="0"/>
              <a:t>learning rate</a:t>
            </a:r>
            <a:r>
              <a:rPr lang="ko-KR" altLang="en-US" dirty="0"/>
              <a:t>와 </a:t>
            </a:r>
            <a:r>
              <a:rPr lang="en-US" altLang="ko-KR" dirty="0" err="1"/>
              <a:t>max_bin</a:t>
            </a:r>
            <a:r>
              <a:rPr lang="en-US" altLang="ko-KR" dirty="0"/>
              <a:t> </a:t>
            </a:r>
            <a:r>
              <a:rPr lang="ko-KR" altLang="en-US" dirty="0"/>
              <a:t>등을 설정해 준 뒤</a:t>
            </a:r>
            <a:r>
              <a:rPr lang="en-US" altLang="ko-KR" dirty="0"/>
              <a:t>, 2</a:t>
            </a:r>
            <a:r>
              <a:rPr lang="ko-KR" altLang="en-US" dirty="0"/>
              <a:t>개의 모델을 생성해 준 후 학습을 수행합니다</a:t>
            </a:r>
            <a:r>
              <a:rPr lang="en-US" altLang="ko-KR" dirty="0"/>
              <a:t>. </a:t>
            </a:r>
            <a:r>
              <a:rPr lang="ko-KR" altLang="en-US" dirty="0"/>
              <a:t>해당 모델들을 살펴보면</a:t>
            </a:r>
            <a:r>
              <a:rPr lang="en-US" altLang="ko-KR" dirty="0"/>
              <a:t>, features</a:t>
            </a:r>
            <a:r>
              <a:rPr lang="ko-KR" altLang="en-US" dirty="0"/>
              <a:t>에 </a:t>
            </a:r>
            <a:r>
              <a:rPr lang="en-US" altLang="ko-KR" dirty="0"/>
              <a:t>pls</a:t>
            </a:r>
            <a:r>
              <a:rPr lang="ko-KR" altLang="en-US" dirty="0"/>
              <a:t>와 </a:t>
            </a:r>
            <a:r>
              <a:rPr lang="en-US" altLang="ko-KR" dirty="0" err="1"/>
              <a:t>pca</a:t>
            </a:r>
            <a:r>
              <a:rPr lang="ko-KR" altLang="en-US" dirty="0"/>
              <a:t>의 변수 외에도 중요도가 높은 원본 </a:t>
            </a:r>
            <a:r>
              <a:rPr lang="en-US" altLang="ko-KR" dirty="0"/>
              <a:t>feature</a:t>
            </a:r>
            <a:r>
              <a:rPr lang="ko-KR" altLang="en-US" dirty="0"/>
              <a:t>도 같이 포함되어 있는 것을 볼 수 있는데</a:t>
            </a:r>
            <a:r>
              <a:rPr lang="en-US" altLang="ko-KR" dirty="0"/>
              <a:t>, </a:t>
            </a:r>
            <a:r>
              <a:rPr lang="ko-KR" altLang="en-US" dirty="0"/>
              <a:t>이는 해당 </a:t>
            </a:r>
            <a:r>
              <a:rPr lang="en-US" altLang="ko-KR" dirty="0"/>
              <a:t>features</a:t>
            </a:r>
            <a:r>
              <a:rPr lang="ko-KR" altLang="en-US" dirty="0"/>
              <a:t>만으로는 파악하지 못하는 새로운 정보를 추가하기 위함으로</a:t>
            </a:r>
            <a:r>
              <a:rPr lang="en-US" altLang="ko-KR" dirty="0"/>
              <a:t>, </a:t>
            </a:r>
            <a:r>
              <a:rPr lang="ko-KR" altLang="en-US" dirty="0"/>
              <a:t>각 모델을 살펴보면 </a:t>
            </a:r>
            <a:r>
              <a:rPr lang="en-US" altLang="ko-KR" dirty="0"/>
              <a:t>Covariance</a:t>
            </a:r>
            <a:r>
              <a:rPr lang="ko-KR" altLang="en-US" dirty="0"/>
              <a:t>가 가장 높았던 </a:t>
            </a:r>
            <a:r>
              <a:rPr lang="en-US" altLang="ko-KR" dirty="0"/>
              <a:t>pca_0, pca_1</a:t>
            </a:r>
            <a:r>
              <a:rPr lang="ko-KR" altLang="en-US" dirty="0"/>
              <a:t> 변수와 </a:t>
            </a:r>
            <a:r>
              <a:rPr lang="en-US" altLang="ko-KR" dirty="0"/>
              <a:t>PLS</a:t>
            </a:r>
            <a:r>
              <a:rPr lang="ko-KR" altLang="en-US" dirty="0"/>
              <a:t>에서의 </a:t>
            </a:r>
            <a:r>
              <a:rPr lang="en-US" altLang="ko-KR" dirty="0"/>
              <a:t>target input</a:t>
            </a:r>
            <a:r>
              <a:rPr lang="ko-KR" altLang="en-US" dirty="0"/>
              <a:t>와의 </a:t>
            </a:r>
            <a:r>
              <a:rPr lang="en-US" altLang="ko-KR" dirty="0"/>
              <a:t>covariance</a:t>
            </a:r>
            <a:r>
              <a:rPr lang="ko-KR" altLang="en-US" dirty="0"/>
              <a:t>가 높았던 </a:t>
            </a:r>
            <a:r>
              <a:rPr lang="en-US" altLang="ko-KR" dirty="0"/>
              <a:t>pls_0</a:t>
            </a:r>
            <a:r>
              <a:rPr lang="ko-KR" altLang="en-US" dirty="0"/>
              <a:t>과</a:t>
            </a:r>
            <a:r>
              <a:rPr lang="en-US" altLang="ko-KR" dirty="0"/>
              <a:t> pls_1</a:t>
            </a:r>
            <a:r>
              <a:rPr lang="ko-KR" altLang="en-US" dirty="0"/>
              <a:t>를 새로 사용하는 모델과 </a:t>
            </a:r>
            <a:r>
              <a:rPr lang="en-US" altLang="ko-KR" dirty="0"/>
              <a:t>pls</a:t>
            </a:r>
            <a:r>
              <a:rPr lang="ko-KR" altLang="en-US" dirty="0"/>
              <a:t>에서 하나의 변수만 사용하는 모델 이렇게 </a:t>
            </a:r>
            <a:r>
              <a:rPr lang="en-US" altLang="ko-KR" dirty="0"/>
              <a:t>2</a:t>
            </a:r>
            <a:r>
              <a:rPr lang="ko-KR" altLang="en-US" dirty="0"/>
              <a:t>가지를 이용합니다</a:t>
            </a:r>
            <a:r>
              <a:rPr lang="en-US" altLang="ko-KR"/>
              <a:t>. </a:t>
            </a:r>
            <a:r>
              <a:rPr lang="ko-KR" altLang="en-US" dirty="0"/>
              <a:t>이외에도 저희가 보여드린 코드에는 존재하지 않지만</a:t>
            </a:r>
            <a:r>
              <a:rPr lang="en-US" altLang="ko-KR" dirty="0"/>
              <a:t> </a:t>
            </a:r>
            <a:r>
              <a:rPr lang="en-US" altLang="ko-KR" dirty="0" err="1"/>
              <a:t>pca</a:t>
            </a:r>
            <a:r>
              <a:rPr lang="ko-KR" altLang="en-US" dirty="0"/>
              <a:t>에서의 </a:t>
            </a:r>
            <a:r>
              <a:rPr lang="en-US" altLang="ko-KR" dirty="0"/>
              <a:t>2</a:t>
            </a:r>
            <a:r>
              <a:rPr lang="ko-KR" altLang="en-US" dirty="0"/>
              <a:t>개 변수를 추가한 모델도 같이 </a:t>
            </a:r>
            <a:r>
              <a:rPr lang="en-US" altLang="ko-KR" dirty="0"/>
              <a:t>training</a:t>
            </a:r>
            <a:r>
              <a:rPr lang="ko-KR" altLang="en-US" dirty="0"/>
              <a:t>하여 적용해 보는 등 여러 실험을 거쳐 보았지만</a:t>
            </a:r>
            <a:r>
              <a:rPr lang="en-US" altLang="ko-KR" dirty="0"/>
              <a:t> </a:t>
            </a:r>
            <a:r>
              <a:rPr lang="ko-KR" altLang="en-US" dirty="0"/>
              <a:t>결국 해당 조합을 이용한 모델로 앙상블 학습을 수행하는 것이 가장 좋은 성능을 보였습니다</a:t>
            </a:r>
            <a:r>
              <a:rPr lang="en-US" altLang="ko-KR" dirty="0"/>
              <a:t>.</a:t>
            </a:r>
            <a:endParaRPr dirty="0"/>
          </a:p>
        </p:txBody>
      </p:sp>
    </p:spTree>
    <p:extLst>
      <p:ext uri="{BB962C8B-B14F-4D97-AF65-F5344CB8AC3E}">
        <p14:creationId xmlns:p14="http://schemas.microsoft.com/office/powerpoint/2010/main" val="23999309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18d7eca593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18d7eca59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KR" altLang="en-US" dirty="0"/>
              <a:t>저희는 다음으로 앞서 설명 드린 개별 알고리즘을 바탕으로 </a:t>
            </a:r>
            <a:r>
              <a:rPr lang="ko-KR" altLang="en-US" dirty="0" err="1"/>
              <a:t>스태킹</a:t>
            </a:r>
            <a:r>
              <a:rPr lang="ko-KR" altLang="en-US" dirty="0"/>
              <a:t> 앙상블을 진행하였습니다</a:t>
            </a:r>
            <a:r>
              <a:rPr lang="en-US" altLang="ko-KR" dirty="0"/>
              <a:t>. </a:t>
            </a:r>
            <a:r>
              <a:rPr lang="ko-KR" altLang="en-US" dirty="0" err="1"/>
              <a:t>스태킹</a:t>
            </a:r>
            <a:r>
              <a:rPr lang="ko-KR" altLang="en-US" dirty="0"/>
              <a:t> 앙상블을 개별 알고리즘의 예측 결과 데이터 세트를 최종적인 메타 데이터 세트로 만들어 별도의 </a:t>
            </a:r>
            <a:r>
              <a:rPr lang="en-US" altLang="ko-KR" dirty="0"/>
              <a:t>ML</a:t>
            </a:r>
            <a:r>
              <a:rPr lang="ko-KR" altLang="en-US" dirty="0"/>
              <a:t>알고리즘으로 최종학습을 수행하고 테스트 데이터를 기반으로 다시 최종 예측을 수행하는 방식입니다</a:t>
            </a:r>
            <a:r>
              <a:rPr lang="en-US" altLang="ko-KR" dirty="0"/>
              <a:t>. </a:t>
            </a:r>
            <a:r>
              <a:rPr lang="ko-KR" altLang="en-US" dirty="0"/>
              <a:t>첫 번째로 사용한 </a:t>
            </a:r>
            <a:r>
              <a:rPr lang="en-US" altLang="ko-KR" dirty="0" err="1"/>
              <a:t>AutoML</a:t>
            </a:r>
            <a:r>
              <a:rPr lang="en-US" altLang="ko-KR" dirty="0"/>
              <a:t>, </a:t>
            </a:r>
            <a:r>
              <a:rPr lang="ko-KR" altLang="en-US" dirty="0"/>
              <a:t>두 번째로 </a:t>
            </a:r>
            <a:r>
              <a:rPr lang="en-US" altLang="ko-KR" dirty="0"/>
              <a:t>PCA</a:t>
            </a:r>
            <a:r>
              <a:rPr lang="ko-KR" altLang="en-US" dirty="0"/>
              <a:t>를 사용한 피처를 넣은 </a:t>
            </a:r>
            <a:r>
              <a:rPr lang="en-US" altLang="ko-KR" dirty="0" err="1"/>
              <a:t>Lgbm</a:t>
            </a:r>
            <a:r>
              <a:rPr lang="en-US" altLang="ko-KR" dirty="0"/>
              <a:t> </a:t>
            </a:r>
            <a:r>
              <a:rPr lang="ko-KR" altLang="en-US" dirty="0"/>
              <a:t>모델</a:t>
            </a:r>
            <a:r>
              <a:rPr lang="en-US" altLang="ko-KR" dirty="0"/>
              <a:t>, </a:t>
            </a:r>
            <a:r>
              <a:rPr lang="ko-KR" altLang="en-US" dirty="0"/>
              <a:t>다음으로 </a:t>
            </a:r>
            <a:r>
              <a:rPr lang="en-US" altLang="ko-KR" dirty="0" err="1"/>
              <a:t>Lgbm</a:t>
            </a:r>
            <a:r>
              <a:rPr lang="ko-KR" altLang="en-US" dirty="0"/>
              <a:t>모델의 예측 결과를 각각 개별 알고리즘으로 사용하고 각각의 </a:t>
            </a:r>
            <a:r>
              <a:rPr lang="ko-KR" altLang="en-US" dirty="0" err="1"/>
              <a:t>예측값을</a:t>
            </a:r>
            <a:r>
              <a:rPr lang="ko-KR" altLang="en-US" dirty="0"/>
              <a:t> 기반으로 데이터 세트를 만들었습니다</a:t>
            </a:r>
            <a:r>
              <a:rPr lang="en-US" altLang="ko-KR" dirty="0"/>
              <a:t>. </a:t>
            </a:r>
            <a:r>
              <a:rPr lang="ko-KR" altLang="en-US" dirty="0"/>
              <a:t>최종 메타 모델은 </a:t>
            </a:r>
            <a:r>
              <a:rPr lang="ko-KR" altLang="en-US" dirty="0" err="1"/>
              <a:t>릿지와</a:t>
            </a:r>
            <a:r>
              <a:rPr lang="ko-KR" altLang="en-US" dirty="0"/>
              <a:t> </a:t>
            </a:r>
            <a:r>
              <a:rPr lang="en-US" altLang="ko-KR" dirty="0"/>
              <a:t>LAD, </a:t>
            </a:r>
            <a:r>
              <a:rPr lang="en-US" altLang="ko-KR" dirty="0" err="1"/>
              <a:t>Hubor</a:t>
            </a:r>
            <a:r>
              <a:rPr lang="ko-KR" altLang="en-US" dirty="0"/>
              <a:t>를 사용해보고 </a:t>
            </a:r>
            <a:r>
              <a:rPr lang="en-US" altLang="ko-KR" dirty="0"/>
              <a:t>MAE </a:t>
            </a:r>
            <a:r>
              <a:rPr lang="ko-KR" altLang="en-US" dirty="0"/>
              <a:t>값이 가장 낮은 모델인 을 선택하였습니다</a:t>
            </a:r>
            <a:r>
              <a:rPr lang="en-US" altLang="ko-KR" dirty="0"/>
              <a:t>.</a:t>
            </a:r>
            <a:endParaRPr dirty="0"/>
          </a:p>
        </p:txBody>
      </p:sp>
    </p:spTree>
    <p:extLst>
      <p:ext uri="{BB962C8B-B14F-4D97-AF65-F5344CB8AC3E}">
        <p14:creationId xmlns:p14="http://schemas.microsoft.com/office/powerpoint/2010/main" val="35387216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18d7eca593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18d7eca59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KR" altLang="en-US" dirty="0"/>
              <a:t>이렇게 하나의 데이터 프레임으로 최종적인 메타 데이터 세트를 만든 모습입니다</a:t>
            </a:r>
            <a:r>
              <a:rPr lang="en-US" altLang="ko-KR" dirty="0"/>
              <a:t>.</a:t>
            </a:r>
            <a:endParaRPr dirty="0"/>
          </a:p>
        </p:txBody>
      </p:sp>
    </p:spTree>
    <p:extLst>
      <p:ext uri="{BB962C8B-B14F-4D97-AF65-F5344CB8AC3E}">
        <p14:creationId xmlns:p14="http://schemas.microsoft.com/office/powerpoint/2010/main" val="3710209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18d7eca593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18d7eca59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KR" altLang="en-US" dirty="0" err="1"/>
              <a:t>릿지</a:t>
            </a:r>
            <a:r>
              <a:rPr lang="ko-KR" altLang="en-US" dirty="0"/>
              <a:t> 회귀는 </a:t>
            </a:r>
            <a:r>
              <a:rPr lang="en-US" altLang="ko-KR" dirty="0"/>
              <a:t>L2</a:t>
            </a:r>
            <a:r>
              <a:rPr lang="ko-KR" altLang="en-US" dirty="0"/>
              <a:t>정규화를 사용하는데 이는 비용함수를 최소화 하는 방법과 과적합을 방지하기 위해 회귀 계수 값이 커지지 않도록 균형을 이루게 하기 위한 나온 방식입니다</a:t>
            </a:r>
            <a:r>
              <a:rPr lang="en-US" altLang="ko-KR" dirty="0"/>
              <a:t>. </a:t>
            </a:r>
            <a:r>
              <a:rPr lang="ko-KR" altLang="en-US" dirty="0"/>
              <a:t>사진의 식에서 모이는 람다 값이 튜닝 파라미터로 </a:t>
            </a:r>
            <a:r>
              <a:rPr lang="en-US" altLang="ko-KR" dirty="0"/>
              <a:t>0</a:t>
            </a:r>
            <a:r>
              <a:rPr lang="ko-KR" altLang="en-US" dirty="0"/>
              <a:t>이면 일반적인 비용 함수 식이 되고 람다 값을 크게 하면 비용 함수는 회귀 계수인 베타의 제곱 값을 작게 해 과적합을 개선할 수 있습니다</a:t>
            </a:r>
            <a:r>
              <a:rPr lang="en-US" altLang="ko-KR" dirty="0"/>
              <a:t>. </a:t>
            </a:r>
            <a:endParaRPr dirty="0"/>
          </a:p>
        </p:txBody>
      </p:sp>
    </p:spTree>
    <p:extLst>
      <p:ext uri="{BB962C8B-B14F-4D97-AF65-F5344CB8AC3E}">
        <p14:creationId xmlns:p14="http://schemas.microsoft.com/office/powerpoint/2010/main" val="292617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987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18d7eca593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18d7eca59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ko-KR" altLang="en-US" b="0" i="0" dirty="0" err="1">
                <a:solidFill>
                  <a:srgbClr val="D1D5DB"/>
                </a:solidFill>
                <a:effectLst/>
                <a:latin typeface="Söhne"/>
              </a:rPr>
              <a:t>릿지</a:t>
            </a:r>
            <a:r>
              <a:rPr lang="ko-KR" altLang="en-US" b="0" i="0" dirty="0">
                <a:solidFill>
                  <a:srgbClr val="D1D5DB"/>
                </a:solidFill>
                <a:effectLst/>
                <a:latin typeface="Söhne"/>
              </a:rPr>
              <a:t> 모델을 사용한 코드입니다</a:t>
            </a:r>
            <a:r>
              <a:rPr lang="en-US" altLang="ko-KR" b="0" i="0" dirty="0">
                <a:solidFill>
                  <a:srgbClr val="D1D5DB"/>
                </a:solidFill>
                <a:effectLst/>
                <a:latin typeface="Söhne"/>
              </a:rPr>
              <a:t>. Positive=True</a:t>
            </a:r>
            <a:r>
              <a:rPr lang="ko-KR" altLang="en-US" b="0" i="0" dirty="0">
                <a:solidFill>
                  <a:srgbClr val="D1D5DB"/>
                </a:solidFill>
                <a:effectLst/>
                <a:latin typeface="Söhne"/>
              </a:rPr>
              <a:t>인 인자는 </a:t>
            </a:r>
            <a:r>
              <a:rPr lang="ko-KR" altLang="en-US" b="0" i="0" dirty="0" err="1">
                <a:solidFill>
                  <a:srgbClr val="D1D5DB"/>
                </a:solidFill>
                <a:effectLst/>
                <a:latin typeface="Söhne"/>
              </a:rPr>
              <a:t>릿지</a:t>
            </a:r>
            <a:r>
              <a:rPr lang="ko-KR" altLang="en-US" b="0" i="0" dirty="0">
                <a:solidFill>
                  <a:srgbClr val="D1D5DB"/>
                </a:solidFill>
                <a:effectLst/>
                <a:latin typeface="Söhne"/>
              </a:rPr>
              <a:t> 회귀에서 얻은 계수가 양수임을 보장하기 위한 것입니다</a:t>
            </a:r>
            <a:r>
              <a:rPr lang="en-US" altLang="ko-KR" b="0" i="0" dirty="0">
                <a:solidFill>
                  <a:srgbClr val="D1D5DB"/>
                </a:solidFill>
                <a:effectLst/>
                <a:latin typeface="Söhne"/>
              </a:rPr>
              <a:t>. </a:t>
            </a:r>
            <a:r>
              <a:rPr lang="ko-KR" altLang="en-US" b="0" i="0" dirty="0" err="1">
                <a:solidFill>
                  <a:srgbClr val="D1D5DB"/>
                </a:solidFill>
                <a:effectLst/>
                <a:latin typeface="Söhne"/>
              </a:rPr>
              <a:t>알파값은기본값인</a:t>
            </a:r>
            <a:r>
              <a:rPr lang="ko-KR" altLang="en-US" b="0" i="0" dirty="0">
                <a:solidFill>
                  <a:srgbClr val="D1D5DB"/>
                </a:solidFill>
                <a:effectLst/>
                <a:latin typeface="Söhne"/>
              </a:rPr>
              <a:t> </a:t>
            </a:r>
            <a:r>
              <a:rPr lang="en-US" altLang="ko-KR" b="0" i="0" dirty="0">
                <a:solidFill>
                  <a:srgbClr val="D1D5DB"/>
                </a:solidFill>
                <a:effectLst/>
                <a:latin typeface="Söhne"/>
              </a:rPr>
              <a:t>1.0</a:t>
            </a:r>
            <a:r>
              <a:rPr lang="ko-KR" altLang="en-US" b="0" i="0" dirty="0">
                <a:solidFill>
                  <a:srgbClr val="D1D5DB"/>
                </a:solidFill>
                <a:effectLst/>
                <a:latin typeface="Söhne"/>
              </a:rPr>
              <a:t>을 사용하였습니다</a:t>
            </a:r>
            <a:r>
              <a:rPr lang="en-US" altLang="ko-KR" b="0" i="0" dirty="0">
                <a:solidFill>
                  <a:srgbClr val="D1D5DB"/>
                </a:solidFill>
                <a:effectLst/>
                <a:latin typeface="Söhne"/>
              </a:rPr>
              <a:t>. </a:t>
            </a:r>
            <a:r>
              <a:rPr lang="ko-KR" altLang="en-US" b="0" i="0" dirty="0" err="1">
                <a:solidFill>
                  <a:srgbClr val="D1D5DB"/>
                </a:solidFill>
                <a:effectLst/>
                <a:latin typeface="Söhne"/>
              </a:rPr>
              <a:t>릿지</a:t>
            </a:r>
            <a:r>
              <a:rPr lang="ko-KR" altLang="en-US" b="0" i="0" dirty="0">
                <a:solidFill>
                  <a:srgbClr val="D1D5DB"/>
                </a:solidFill>
                <a:effectLst/>
                <a:latin typeface="Söhne"/>
              </a:rPr>
              <a:t> 모델을 학습한 후에는 코드에서 실제 </a:t>
            </a:r>
            <a:r>
              <a:rPr lang="ko-KR" altLang="en-US" b="0" i="0" dirty="0" err="1">
                <a:solidFill>
                  <a:srgbClr val="D1D5DB"/>
                </a:solidFill>
                <a:effectLst/>
                <a:latin typeface="Söhne"/>
              </a:rPr>
              <a:t>목표값</a:t>
            </a:r>
            <a:r>
              <a:rPr lang="en-US" altLang="ko-KR" b="0" i="0" dirty="0">
                <a:solidFill>
                  <a:srgbClr val="D1D5DB"/>
                </a:solidFill>
                <a:effectLst/>
                <a:latin typeface="Söhne"/>
              </a:rPr>
              <a:t>])</a:t>
            </a:r>
            <a:r>
              <a:rPr lang="ko-KR" altLang="en-US" b="0" i="0" dirty="0">
                <a:solidFill>
                  <a:srgbClr val="D1D5DB"/>
                </a:solidFill>
                <a:effectLst/>
                <a:latin typeface="Söhne"/>
              </a:rPr>
              <a:t>과 모델의 </a:t>
            </a:r>
            <a:r>
              <a:rPr lang="ko-KR" altLang="en-US" b="0" i="0" dirty="0" err="1">
                <a:solidFill>
                  <a:srgbClr val="D1D5DB"/>
                </a:solidFill>
                <a:effectLst/>
                <a:latin typeface="Söhne"/>
              </a:rPr>
              <a:t>예측값사이의</a:t>
            </a:r>
            <a:r>
              <a:rPr lang="ko-KR" altLang="en-US" b="0" i="0" dirty="0">
                <a:solidFill>
                  <a:srgbClr val="D1D5DB"/>
                </a:solidFill>
                <a:effectLst/>
                <a:latin typeface="Söhne"/>
              </a:rPr>
              <a:t> 평균 절대 오차</a:t>
            </a:r>
            <a:r>
              <a:rPr lang="en-US" altLang="ko-KR" b="0" i="0" dirty="0">
                <a:solidFill>
                  <a:srgbClr val="D1D5DB"/>
                </a:solidFill>
                <a:effectLst/>
                <a:latin typeface="Söhne"/>
              </a:rPr>
              <a:t>(MAE)</a:t>
            </a:r>
            <a:r>
              <a:rPr lang="ko-KR" altLang="en-US" b="0" i="0" dirty="0">
                <a:solidFill>
                  <a:srgbClr val="D1D5DB"/>
                </a:solidFill>
                <a:effectLst/>
                <a:latin typeface="Söhne"/>
              </a:rPr>
              <a:t>를 계산하고</a:t>
            </a:r>
            <a:r>
              <a:rPr lang="en-US" altLang="ko-KR" b="0" i="0" dirty="0">
                <a:solidFill>
                  <a:srgbClr val="D1D5DB"/>
                </a:solidFill>
                <a:effectLst/>
                <a:latin typeface="Söhne"/>
              </a:rPr>
              <a:t> </a:t>
            </a:r>
            <a:r>
              <a:rPr lang="ko-KR" altLang="en-US" b="0" i="0" dirty="0">
                <a:solidFill>
                  <a:srgbClr val="D1D5DB"/>
                </a:solidFill>
                <a:effectLst/>
                <a:latin typeface="Söhne"/>
              </a:rPr>
              <a:t>그런 다음 </a:t>
            </a:r>
            <a:r>
              <a:rPr lang="ko-KR" altLang="en-US" b="0" i="0" dirty="0" err="1">
                <a:solidFill>
                  <a:srgbClr val="D1D5DB"/>
                </a:solidFill>
                <a:effectLst/>
                <a:latin typeface="Söhne"/>
              </a:rPr>
              <a:t>릿지</a:t>
            </a:r>
            <a:r>
              <a:rPr lang="ko-KR" altLang="en-US" b="0" i="0" dirty="0">
                <a:solidFill>
                  <a:srgbClr val="D1D5DB"/>
                </a:solidFill>
                <a:effectLst/>
                <a:latin typeface="Söhne"/>
              </a:rPr>
              <a:t> 모델의 계수를 표시합니다</a:t>
            </a:r>
            <a:r>
              <a:rPr lang="en-US" altLang="ko-KR" b="0" i="0" dirty="0">
                <a:solidFill>
                  <a:srgbClr val="D1D5DB"/>
                </a:solidFill>
                <a:effectLst/>
                <a:latin typeface="Söhne"/>
              </a:rPr>
              <a:t>. </a:t>
            </a:r>
            <a:r>
              <a:rPr lang="ko-KR" altLang="en-US" b="0" i="0" dirty="0">
                <a:solidFill>
                  <a:srgbClr val="D1D5DB"/>
                </a:solidFill>
                <a:effectLst/>
                <a:latin typeface="Söhne"/>
              </a:rPr>
              <a:t>이는 모델에서 각 특성에 할당된 가중치를 보여줍니다</a:t>
            </a:r>
            <a:r>
              <a:rPr lang="en-US" altLang="ko-KR" b="0" i="0" dirty="0">
                <a:solidFill>
                  <a:srgbClr val="D1D5DB"/>
                </a:solidFill>
                <a:effectLst/>
                <a:latin typeface="Söhne"/>
              </a:rPr>
              <a:t>. </a:t>
            </a:r>
            <a:r>
              <a:rPr lang="ko-KR" altLang="en-US" b="0" i="0" dirty="0" err="1">
                <a:solidFill>
                  <a:srgbClr val="D1D5DB"/>
                </a:solidFill>
                <a:effectLst/>
                <a:latin typeface="Söhne"/>
              </a:rPr>
              <a:t>릿지</a:t>
            </a:r>
            <a:r>
              <a:rPr lang="ko-KR" altLang="en-US" b="0" i="0" dirty="0">
                <a:solidFill>
                  <a:srgbClr val="D1D5DB"/>
                </a:solidFill>
                <a:effectLst/>
                <a:latin typeface="Söhne"/>
              </a:rPr>
              <a:t> 모델은 </a:t>
            </a:r>
            <a:r>
              <a:rPr lang="en-US" altLang="ko-KR" b="0" i="0" dirty="0">
                <a:solidFill>
                  <a:srgbClr val="D1D5DB"/>
                </a:solidFill>
                <a:effectLst/>
                <a:latin typeface="Söhne"/>
              </a:rPr>
              <a:t>MAE</a:t>
            </a:r>
            <a:r>
              <a:rPr lang="ko-KR" altLang="en-US" b="0" i="0" dirty="0">
                <a:solidFill>
                  <a:srgbClr val="D1D5DB"/>
                </a:solidFill>
                <a:effectLst/>
                <a:latin typeface="Söhne"/>
              </a:rPr>
              <a:t>가 </a:t>
            </a:r>
            <a:r>
              <a:rPr lang="en-US" altLang="ko-KR" b="0" i="0" dirty="0">
                <a:solidFill>
                  <a:srgbClr val="D1D5DB"/>
                </a:solidFill>
                <a:effectLst/>
                <a:latin typeface="Söhne"/>
              </a:rPr>
              <a:t>339.8</a:t>
            </a:r>
            <a:r>
              <a:rPr lang="ko-KR" altLang="en-US" b="0" i="0" dirty="0">
                <a:solidFill>
                  <a:srgbClr val="D1D5DB"/>
                </a:solidFill>
                <a:effectLst/>
                <a:latin typeface="Söhne"/>
              </a:rPr>
              <a:t>정도 나왔습니다</a:t>
            </a:r>
            <a:r>
              <a:rPr lang="en-US" altLang="ko-KR" b="0" i="0" dirty="0">
                <a:solidFill>
                  <a:srgbClr val="D1D5DB"/>
                </a:solidFill>
                <a:effectLst/>
                <a:latin typeface="Söhne"/>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367646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18d7eca593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18d7eca59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altLang="ko-KR" b="0" i="0" dirty="0">
                <a:solidFill>
                  <a:srgbClr val="D1D5DB"/>
                </a:solidFill>
                <a:effectLst/>
                <a:latin typeface="Söhne"/>
              </a:rPr>
              <a:t>LAD </a:t>
            </a:r>
            <a:r>
              <a:rPr lang="ko-KR" altLang="en-US" b="0" i="0" dirty="0">
                <a:solidFill>
                  <a:srgbClr val="D1D5DB"/>
                </a:solidFill>
                <a:effectLst/>
                <a:latin typeface="Söhne"/>
              </a:rPr>
              <a:t>회귀 모델은 최소 절대 편차 회귀</a:t>
            </a:r>
            <a:r>
              <a:rPr lang="en-US" altLang="ko-KR" b="0" i="0" dirty="0">
                <a:solidFill>
                  <a:srgbClr val="D1D5DB"/>
                </a:solidFill>
                <a:effectLst/>
                <a:latin typeface="Söhne"/>
              </a:rPr>
              <a:t>(Minimum Absolute Deviation Regression)</a:t>
            </a:r>
            <a:r>
              <a:rPr lang="ko-KR" altLang="en-US" b="0" i="0" dirty="0">
                <a:solidFill>
                  <a:srgbClr val="D1D5DB"/>
                </a:solidFill>
                <a:effectLst/>
                <a:latin typeface="Söhne"/>
              </a:rPr>
              <a:t>로 알려진 절대 오차 회귀 모델입니다</a:t>
            </a:r>
            <a:r>
              <a:rPr lang="en-US" altLang="ko-KR" b="0" i="0" dirty="0">
                <a:solidFill>
                  <a:srgbClr val="D1D5DB"/>
                </a:solidFill>
                <a:effectLst/>
                <a:latin typeface="Söhne"/>
              </a:rPr>
              <a:t>. </a:t>
            </a:r>
            <a:r>
              <a:rPr lang="ko-KR" altLang="en-US" b="0" i="0" dirty="0">
                <a:solidFill>
                  <a:srgbClr val="D1D5DB"/>
                </a:solidFill>
                <a:effectLst/>
                <a:latin typeface="Söhne"/>
              </a:rPr>
              <a:t>이 모델은 회귀선과 실제 데이터 포인트 사이의 절대 오차의 합을 최소화하여 최적의 회귀선을 찾습니다</a:t>
            </a:r>
            <a:r>
              <a:rPr lang="en-US" altLang="ko-KR" b="0" i="0" dirty="0">
                <a:solidFill>
                  <a:srgbClr val="D1D5DB"/>
                </a:solidFill>
                <a:effectLst/>
                <a:latin typeface="Söhne"/>
              </a:rPr>
              <a:t>.</a:t>
            </a:r>
          </a:p>
          <a:p>
            <a:pPr algn="l"/>
            <a:r>
              <a:rPr lang="ko-KR" altLang="en-US" b="0" i="0" dirty="0">
                <a:solidFill>
                  <a:srgbClr val="D1D5DB"/>
                </a:solidFill>
                <a:effectLst/>
                <a:latin typeface="Söhne"/>
              </a:rPr>
              <a:t>일반적인 선형 회귀 모델에서는 오차를 측정하기 위해 </a:t>
            </a:r>
            <a:r>
              <a:rPr lang="ko-KR" altLang="en-US" b="0" i="0" dirty="0" err="1">
                <a:solidFill>
                  <a:srgbClr val="D1D5DB"/>
                </a:solidFill>
                <a:effectLst/>
                <a:latin typeface="Söhne"/>
              </a:rPr>
              <a:t>잔차의</a:t>
            </a:r>
            <a:r>
              <a:rPr lang="ko-KR" altLang="en-US" b="0" i="0" dirty="0">
                <a:solidFill>
                  <a:srgbClr val="D1D5DB"/>
                </a:solidFill>
                <a:effectLst/>
                <a:latin typeface="Söhne"/>
              </a:rPr>
              <a:t> 제곱합을 사용합니다</a:t>
            </a:r>
            <a:r>
              <a:rPr lang="en-US" altLang="ko-KR" b="0" i="0" dirty="0">
                <a:solidFill>
                  <a:srgbClr val="D1D5DB"/>
                </a:solidFill>
                <a:effectLst/>
                <a:latin typeface="Söhne"/>
              </a:rPr>
              <a:t>. </a:t>
            </a:r>
            <a:r>
              <a:rPr lang="ko-KR" altLang="en-US" b="0" i="0" dirty="0">
                <a:solidFill>
                  <a:srgbClr val="D1D5DB"/>
                </a:solidFill>
                <a:effectLst/>
                <a:latin typeface="Söhne"/>
              </a:rPr>
              <a:t>이는 </a:t>
            </a:r>
            <a:r>
              <a:rPr lang="ko-KR" altLang="en-US" b="0" i="0" dirty="0" err="1">
                <a:solidFill>
                  <a:srgbClr val="D1D5DB"/>
                </a:solidFill>
                <a:effectLst/>
                <a:latin typeface="Söhne"/>
              </a:rPr>
              <a:t>잔차가</a:t>
            </a:r>
            <a:r>
              <a:rPr lang="ko-KR" altLang="en-US" b="0" i="0" dirty="0">
                <a:solidFill>
                  <a:srgbClr val="D1D5DB"/>
                </a:solidFill>
                <a:effectLst/>
                <a:latin typeface="Söhne"/>
              </a:rPr>
              <a:t> 큰 이상치의 </a:t>
            </a:r>
            <a:r>
              <a:rPr lang="ko-KR" altLang="en-US" b="0" i="0" dirty="0" err="1">
                <a:solidFill>
                  <a:srgbClr val="D1D5DB"/>
                </a:solidFill>
                <a:effectLst/>
                <a:latin typeface="Söhne"/>
              </a:rPr>
              <a:t>잔차를</a:t>
            </a:r>
            <a:r>
              <a:rPr lang="ko-KR" altLang="en-US" b="0" i="0" dirty="0">
                <a:solidFill>
                  <a:srgbClr val="D1D5DB"/>
                </a:solidFill>
                <a:effectLst/>
                <a:latin typeface="Söhne"/>
              </a:rPr>
              <a:t> 제곱하여 이상치에 민감하게 반응할 수 있습니다</a:t>
            </a:r>
            <a:r>
              <a:rPr lang="en-US" altLang="ko-KR" b="0" i="0" dirty="0">
                <a:solidFill>
                  <a:srgbClr val="D1D5DB"/>
                </a:solidFill>
                <a:effectLst/>
                <a:latin typeface="Söhne"/>
              </a:rPr>
              <a:t>. </a:t>
            </a:r>
            <a:r>
              <a:rPr lang="ko-KR" altLang="en-US" b="0" i="0" dirty="0">
                <a:solidFill>
                  <a:srgbClr val="D1D5DB"/>
                </a:solidFill>
                <a:effectLst/>
                <a:latin typeface="Söhne"/>
              </a:rPr>
              <a:t>그러나 </a:t>
            </a:r>
            <a:r>
              <a:rPr lang="en-US" altLang="ko-KR" b="0" i="0" dirty="0">
                <a:solidFill>
                  <a:srgbClr val="D1D5DB"/>
                </a:solidFill>
                <a:effectLst/>
                <a:latin typeface="Söhne"/>
              </a:rPr>
              <a:t>LAD </a:t>
            </a:r>
            <a:r>
              <a:rPr lang="ko-KR" altLang="en-US" b="0" i="0" dirty="0">
                <a:solidFill>
                  <a:srgbClr val="D1D5DB"/>
                </a:solidFill>
                <a:effectLst/>
                <a:latin typeface="Söhne"/>
              </a:rPr>
              <a:t>회귀 모델은 절대값 함수를 사용하여 오차를 측정하기 때문에 이상치에 덜 민감한 특징을 가지고 있습니다</a:t>
            </a:r>
            <a:r>
              <a:rPr lang="en-US" altLang="ko-KR" b="0" i="0" dirty="0">
                <a:solidFill>
                  <a:srgbClr val="D1D5DB"/>
                </a:solidFill>
                <a:effectLst/>
                <a:latin typeface="Söhne"/>
              </a:rPr>
              <a:t>.</a:t>
            </a:r>
            <a:r>
              <a:rPr lang="ko-KR" altLang="en-US" b="0" i="0" dirty="0">
                <a:solidFill>
                  <a:srgbClr val="D1D5DB"/>
                </a:solidFill>
                <a:effectLst/>
                <a:latin typeface="Söhne"/>
              </a:rPr>
              <a:t> </a:t>
            </a:r>
            <a:r>
              <a:rPr lang="ko-KR" altLang="en-US" b="0" i="0" dirty="0" err="1">
                <a:solidFill>
                  <a:srgbClr val="D1D5DB"/>
                </a:solidFill>
                <a:effectLst/>
                <a:latin typeface="Söhne"/>
              </a:rPr>
              <a:t>잔차</a:t>
            </a:r>
            <a:r>
              <a:rPr lang="ko-KR" altLang="en-US" b="0" i="0" dirty="0">
                <a:solidFill>
                  <a:srgbClr val="D1D5DB"/>
                </a:solidFill>
                <a:effectLst/>
                <a:latin typeface="Söhne"/>
              </a:rPr>
              <a:t> 절댓값을 최소화하는 회귀 </a:t>
            </a:r>
            <a:r>
              <a:rPr lang="ko-KR" altLang="en-US" b="0" i="0" dirty="0" err="1">
                <a:solidFill>
                  <a:srgbClr val="D1D5DB"/>
                </a:solidFill>
                <a:effectLst/>
                <a:latin typeface="Söhne"/>
              </a:rPr>
              <a:t>모델이여서</a:t>
            </a:r>
            <a:r>
              <a:rPr lang="ko-KR" altLang="en-US" b="0" i="0" dirty="0">
                <a:solidFill>
                  <a:srgbClr val="D1D5DB"/>
                </a:solidFill>
                <a:effectLst/>
                <a:latin typeface="Söhne"/>
              </a:rPr>
              <a:t> 저희 대회처럼 최종 평가 지표가 </a:t>
            </a:r>
            <a:r>
              <a:rPr lang="en-US" altLang="ko-KR" b="0" i="0" dirty="0">
                <a:solidFill>
                  <a:srgbClr val="D1D5DB"/>
                </a:solidFill>
                <a:effectLst/>
                <a:latin typeface="Söhne"/>
              </a:rPr>
              <a:t>MAE</a:t>
            </a:r>
            <a:r>
              <a:rPr lang="ko-KR" altLang="en-US" b="0" i="0" dirty="0">
                <a:solidFill>
                  <a:srgbClr val="D1D5DB"/>
                </a:solidFill>
                <a:effectLst/>
                <a:latin typeface="Söhne"/>
              </a:rPr>
              <a:t>인 데이터에서 좋은 성능을 발휘할 수 있습니다</a:t>
            </a:r>
            <a:r>
              <a:rPr lang="en-US" altLang="ko-KR" b="0" i="0" dirty="0">
                <a:solidFill>
                  <a:srgbClr val="D1D5DB"/>
                </a:solidFill>
                <a:effectLst/>
                <a:latin typeface="Söhne"/>
              </a:rPr>
              <a:t>. </a:t>
            </a:r>
          </a:p>
        </p:txBody>
      </p:sp>
    </p:spTree>
    <p:extLst>
      <p:ext uri="{BB962C8B-B14F-4D97-AF65-F5344CB8AC3E}">
        <p14:creationId xmlns:p14="http://schemas.microsoft.com/office/powerpoint/2010/main" val="36577020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18d7eca593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18d7eca59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ko-KR" altLang="en-US" b="0" i="0" dirty="0">
                <a:solidFill>
                  <a:srgbClr val="D1D5DB"/>
                </a:solidFill>
                <a:effectLst/>
                <a:latin typeface="Söhne"/>
              </a:rPr>
              <a:t>이러한 </a:t>
            </a:r>
            <a:r>
              <a:rPr lang="en-US" altLang="ko-KR" b="0" i="0" dirty="0" err="1">
                <a:solidFill>
                  <a:srgbClr val="D1D5DB"/>
                </a:solidFill>
                <a:effectLst/>
                <a:latin typeface="Söhne"/>
              </a:rPr>
              <a:t>LADRegression</a:t>
            </a:r>
            <a:r>
              <a:rPr lang="ko-KR" altLang="en-US" b="0" i="0" dirty="0">
                <a:solidFill>
                  <a:srgbClr val="D1D5DB"/>
                </a:solidFill>
                <a:effectLst/>
                <a:latin typeface="Söhne"/>
              </a:rPr>
              <a:t>의 파라미터인 알파 값은 </a:t>
            </a:r>
            <a:r>
              <a:rPr lang="en-US" altLang="ko-KR" b="0" i="0" dirty="0">
                <a:solidFill>
                  <a:srgbClr val="D1D5DB"/>
                </a:solidFill>
                <a:effectLst/>
                <a:latin typeface="Söhne"/>
              </a:rPr>
              <a:t>1</a:t>
            </a:r>
            <a:r>
              <a:rPr lang="ko-KR" altLang="en-US" b="0" i="0" dirty="0">
                <a:solidFill>
                  <a:srgbClr val="D1D5DB"/>
                </a:solidFill>
                <a:effectLst/>
                <a:latin typeface="Söhne"/>
              </a:rPr>
              <a:t>로 정해주고 </a:t>
            </a:r>
            <a:r>
              <a:rPr lang="ko-KR" altLang="en-US" b="0" i="0" dirty="0" err="1">
                <a:solidFill>
                  <a:srgbClr val="D1D5DB"/>
                </a:solidFill>
                <a:effectLst/>
                <a:latin typeface="Söhne"/>
              </a:rPr>
              <a:t>스태킹</a:t>
            </a:r>
            <a:r>
              <a:rPr lang="ko-KR" altLang="en-US" b="0" i="0" dirty="0">
                <a:solidFill>
                  <a:srgbClr val="D1D5DB"/>
                </a:solidFill>
                <a:effectLst/>
                <a:latin typeface="Söhne"/>
              </a:rPr>
              <a:t> 앙상블을 진행한 결과 </a:t>
            </a:r>
            <a:r>
              <a:rPr lang="en-US" altLang="ko-KR" b="0" i="0" dirty="0">
                <a:solidFill>
                  <a:srgbClr val="D1D5DB"/>
                </a:solidFill>
                <a:effectLst/>
                <a:latin typeface="Söhne"/>
              </a:rPr>
              <a:t>mad</a:t>
            </a:r>
            <a:r>
              <a:rPr lang="ko-KR" altLang="en-US" b="0" i="0" dirty="0">
                <a:solidFill>
                  <a:srgbClr val="D1D5DB"/>
                </a:solidFill>
                <a:effectLst/>
                <a:latin typeface="Söhne"/>
              </a:rPr>
              <a:t>가 무려 </a:t>
            </a:r>
            <a:r>
              <a:rPr lang="en-US" altLang="ko-KR" b="0" i="0" dirty="0">
                <a:solidFill>
                  <a:srgbClr val="D1D5DB"/>
                </a:solidFill>
                <a:effectLst/>
                <a:latin typeface="Söhne"/>
              </a:rPr>
              <a:t>336.27</a:t>
            </a:r>
            <a:r>
              <a:rPr lang="ko-KR" altLang="en-US" b="0" i="0" dirty="0">
                <a:solidFill>
                  <a:srgbClr val="D1D5DB"/>
                </a:solidFill>
                <a:effectLst/>
                <a:latin typeface="Söhne"/>
              </a:rPr>
              <a:t>점으로 앞선 모델보다 좋은 결과가 나온 것을 확인할 수 있었습니다</a:t>
            </a:r>
            <a:r>
              <a:rPr lang="en-US" altLang="ko-KR" b="0" i="0" dirty="0">
                <a:solidFill>
                  <a:srgbClr val="D1D5DB"/>
                </a:solidFill>
                <a:effectLst/>
                <a:latin typeface="Söhne"/>
              </a:rPr>
              <a:t>.</a:t>
            </a:r>
            <a:endParaRPr dirty="0"/>
          </a:p>
        </p:txBody>
      </p:sp>
    </p:spTree>
    <p:extLst>
      <p:ext uri="{BB962C8B-B14F-4D97-AF65-F5344CB8AC3E}">
        <p14:creationId xmlns:p14="http://schemas.microsoft.com/office/powerpoint/2010/main" val="8163539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18d7eca593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18d7eca59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ko-KR" altLang="en-US" dirty="0"/>
              <a:t>세 번째 최종 모델로 사용해 본 </a:t>
            </a:r>
            <a:r>
              <a:rPr lang="en-US" altLang="ko-KR" dirty="0" err="1"/>
              <a:t>HuborRegressor</a:t>
            </a:r>
            <a:r>
              <a:rPr lang="ko-KR" altLang="en-US" dirty="0"/>
              <a:t>으로 </a:t>
            </a:r>
            <a:r>
              <a:rPr lang="en-US" altLang="ko-KR" b="0" i="0" dirty="0">
                <a:solidFill>
                  <a:srgbClr val="D1D5DB"/>
                </a:solidFill>
                <a:effectLst/>
                <a:latin typeface="Söhne"/>
              </a:rPr>
              <a:t>Huber loss function</a:t>
            </a:r>
            <a:r>
              <a:rPr lang="ko-KR" altLang="en-US" b="0" i="0" dirty="0">
                <a:solidFill>
                  <a:srgbClr val="D1D5DB"/>
                </a:solidFill>
                <a:effectLst/>
                <a:latin typeface="Söhne"/>
              </a:rPr>
              <a:t>을 최소화하는 회귀 모델입니다</a:t>
            </a:r>
            <a:r>
              <a:rPr lang="en-US" altLang="ko-KR" b="0" i="0" dirty="0">
                <a:solidFill>
                  <a:srgbClr val="D1D5DB"/>
                </a:solidFill>
                <a:effectLst/>
                <a:latin typeface="Söhne"/>
              </a:rPr>
              <a:t>. </a:t>
            </a:r>
          </a:p>
          <a:p>
            <a:pPr algn="l"/>
            <a:r>
              <a:rPr lang="en-US" altLang="ko-KR" b="0" i="0" dirty="0">
                <a:solidFill>
                  <a:srgbClr val="D1D5DB"/>
                </a:solidFill>
                <a:effectLst/>
                <a:latin typeface="Söhne"/>
              </a:rPr>
              <a:t>Huber </a:t>
            </a:r>
            <a:r>
              <a:rPr lang="ko-KR" altLang="en-US" b="0" i="0" dirty="0">
                <a:solidFill>
                  <a:srgbClr val="D1D5DB"/>
                </a:solidFill>
                <a:effectLst/>
                <a:latin typeface="Söhne"/>
              </a:rPr>
              <a:t>손실은 </a:t>
            </a:r>
            <a:r>
              <a:rPr lang="en-US" altLang="ko-KR" b="0" i="0" dirty="0">
                <a:solidFill>
                  <a:srgbClr val="D1D5DB"/>
                </a:solidFill>
                <a:effectLst/>
                <a:latin typeface="Söhne"/>
              </a:rPr>
              <a:t>l1</a:t>
            </a:r>
            <a:r>
              <a:rPr lang="ko-KR" altLang="en-US" b="0" i="0" dirty="0">
                <a:solidFill>
                  <a:srgbClr val="D1D5DB"/>
                </a:solidFill>
                <a:effectLst/>
                <a:latin typeface="Söhne"/>
              </a:rPr>
              <a:t>과 </a:t>
            </a:r>
            <a:r>
              <a:rPr lang="en-US" altLang="ko-KR" b="0" i="0" dirty="0">
                <a:solidFill>
                  <a:srgbClr val="D1D5DB"/>
                </a:solidFill>
                <a:effectLst/>
                <a:latin typeface="Söhne"/>
              </a:rPr>
              <a:t>l2</a:t>
            </a:r>
            <a:r>
              <a:rPr lang="ko-KR" altLang="en-US" b="0" i="0" dirty="0">
                <a:solidFill>
                  <a:srgbClr val="D1D5DB"/>
                </a:solidFill>
                <a:effectLst/>
                <a:latin typeface="Söhne"/>
              </a:rPr>
              <a:t>정규화를 합친 모형으로 쉽게 말하면 절대값 손실과 제곱 손실을 조합한 형태입니다</a:t>
            </a:r>
            <a:r>
              <a:rPr lang="en-US" altLang="ko-KR" b="0" i="0" dirty="0">
                <a:solidFill>
                  <a:srgbClr val="D1D5DB"/>
                </a:solidFill>
                <a:effectLst/>
                <a:latin typeface="Söhne"/>
              </a:rPr>
              <a:t>., </a:t>
            </a:r>
            <a:r>
              <a:rPr lang="ko-KR" altLang="en-US" b="0" i="0" dirty="0">
                <a:solidFill>
                  <a:srgbClr val="D1D5DB"/>
                </a:solidFill>
                <a:effectLst/>
                <a:latin typeface="Söhne"/>
              </a:rPr>
              <a:t>앞서 말했듯 제곱 손실 함수는 </a:t>
            </a:r>
            <a:r>
              <a:rPr lang="ko-KR" altLang="en-US" b="0" i="0" dirty="0" err="1">
                <a:solidFill>
                  <a:srgbClr val="D1D5DB"/>
                </a:solidFill>
                <a:effectLst/>
                <a:latin typeface="Söhne"/>
              </a:rPr>
              <a:t>잔차가</a:t>
            </a:r>
            <a:r>
              <a:rPr lang="ko-KR" altLang="en-US" b="0" i="0" dirty="0">
                <a:solidFill>
                  <a:srgbClr val="D1D5DB"/>
                </a:solidFill>
                <a:effectLst/>
                <a:latin typeface="Söhne"/>
              </a:rPr>
              <a:t> 큰 이상치의 </a:t>
            </a:r>
            <a:r>
              <a:rPr lang="ko-KR" altLang="en-US" b="0" i="0" dirty="0" err="1">
                <a:solidFill>
                  <a:srgbClr val="D1D5DB"/>
                </a:solidFill>
                <a:effectLst/>
                <a:latin typeface="Söhne"/>
              </a:rPr>
              <a:t>잔차를</a:t>
            </a:r>
            <a:r>
              <a:rPr lang="ko-KR" altLang="en-US" b="0" i="0" dirty="0">
                <a:solidFill>
                  <a:srgbClr val="D1D5DB"/>
                </a:solidFill>
                <a:effectLst/>
                <a:latin typeface="Söhne"/>
              </a:rPr>
              <a:t> </a:t>
            </a:r>
            <a:r>
              <a:rPr lang="ko-KR" altLang="en-US" b="0" i="0" dirty="0" err="1">
                <a:solidFill>
                  <a:srgbClr val="D1D5DB"/>
                </a:solidFill>
                <a:effectLst/>
                <a:latin typeface="Söhne"/>
              </a:rPr>
              <a:t>제곱시키기</a:t>
            </a:r>
            <a:r>
              <a:rPr lang="ko-KR" altLang="en-US" b="0" i="0" dirty="0">
                <a:solidFill>
                  <a:srgbClr val="D1D5DB"/>
                </a:solidFill>
                <a:effectLst/>
                <a:latin typeface="Söhne"/>
              </a:rPr>
              <a:t> 때문에 이상치에 민감하게 반응하여 회귀 모델의 성능을 저하시킬 수 있고</a:t>
            </a:r>
          </a:p>
          <a:p>
            <a:pPr algn="l"/>
            <a:r>
              <a:rPr lang="ko-KR" altLang="en-US" b="0" i="0" dirty="0">
                <a:solidFill>
                  <a:srgbClr val="D1D5DB"/>
                </a:solidFill>
                <a:effectLst/>
                <a:latin typeface="Söhne"/>
              </a:rPr>
              <a:t>절댓값 손실함수는 이에 비해 이상치에 덜 민감하게 반응합니다</a:t>
            </a:r>
            <a:r>
              <a:rPr lang="en-US" altLang="ko-KR" b="0" i="0" dirty="0">
                <a:solidFill>
                  <a:srgbClr val="D1D5DB"/>
                </a:solidFill>
                <a:effectLst/>
                <a:latin typeface="Söhne"/>
              </a:rPr>
              <a:t>. Huber </a:t>
            </a:r>
            <a:r>
              <a:rPr lang="ko-KR" altLang="en-US" b="0" i="0" dirty="0">
                <a:solidFill>
                  <a:srgbClr val="D1D5DB"/>
                </a:solidFill>
                <a:effectLst/>
                <a:latin typeface="Söhne"/>
              </a:rPr>
              <a:t>손실은 </a:t>
            </a:r>
            <a:r>
              <a:rPr lang="ko-KR" altLang="en-US" b="0" i="0" dirty="0" err="1">
                <a:solidFill>
                  <a:srgbClr val="D1D5DB"/>
                </a:solidFill>
                <a:effectLst/>
                <a:latin typeface="Söhne"/>
              </a:rPr>
              <a:t>잔차의</a:t>
            </a:r>
            <a:r>
              <a:rPr lang="ko-KR" altLang="en-US" b="0" i="0" dirty="0">
                <a:solidFill>
                  <a:srgbClr val="D1D5DB"/>
                </a:solidFill>
                <a:effectLst/>
                <a:latin typeface="Söhne"/>
              </a:rPr>
              <a:t> 크기가 입실론 이하인 경우에는 제곱 손실 함수를 사용하여 오차를 계산하고</a:t>
            </a:r>
            <a:r>
              <a:rPr lang="en-US" altLang="ko-KR" b="0" i="0" dirty="0">
                <a:solidFill>
                  <a:srgbClr val="D1D5DB"/>
                </a:solidFill>
                <a:effectLst/>
                <a:latin typeface="Söhne"/>
              </a:rPr>
              <a:t>, </a:t>
            </a:r>
            <a:r>
              <a:rPr lang="ko-KR" altLang="en-US" b="0" i="0" dirty="0" err="1">
                <a:solidFill>
                  <a:srgbClr val="D1D5DB"/>
                </a:solidFill>
                <a:effectLst/>
                <a:latin typeface="Söhne"/>
              </a:rPr>
              <a:t>잔차의</a:t>
            </a:r>
            <a:r>
              <a:rPr lang="ko-KR" altLang="en-US" b="0" i="0" dirty="0">
                <a:solidFill>
                  <a:srgbClr val="D1D5DB"/>
                </a:solidFill>
                <a:effectLst/>
                <a:latin typeface="Söhne"/>
              </a:rPr>
              <a:t> 크기가 </a:t>
            </a:r>
            <a:r>
              <a:rPr lang="ko-KR" altLang="en-US" b="0" i="0" dirty="0" err="1">
                <a:solidFill>
                  <a:srgbClr val="D1D5DB"/>
                </a:solidFill>
                <a:effectLst/>
                <a:latin typeface="Söhne"/>
              </a:rPr>
              <a:t>임계값</a:t>
            </a:r>
            <a:r>
              <a:rPr lang="ko-KR" altLang="en-US" b="0" i="0" dirty="0">
                <a:solidFill>
                  <a:srgbClr val="D1D5DB"/>
                </a:solidFill>
                <a:effectLst/>
                <a:latin typeface="Söhne"/>
              </a:rPr>
              <a:t> 이상인 경우에는 절대값 손실 함수를 사용하여 오차를 계산합니다</a:t>
            </a:r>
            <a:r>
              <a:rPr lang="en-US" altLang="ko-KR" b="0" i="0" dirty="0">
                <a:solidFill>
                  <a:srgbClr val="D1D5DB"/>
                </a:solidFill>
                <a:effectLst/>
                <a:latin typeface="Söhne"/>
              </a:rPr>
              <a:t>. </a:t>
            </a:r>
            <a:r>
              <a:rPr lang="ko-KR" altLang="en-US" b="0" i="0" dirty="0">
                <a:solidFill>
                  <a:srgbClr val="D1D5DB"/>
                </a:solidFill>
                <a:effectLst/>
                <a:latin typeface="Söhne"/>
              </a:rPr>
              <a:t>이를 통해 </a:t>
            </a:r>
            <a:r>
              <a:rPr lang="ko-KR" altLang="en-US" b="0" i="0" dirty="0" err="1">
                <a:solidFill>
                  <a:srgbClr val="D1D5DB"/>
                </a:solidFill>
                <a:effectLst/>
                <a:latin typeface="Söhne"/>
              </a:rPr>
              <a:t>잔차의</a:t>
            </a:r>
            <a:r>
              <a:rPr lang="ko-KR" altLang="en-US" b="0" i="0" dirty="0">
                <a:solidFill>
                  <a:srgbClr val="D1D5DB"/>
                </a:solidFill>
                <a:effectLst/>
                <a:latin typeface="Söhne"/>
              </a:rPr>
              <a:t> 크기에 따라 오차를 다르게 처리함으로써 이상치에 민감하지 않은 회귀 모델을 구축할 수 있습니다</a:t>
            </a:r>
            <a:r>
              <a:rPr lang="en-US" altLang="ko-KR" b="0" i="0" dirty="0">
                <a:solidFill>
                  <a:srgbClr val="D1D5DB"/>
                </a:solidFill>
                <a:effectLst/>
                <a:latin typeface="Söhne"/>
              </a:rPr>
              <a:t>.</a:t>
            </a:r>
          </a:p>
        </p:txBody>
      </p:sp>
    </p:spTree>
    <p:extLst>
      <p:ext uri="{BB962C8B-B14F-4D97-AF65-F5344CB8AC3E}">
        <p14:creationId xmlns:p14="http://schemas.microsoft.com/office/powerpoint/2010/main" val="32608282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18d7eca593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18d7eca59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GridSearch</a:t>
            </a:r>
            <a:r>
              <a:rPr lang="ko-KR" altLang="en-US" dirty="0"/>
              <a:t>를 이용해서 최적 파라미터를 찾고 </a:t>
            </a:r>
            <a:r>
              <a:rPr lang="en-US" altLang="ko-KR" dirty="0" err="1"/>
              <a:t>HuborRegressor</a:t>
            </a:r>
            <a:r>
              <a:rPr lang="ko-KR" altLang="en-US" dirty="0"/>
              <a:t>을 사용한 결과 </a:t>
            </a:r>
            <a:r>
              <a:rPr lang="en-US" altLang="ko-KR" dirty="0"/>
              <a:t>336.29</a:t>
            </a:r>
            <a:r>
              <a:rPr lang="ko-KR" altLang="en-US" dirty="0"/>
              <a:t>로 앞서 진행한 </a:t>
            </a:r>
            <a:r>
              <a:rPr lang="en-US" altLang="ko-KR" dirty="0" err="1"/>
              <a:t>LADregression</a:t>
            </a:r>
            <a:r>
              <a:rPr lang="ko-KR" altLang="en-US" dirty="0"/>
              <a:t>과 비슷한 점수가 나온 것을 볼 수 있었습니다</a:t>
            </a:r>
            <a:r>
              <a:rPr lang="en-US" altLang="ko-KR" dirty="0"/>
              <a:t>.</a:t>
            </a:r>
            <a:endParaRPr dirty="0"/>
          </a:p>
        </p:txBody>
      </p:sp>
    </p:spTree>
    <p:extLst>
      <p:ext uri="{BB962C8B-B14F-4D97-AF65-F5344CB8AC3E}">
        <p14:creationId xmlns:p14="http://schemas.microsoft.com/office/powerpoint/2010/main" val="32692952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18d7eca593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18d7eca59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KR" altLang="en-US" dirty="0"/>
              <a:t>지금까지 수행한 모델의 </a:t>
            </a:r>
            <a:r>
              <a:rPr lang="en-US" altLang="ko-KR" dirty="0"/>
              <a:t>MAE</a:t>
            </a:r>
            <a:r>
              <a:rPr lang="ko-KR" altLang="en-US" dirty="0"/>
              <a:t>를 한 번에 파악한 결과 다음과 같았습니다</a:t>
            </a:r>
            <a:r>
              <a:rPr lang="en-US" altLang="ko-KR" dirty="0"/>
              <a:t>. </a:t>
            </a:r>
            <a:r>
              <a:rPr lang="ko-KR" altLang="en-US" dirty="0"/>
              <a:t>순서대로 </a:t>
            </a:r>
            <a:r>
              <a:rPr lang="en-US" altLang="ko-KR" dirty="0" err="1"/>
              <a:t>AutoML</a:t>
            </a:r>
            <a:r>
              <a:rPr lang="en-US" altLang="ko-KR" dirty="0"/>
              <a:t> lgbm1 lgbm2 </a:t>
            </a:r>
            <a:r>
              <a:rPr lang="ko-KR" altLang="en-US" dirty="0"/>
              <a:t>위 세가지 모델의 평균</a:t>
            </a:r>
            <a:r>
              <a:rPr lang="en-US" altLang="ko-KR" dirty="0"/>
              <a:t>, </a:t>
            </a:r>
            <a:r>
              <a:rPr lang="ko-KR" altLang="en-US" dirty="0"/>
              <a:t>그 뒤의 나머지는 위 세가지 모델을 </a:t>
            </a:r>
            <a:r>
              <a:rPr lang="ko-KR" altLang="en-US" dirty="0" err="1"/>
              <a:t>스태킹</a:t>
            </a:r>
            <a:r>
              <a:rPr lang="ko-KR" altLang="en-US" dirty="0"/>
              <a:t> 앙상블 했을 때의 점수입니다</a:t>
            </a:r>
            <a:r>
              <a:rPr lang="en-US" altLang="ko-KR" dirty="0"/>
              <a:t>.</a:t>
            </a:r>
          </a:p>
          <a:p>
            <a:pPr marL="0" lvl="0" indent="0" algn="l" rtl="0">
              <a:spcBef>
                <a:spcPts val="0"/>
              </a:spcBef>
              <a:spcAft>
                <a:spcPts val="0"/>
              </a:spcAft>
              <a:buNone/>
            </a:pPr>
            <a:r>
              <a:rPr lang="ko-KR" altLang="en-US" dirty="0" err="1"/>
              <a:t>스태킹</a:t>
            </a:r>
            <a:r>
              <a:rPr lang="ko-KR" altLang="en-US" dirty="0"/>
              <a:t> 앙상블의 </a:t>
            </a:r>
            <a:r>
              <a:rPr lang="en-US" altLang="ko-KR" dirty="0"/>
              <a:t>LAD</a:t>
            </a:r>
            <a:r>
              <a:rPr lang="ko-KR" altLang="en-US" dirty="0"/>
              <a:t>와 </a:t>
            </a:r>
            <a:r>
              <a:rPr lang="en-US" altLang="ko-KR" dirty="0" err="1"/>
              <a:t>huborregressor</a:t>
            </a:r>
            <a:r>
              <a:rPr lang="ko-KR" altLang="en-US" dirty="0"/>
              <a:t>가 둘이 좋은 성능을 보이고 있음을 확인할 수 있었습니다</a:t>
            </a:r>
            <a:r>
              <a:rPr lang="en-US" altLang="ko-KR" dirty="0"/>
              <a:t>.</a:t>
            </a:r>
            <a:endParaRPr dirty="0"/>
          </a:p>
        </p:txBody>
      </p:sp>
    </p:spTree>
    <p:extLst>
      <p:ext uri="{BB962C8B-B14F-4D97-AF65-F5344CB8AC3E}">
        <p14:creationId xmlns:p14="http://schemas.microsoft.com/office/powerpoint/2010/main" val="6267611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18d7eca593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18d7eca59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1875 </a:t>
            </a:r>
            <a:r>
              <a:rPr lang="ko-KR" altLang="en-US" dirty="0"/>
              <a:t>팀 중 </a:t>
            </a:r>
            <a:r>
              <a:rPr lang="en-US" altLang="ko-KR" dirty="0"/>
              <a:t>12</a:t>
            </a:r>
            <a:r>
              <a:rPr lang="ko-KR" altLang="en-US" dirty="0"/>
              <a:t>위로 좋은 성적을 가질 수 있었습니다</a:t>
            </a:r>
            <a:r>
              <a:rPr lang="en-US" altLang="ko-KR" dirty="0"/>
              <a:t>. </a:t>
            </a:r>
            <a:r>
              <a:rPr lang="ko-KR" altLang="en-US" dirty="0" err="1"/>
              <a:t>캐글</a:t>
            </a:r>
            <a:r>
              <a:rPr lang="ko-KR" altLang="en-US" dirty="0"/>
              <a:t> 데이터를 통해 책에서 배웠던 모델들을 직접 수행해보고 또한 책에서는 배울 수 없었던 더 심화된 다양한 모델들도 공부해 볼 수 있었던 뜻깊은 </a:t>
            </a:r>
            <a:r>
              <a:rPr lang="ko-KR" altLang="en-US" dirty="0" err="1"/>
              <a:t>시간이였습니다</a:t>
            </a:r>
            <a:r>
              <a:rPr lang="en-US" altLang="ko-KR" dirty="0"/>
              <a:t>. </a:t>
            </a:r>
            <a:r>
              <a:rPr lang="ko-KR" altLang="en-US" dirty="0"/>
              <a:t>감사합니다</a:t>
            </a:r>
            <a:r>
              <a:rPr lang="en-US" altLang="ko-KR" dirty="0"/>
              <a:t>.</a:t>
            </a:r>
            <a:endParaRPr dirty="0"/>
          </a:p>
        </p:txBody>
      </p:sp>
    </p:spTree>
    <p:extLst>
      <p:ext uri="{BB962C8B-B14F-4D97-AF65-F5344CB8AC3E}">
        <p14:creationId xmlns:p14="http://schemas.microsoft.com/office/powerpoint/2010/main" val="3265400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43133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KR" altLang="en-US" dirty="0" smtClean="0"/>
              <a:t>우리는 블루베리 수확량을 예측하는 콘테스트에 참여를 했으며</a:t>
            </a:r>
            <a:r>
              <a:rPr lang="en-US" altLang="ko-KR" dirty="0" smtClean="0"/>
              <a:t>, </a:t>
            </a:r>
            <a:r>
              <a:rPr lang="ko-KR" altLang="en-US" dirty="0" smtClean="0"/>
              <a:t>이 콘테스트는 미국의 메인 주와 캐나다의 연해주의 </a:t>
            </a:r>
            <a:r>
              <a:rPr lang="en-US" altLang="ko-KR" dirty="0" smtClean="0"/>
              <a:t>30</a:t>
            </a:r>
            <a:r>
              <a:rPr lang="ko-KR" altLang="en-US" dirty="0" err="1" smtClean="0"/>
              <a:t>년동안</a:t>
            </a:r>
            <a:r>
              <a:rPr lang="ko-KR" altLang="en-US" dirty="0" smtClean="0"/>
              <a:t> 데이터를 활용하였습니다</a:t>
            </a:r>
            <a:r>
              <a:rPr lang="en-US" altLang="ko-KR" dirty="0" smtClean="0"/>
              <a:t>.</a:t>
            </a:r>
          </a:p>
          <a:p>
            <a:pPr marL="0" lvl="0" indent="0" algn="l" rtl="0">
              <a:spcBef>
                <a:spcPts val="0"/>
              </a:spcBef>
              <a:spcAft>
                <a:spcPts val="0"/>
              </a:spcAft>
              <a:buNone/>
            </a:pPr>
            <a:endParaRPr lang="en-US" dirty="0" smtClean="0"/>
          </a:p>
        </p:txBody>
      </p:sp>
    </p:spTree>
    <p:extLst>
      <p:ext uri="{BB962C8B-B14F-4D97-AF65-F5344CB8AC3E}">
        <p14:creationId xmlns:p14="http://schemas.microsoft.com/office/powerpoint/2010/main" val="750202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KR" altLang="en-US" dirty="0" smtClean="0"/>
              <a:t>우리는 </a:t>
            </a:r>
            <a:r>
              <a:rPr lang="en-US" altLang="ko-KR" dirty="0" smtClean="0"/>
              <a:t>13</a:t>
            </a:r>
            <a:r>
              <a:rPr lang="ko-KR" altLang="en-US" dirty="0" smtClean="0"/>
              <a:t>개의 </a:t>
            </a:r>
            <a:r>
              <a:rPr lang="en-US" altLang="ko-KR" dirty="0" smtClean="0"/>
              <a:t>feature</a:t>
            </a:r>
            <a:r>
              <a:rPr lang="ko-KR" altLang="en-US" dirty="0" smtClean="0"/>
              <a:t>을 통해 </a:t>
            </a:r>
            <a:r>
              <a:rPr lang="en-US" altLang="ko-KR" dirty="0" smtClean="0"/>
              <a:t>target </a:t>
            </a:r>
            <a:r>
              <a:rPr lang="ko-KR" altLang="en-US" dirty="0" smtClean="0"/>
              <a:t>값인 수확량</a:t>
            </a:r>
            <a:r>
              <a:rPr lang="en-US" altLang="ko-KR" dirty="0" smtClean="0"/>
              <a:t>, yield</a:t>
            </a:r>
            <a:r>
              <a:rPr lang="ko-KR" altLang="en-US" dirty="0" smtClean="0"/>
              <a:t>를 </a:t>
            </a:r>
            <a:r>
              <a:rPr lang="ko-KR" altLang="en-US" dirty="0" err="1" smtClean="0"/>
              <a:t>예측해야합니다</a:t>
            </a:r>
            <a:r>
              <a:rPr lang="en-US" altLang="ko-KR" dirty="0" smtClean="0"/>
              <a:t>. </a:t>
            </a:r>
          </a:p>
          <a:p>
            <a:pPr marL="0" lvl="0" indent="0" algn="l" rtl="0">
              <a:spcBef>
                <a:spcPts val="0"/>
              </a:spcBef>
              <a:spcAft>
                <a:spcPts val="0"/>
              </a:spcAft>
              <a:buNone/>
            </a:pPr>
            <a:r>
              <a:rPr lang="en-US" altLang="ko-KR" dirty="0" smtClean="0"/>
              <a:t>Feature</a:t>
            </a:r>
            <a:r>
              <a:rPr lang="ko-KR" altLang="en-US" dirty="0" smtClean="0"/>
              <a:t>로는 </a:t>
            </a:r>
            <a:r>
              <a:rPr lang="en-US" altLang="ko-KR" dirty="0" err="1" smtClean="0"/>
              <a:t>clonesize</a:t>
            </a:r>
            <a:r>
              <a:rPr lang="en-US" altLang="ko-KR" dirty="0" smtClean="0"/>
              <a:t>, honeybee bumble bees, Raining days </a:t>
            </a:r>
            <a:r>
              <a:rPr lang="ko-KR" altLang="en-US" dirty="0" smtClean="0"/>
              <a:t>등이 있으며 자세한 설명은 시간상 문제로 넘어가도록 하겠습니다</a:t>
            </a:r>
            <a:r>
              <a:rPr lang="en-US" altLang="ko-KR" dirty="0" smtClean="0"/>
              <a:t>.</a:t>
            </a:r>
            <a:r>
              <a:rPr lang="ko-KR" altLang="en-US" dirty="0" smtClean="0"/>
              <a:t> </a:t>
            </a:r>
            <a:endParaRPr dirty="0"/>
          </a:p>
        </p:txBody>
      </p:sp>
    </p:spTree>
    <p:extLst>
      <p:ext uri="{BB962C8B-B14F-4D97-AF65-F5344CB8AC3E}">
        <p14:creationId xmlns:p14="http://schemas.microsoft.com/office/powerpoint/2010/main" val="2321353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KR" altLang="en-US" dirty="0" smtClean="0"/>
              <a:t>개요를 간단하게 </a:t>
            </a:r>
            <a:r>
              <a:rPr lang="ko-KR" altLang="en-US" dirty="0" err="1" smtClean="0"/>
              <a:t>설명드리도록</a:t>
            </a:r>
            <a:r>
              <a:rPr lang="ko-KR" altLang="en-US" dirty="0" smtClean="0"/>
              <a:t> 하겠습니다</a:t>
            </a:r>
            <a:r>
              <a:rPr lang="en-US" altLang="ko-KR" dirty="0" smtClean="0"/>
              <a:t>.</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ko-KR" altLang="en-US" dirty="0" smtClean="0"/>
              <a:t>저희는 우선</a:t>
            </a:r>
            <a:r>
              <a:rPr lang="en-US" altLang="ko-KR" dirty="0" smtClean="0"/>
              <a:t>, </a:t>
            </a:r>
            <a:r>
              <a:rPr lang="en-US" altLang="ko-KR" dirty="0" err="1" smtClean="0"/>
              <a:t>Automl</a:t>
            </a:r>
            <a:r>
              <a:rPr lang="en-US" altLang="ko-KR" dirty="0" smtClean="0"/>
              <a:t>, </a:t>
            </a:r>
            <a:r>
              <a:rPr lang="en-US" altLang="ko-KR" dirty="0" err="1" smtClean="0"/>
              <a:t>lgb</a:t>
            </a:r>
            <a:r>
              <a:rPr lang="en-US" altLang="ko-KR" dirty="0" smtClean="0"/>
              <a:t> 2</a:t>
            </a:r>
            <a:r>
              <a:rPr lang="ko-KR" altLang="en-US" dirty="0" smtClean="0"/>
              <a:t>개로 만든 </a:t>
            </a:r>
            <a:r>
              <a:rPr lang="en-US" altLang="ko-KR" dirty="0" smtClean="0"/>
              <a:t>3</a:t>
            </a:r>
            <a:r>
              <a:rPr lang="ko-KR" altLang="en-US" dirty="0" smtClean="0"/>
              <a:t>가지 모델로 값을 예측합니다</a:t>
            </a:r>
            <a:r>
              <a:rPr lang="en-US" altLang="ko-KR" dirty="0" smtClean="0"/>
              <a:t>. </a:t>
            </a:r>
          </a:p>
          <a:p>
            <a:pPr marL="0" lvl="0" indent="0" algn="l" rtl="0">
              <a:spcBef>
                <a:spcPts val="0"/>
              </a:spcBef>
              <a:spcAft>
                <a:spcPts val="0"/>
              </a:spcAft>
              <a:buNone/>
            </a:pPr>
            <a:r>
              <a:rPr lang="ko-KR" altLang="en-US" dirty="0" smtClean="0"/>
              <a:t>그럼 </a:t>
            </a:r>
            <a:r>
              <a:rPr lang="en-US" altLang="ko-KR" dirty="0" smtClean="0"/>
              <a:t>3</a:t>
            </a:r>
            <a:r>
              <a:rPr lang="ko-KR" altLang="en-US" dirty="0" smtClean="0"/>
              <a:t>가지예측값을 얻게 되고</a:t>
            </a:r>
            <a:r>
              <a:rPr lang="en-US" altLang="ko-KR" dirty="0" smtClean="0"/>
              <a:t>, </a:t>
            </a:r>
            <a:r>
              <a:rPr lang="ko-KR" altLang="en-US" dirty="0" smtClean="0"/>
              <a:t>그 </a:t>
            </a:r>
            <a:r>
              <a:rPr lang="ko-KR" altLang="en-US" dirty="0" err="1" smtClean="0"/>
              <a:t>예측값을</a:t>
            </a:r>
            <a:r>
              <a:rPr lang="ko-KR" altLang="en-US" dirty="0" smtClean="0"/>
              <a:t> 데이터프레임으로 </a:t>
            </a:r>
            <a:r>
              <a:rPr lang="ko-KR" altLang="en-US" dirty="0" err="1" smtClean="0"/>
              <a:t>합춥니다</a:t>
            </a:r>
            <a:r>
              <a:rPr lang="en-US" altLang="ko-KR" dirty="0" smtClean="0"/>
              <a:t>.</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ko-KR" altLang="en-US" dirty="0" smtClean="0"/>
              <a:t>위 그림에서는 </a:t>
            </a:r>
            <a:r>
              <a:rPr lang="en-US" altLang="ko-KR" dirty="0" smtClean="0"/>
              <a:t>predict</a:t>
            </a:r>
            <a:r>
              <a:rPr lang="ko-KR" altLang="en-US" dirty="0" smtClean="0"/>
              <a:t>라는 </a:t>
            </a:r>
            <a:r>
              <a:rPr lang="ko-KR" altLang="en-US" dirty="0" err="1" smtClean="0"/>
              <a:t>데이터프레임입니다</a:t>
            </a:r>
            <a:r>
              <a:rPr lang="en-US" altLang="ko-KR" dirty="0" smtClean="0"/>
              <a:t>.</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ko-KR" altLang="en-US" dirty="0" smtClean="0"/>
              <a:t>그럼 이 </a:t>
            </a:r>
            <a:r>
              <a:rPr lang="en-US" altLang="ko-KR" dirty="0" smtClean="0"/>
              <a:t>predict </a:t>
            </a:r>
            <a:r>
              <a:rPr lang="ko-KR" altLang="en-US" dirty="0" smtClean="0"/>
              <a:t>데이터프레임을 실제 </a:t>
            </a:r>
            <a:r>
              <a:rPr lang="en-US" altLang="ko-KR" dirty="0" smtClean="0"/>
              <a:t>target </a:t>
            </a:r>
            <a:r>
              <a:rPr lang="ko-KR" altLang="en-US" dirty="0" smtClean="0"/>
              <a:t>값과 </a:t>
            </a:r>
            <a:r>
              <a:rPr lang="ko-KR" altLang="en-US" dirty="0" err="1" smtClean="0"/>
              <a:t>스태킹</a:t>
            </a:r>
            <a:r>
              <a:rPr lang="ko-KR" altLang="en-US" dirty="0" smtClean="0"/>
              <a:t> 앙상블을 적용하여 </a:t>
            </a:r>
            <a:r>
              <a:rPr lang="en-US" altLang="ko-KR" dirty="0" smtClean="0"/>
              <a:t>MAE</a:t>
            </a:r>
            <a:r>
              <a:rPr lang="ko-KR" altLang="en-US" dirty="0" smtClean="0"/>
              <a:t>를 더 </a:t>
            </a:r>
            <a:r>
              <a:rPr lang="ko-KR" altLang="en-US" dirty="0" err="1" smtClean="0"/>
              <a:t>줄입니ㅏ</a:t>
            </a:r>
            <a:r>
              <a:rPr lang="en-US" altLang="ko-KR" dirty="0" smtClean="0"/>
              <a:t>.</a:t>
            </a:r>
            <a:endParaRPr dirty="0"/>
          </a:p>
        </p:txBody>
      </p:sp>
    </p:spTree>
    <p:extLst>
      <p:ext uri="{BB962C8B-B14F-4D97-AF65-F5344CB8AC3E}">
        <p14:creationId xmlns:p14="http://schemas.microsoft.com/office/powerpoint/2010/main" val="3296715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KR" altLang="en-US" dirty="0" smtClean="0"/>
              <a:t>그럼 첫 번째 </a:t>
            </a:r>
            <a:r>
              <a:rPr lang="en-US" altLang="ko-KR" dirty="0" err="1" smtClean="0"/>
              <a:t>automl</a:t>
            </a:r>
            <a:r>
              <a:rPr lang="en-US" altLang="ko-KR" dirty="0" smtClean="0"/>
              <a:t> </a:t>
            </a:r>
            <a:r>
              <a:rPr lang="ko-KR" altLang="en-US" dirty="0" smtClean="0"/>
              <a:t>모델로 </a:t>
            </a:r>
            <a:r>
              <a:rPr lang="en-US" altLang="ko-KR" dirty="0" smtClean="0"/>
              <a:t>predict</a:t>
            </a:r>
            <a:r>
              <a:rPr lang="ko-KR" altLang="en-US" dirty="0" smtClean="0"/>
              <a:t>하는 과정을 </a:t>
            </a:r>
            <a:r>
              <a:rPr lang="ko-KR" altLang="en-US" dirty="0" err="1" smtClean="0"/>
              <a:t>설명드리겠습니다</a:t>
            </a:r>
            <a:r>
              <a:rPr lang="en-US" altLang="ko-KR" dirty="0" smtClean="0"/>
              <a:t>.</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ko-KR" altLang="en-US" dirty="0" smtClean="0"/>
              <a:t>우선 </a:t>
            </a:r>
            <a:r>
              <a:rPr lang="ko-KR" altLang="en-US" dirty="0" err="1" smtClean="0"/>
              <a:t>전처리부터</a:t>
            </a:r>
            <a:r>
              <a:rPr lang="ko-KR" altLang="en-US" dirty="0" smtClean="0"/>
              <a:t> 간단하게 </a:t>
            </a:r>
            <a:r>
              <a:rPr lang="ko-KR" altLang="en-US" dirty="0" err="1" smtClean="0"/>
              <a:t>설명드리면</a:t>
            </a:r>
            <a:r>
              <a:rPr lang="en-US" altLang="ko-KR" dirty="0" smtClean="0"/>
              <a:t>, </a:t>
            </a:r>
            <a:r>
              <a:rPr lang="ko-KR" altLang="en-US" dirty="0" smtClean="0"/>
              <a:t>첫 </a:t>
            </a:r>
            <a:r>
              <a:rPr lang="ko-KR" altLang="en-US" dirty="0" err="1" smtClean="0"/>
              <a:t>번쨰</a:t>
            </a:r>
            <a:r>
              <a:rPr lang="ko-KR" altLang="en-US" dirty="0" smtClean="0"/>
              <a:t> </a:t>
            </a:r>
            <a:r>
              <a:rPr lang="ko-KR" altLang="en-US" dirty="0" err="1" smtClean="0"/>
              <a:t>윌와</a:t>
            </a:r>
            <a:r>
              <a:rPr lang="ko-KR" altLang="en-US" dirty="0" smtClean="0"/>
              <a:t> 같이 어떤 </a:t>
            </a:r>
            <a:r>
              <a:rPr lang="en-US" altLang="ko-KR" dirty="0" smtClean="0"/>
              <a:t>feature</a:t>
            </a:r>
            <a:r>
              <a:rPr lang="ko-KR" altLang="en-US" dirty="0" smtClean="0"/>
              <a:t>들은 크기가 매우 적은 값들이 </a:t>
            </a:r>
            <a:r>
              <a:rPr lang="ko-KR" altLang="en-US" dirty="0" err="1" smtClean="0"/>
              <a:t>이씃ㅂ니다</a:t>
            </a:r>
            <a:r>
              <a:rPr lang="en-US" altLang="ko-KR" dirty="0" smtClean="0"/>
              <a:t>. </a:t>
            </a:r>
          </a:p>
          <a:p>
            <a:pPr marL="0" lvl="0" indent="0" algn="l" rtl="0">
              <a:spcBef>
                <a:spcPts val="0"/>
              </a:spcBef>
              <a:spcAft>
                <a:spcPts val="0"/>
              </a:spcAft>
              <a:buNone/>
            </a:pPr>
            <a:r>
              <a:rPr lang="ko-KR" altLang="en-US" dirty="0" smtClean="0"/>
              <a:t>그래서 저희는 이 빈도가 적은</a:t>
            </a:r>
            <a:r>
              <a:rPr lang="ko-KR" altLang="en-US" baseline="0" dirty="0" smtClean="0"/>
              <a:t> 값들을 제일 </a:t>
            </a:r>
            <a:r>
              <a:rPr lang="ko-KR" altLang="en-US" baseline="0" dirty="0" err="1" smtClean="0"/>
              <a:t>ㅏㄱ까운</a:t>
            </a:r>
            <a:r>
              <a:rPr lang="ko-KR" altLang="en-US" baseline="0" dirty="0" smtClean="0"/>
              <a:t> 값으로 바꿔줌으로써 오차를 </a:t>
            </a:r>
            <a:r>
              <a:rPr lang="ko-KR" altLang="en-US" baseline="0" dirty="0" err="1" smtClean="0"/>
              <a:t>개선하였습니ㅏㄷ</a:t>
            </a:r>
            <a:r>
              <a:rPr lang="en-US" altLang="ko-KR" baseline="0" dirty="0" smtClean="0"/>
              <a:t>.</a:t>
            </a:r>
          </a:p>
          <a:p>
            <a:pPr marL="0" lvl="0" indent="0" algn="l" rtl="0">
              <a:spcBef>
                <a:spcPts val="0"/>
              </a:spcBef>
              <a:spcAft>
                <a:spcPts val="0"/>
              </a:spcAft>
              <a:buNone/>
            </a:pPr>
            <a:r>
              <a:rPr lang="en-US" baseline="0" dirty="0" smtClean="0"/>
              <a:t> </a:t>
            </a:r>
          </a:p>
          <a:p>
            <a:pPr marL="0" lvl="0" indent="0" algn="l" rtl="0">
              <a:spcBef>
                <a:spcPts val="0"/>
              </a:spcBef>
              <a:spcAft>
                <a:spcPts val="0"/>
              </a:spcAft>
              <a:buNone/>
            </a:pPr>
            <a:r>
              <a:rPr lang="ko-KR" altLang="en-US" baseline="0" dirty="0" smtClean="0"/>
              <a:t>두 번째</a:t>
            </a:r>
            <a:r>
              <a:rPr lang="en-US" altLang="ko-KR" baseline="0" dirty="0" smtClean="0"/>
              <a:t>, </a:t>
            </a:r>
            <a:r>
              <a:rPr lang="ko-KR" altLang="en-US" baseline="0" dirty="0" smtClean="0"/>
              <a:t>위와 같이 </a:t>
            </a:r>
            <a:r>
              <a:rPr lang="en-US" altLang="ko-KR" baseline="0" dirty="0" smtClean="0"/>
              <a:t>feature</a:t>
            </a:r>
            <a:r>
              <a:rPr lang="ko-KR" altLang="en-US" baseline="0" dirty="0" smtClean="0"/>
              <a:t>간의 상관계수를 </a:t>
            </a:r>
            <a:r>
              <a:rPr lang="ko-KR" altLang="en-US" baseline="0" dirty="0" err="1" smtClean="0"/>
              <a:t>파악하자면</a:t>
            </a:r>
            <a:r>
              <a:rPr lang="en-US" altLang="ko-KR" baseline="0" dirty="0" smtClean="0"/>
              <a:t>, </a:t>
            </a:r>
            <a:r>
              <a:rPr lang="ko-KR" altLang="en-US" baseline="0" dirty="0" smtClean="0"/>
              <a:t>중간에 </a:t>
            </a:r>
            <a:r>
              <a:rPr lang="en-US" altLang="ko-KR" baseline="0" dirty="0" smtClean="0"/>
              <a:t>6</a:t>
            </a:r>
            <a:r>
              <a:rPr lang="ko-KR" altLang="en-US" baseline="0" dirty="0" smtClean="0"/>
              <a:t>개의 </a:t>
            </a:r>
            <a:r>
              <a:rPr lang="en-US" altLang="ko-KR" baseline="0" dirty="0" smtClean="0"/>
              <a:t>feature</a:t>
            </a:r>
            <a:r>
              <a:rPr lang="ko-KR" altLang="en-US" baseline="0" dirty="0" err="1" smtClean="0"/>
              <a:t>끼리는</a:t>
            </a:r>
            <a:r>
              <a:rPr lang="ko-KR" altLang="en-US" baseline="0" dirty="0" smtClean="0"/>
              <a:t> 상관계수가 </a:t>
            </a:r>
            <a:r>
              <a:rPr lang="en-US" altLang="ko-KR" baseline="0" dirty="0" smtClean="0"/>
              <a:t>1</a:t>
            </a:r>
            <a:r>
              <a:rPr lang="ko-KR" altLang="en-US" baseline="0" dirty="0" smtClean="0"/>
              <a:t>인 것을 확인할 수 </a:t>
            </a:r>
            <a:r>
              <a:rPr lang="ko-KR" altLang="en-US" baseline="0" dirty="0" err="1" smtClean="0"/>
              <a:t>있습니ㅏㄷ</a:t>
            </a:r>
            <a:r>
              <a:rPr lang="en-US" altLang="ko-KR" baseline="0" dirty="0" smtClean="0"/>
              <a:t>.</a:t>
            </a:r>
          </a:p>
          <a:p>
            <a:pPr marL="0" lvl="0" indent="0" algn="l" rtl="0">
              <a:spcBef>
                <a:spcPts val="0"/>
              </a:spcBef>
              <a:spcAft>
                <a:spcPts val="0"/>
              </a:spcAft>
              <a:buNone/>
            </a:pPr>
            <a:r>
              <a:rPr lang="ko-KR" altLang="en-US" baseline="0" dirty="0" smtClean="0"/>
              <a:t>그래서 저희는 여기서 하나의 </a:t>
            </a:r>
            <a:r>
              <a:rPr lang="en-US" altLang="ko-KR" baseline="0" dirty="0" smtClean="0"/>
              <a:t>feature</a:t>
            </a:r>
            <a:r>
              <a:rPr lang="ko-KR" altLang="en-US" baseline="0" dirty="0" smtClean="0"/>
              <a:t>만 남기고 남은 </a:t>
            </a:r>
            <a:r>
              <a:rPr lang="en-US" altLang="ko-KR" baseline="0" dirty="0" smtClean="0"/>
              <a:t>5</a:t>
            </a:r>
            <a:r>
              <a:rPr lang="ko-KR" altLang="en-US" baseline="0" dirty="0" smtClean="0"/>
              <a:t>개의 </a:t>
            </a:r>
            <a:r>
              <a:rPr lang="en-US" altLang="ko-KR" baseline="0" dirty="0" smtClean="0"/>
              <a:t>feature</a:t>
            </a:r>
            <a:r>
              <a:rPr lang="ko-KR" altLang="en-US" baseline="0" dirty="0" smtClean="0"/>
              <a:t>는 날려버렸습니다</a:t>
            </a:r>
            <a:r>
              <a:rPr lang="en-US" altLang="ko-KR" baseline="0" dirty="0" smtClean="0"/>
              <a:t>.</a:t>
            </a:r>
            <a:endParaRPr dirty="0"/>
          </a:p>
        </p:txBody>
      </p:sp>
    </p:spTree>
    <p:extLst>
      <p:ext uri="{BB962C8B-B14F-4D97-AF65-F5344CB8AC3E}">
        <p14:creationId xmlns:p14="http://schemas.microsoft.com/office/powerpoint/2010/main" val="1541795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7263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7563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4CFB54-664F-8359-4466-5EBABD42DB73}"/>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C4B1C718-9FA5-E2CD-0FDF-486944861F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32548FF0-7422-1156-DAAC-DC0798EA31A0}"/>
              </a:ext>
            </a:extLst>
          </p:cNvPr>
          <p:cNvSpPr>
            <a:spLocks noGrp="1"/>
          </p:cNvSpPr>
          <p:nvPr>
            <p:ph type="dt" sz="half" idx="10"/>
          </p:nvPr>
        </p:nvSpPr>
        <p:spPr/>
        <p:txBody>
          <a:bodyPr/>
          <a:lstStyle/>
          <a:p>
            <a:fld id="{69998A3B-1027-4168-B07C-B5F474E8CA9F}" type="datetimeFigureOut">
              <a:rPr lang="ko-KR" altLang="en-US" smtClean="0"/>
              <a:t>2023-05-28</a:t>
            </a:fld>
            <a:endParaRPr lang="ko-KR" altLang="en-US"/>
          </a:p>
        </p:txBody>
      </p:sp>
      <p:sp>
        <p:nvSpPr>
          <p:cNvPr id="5" name="바닥글 개체 틀 4">
            <a:extLst>
              <a:ext uri="{FF2B5EF4-FFF2-40B4-BE49-F238E27FC236}">
                <a16:creationId xmlns:a16="http://schemas.microsoft.com/office/drawing/2014/main" id="{A2AE7604-327E-67B1-3436-D69C552B6C0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63C570B-5FD8-6C70-4D39-53F4E1B22F6C}"/>
              </a:ext>
            </a:extLst>
          </p:cNvPr>
          <p:cNvSpPr>
            <a:spLocks noGrp="1"/>
          </p:cNvSpPr>
          <p:nvPr>
            <p:ph type="sldNum" sz="quarter" idx="12"/>
          </p:nvPr>
        </p:nvSpPr>
        <p:spPr/>
        <p:txBody>
          <a:bodyPr/>
          <a:lstStyle/>
          <a:p>
            <a:fld id="{023B9272-0156-48BD-BD3F-BBFFF38C9502}" type="slidenum">
              <a:rPr lang="ko-KR" altLang="en-US" smtClean="0"/>
              <a:t>‹#›</a:t>
            </a:fld>
            <a:endParaRPr lang="ko-KR" altLang="en-US"/>
          </a:p>
        </p:txBody>
      </p:sp>
    </p:spTree>
    <p:extLst>
      <p:ext uri="{BB962C8B-B14F-4D97-AF65-F5344CB8AC3E}">
        <p14:creationId xmlns:p14="http://schemas.microsoft.com/office/powerpoint/2010/main" val="132868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255AE13-DB80-359C-D54E-5A5E0112EF4D}"/>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A3E7D34B-9C4C-F175-A440-1FA50B7C69AB}"/>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E8D1B16-AE98-05B2-CB4A-FF7E81F00F5D}"/>
              </a:ext>
            </a:extLst>
          </p:cNvPr>
          <p:cNvSpPr>
            <a:spLocks noGrp="1"/>
          </p:cNvSpPr>
          <p:nvPr>
            <p:ph type="dt" sz="half" idx="10"/>
          </p:nvPr>
        </p:nvSpPr>
        <p:spPr/>
        <p:txBody>
          <a:bodyPr/>
          <a:lstStyle/>
          <a:p>
            <a:fld id="{69998A3B-1027-4168-B07C-B5F474E8CA9F}" type="datetimeFigureOut">
              <a:rPr lang="ko-KR" altLang="en-US" smtClean="0"/>
              <a:t>2023-05-28</a:t>
            </a:fld>
            <a:endParaRPr lang="ko-KR" altLang="en-US"/>
          </a:p>
        </p:txBody>
      </p:sp>
      <p:sp>
        <p:nvSpPr>
          <p:cNvPr id="5" name="바닥글 개체 틀 4">
            <a:extLst>
              <a:ext uri="{FF2B5EF4-FFF2-40B4-BE49-F238E27FC236}">
                <a16:creationId xmlns:a16="http://schemas.microsoft.com/office/drawing/2014/main" id="{FF0599FA-5E14-F283-A9E8-A47FACA891F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4D3A78F-F737-0277-105C-42E3A178DE83}"/>
              </a:ext>
            </a:extLst>
          </p:cNvPr>
          <p:cNvSpPr>
            <a:spLocks noGrp="1"/>
          </p:cNvSpPr>
          <p:nvPr>
            <p:ph type="sldNum" sz="quarter" idx="12"/>
          </p:nvPr>
        </p:nvSpPr>
        <p:spPr/>
        <p:txBody>
          <a:bodyPr/>
          <a:lstStyle/>
          <a:p>
            <a:fld id="{023B9272-0156-48BD-BD3F-BBFFF38C9502}" type="slidenum">
              <a:rPr lang="ko-KR" altLang="en-US" smtClean="0"/>
              <a:t>‹#›</a:t>
            </a:fld>
            <a:endParaRPr lang="ko-KR" altLang="en-US"/>
          </a:p>
        </p:txBody>
      </p:sp>
    </p:spTree>
    <p:extLst>
      <p:ext uri="{BB962C8B-B14F-4D97-AF65-F5344CB8AC3E}">
        <p14:creationId xmlns:p14="http://schemas.microsoft.com/office/powerpoint/2010/main" val="2347349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1FB8E2DF-2DFE-BEC0-A9BB-9A7B97E4976C}"/>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DADDBA09-4439-5750-6EE1-E98C6748E03B}"/>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B1AE33B-D5C6-56B8-BFC1-5387174EBA03}"/>
              </a:ext>
            </a:extLst>
          </p:cNvPr>
          <p:cNvSpPr>
            <a:spLocks noGrp="1"/>
          </p:cNvSpPr>
          <p:nvPr>
            <p:ph type="dt" sz="half" idx="10"/>
          </p:nvPr>
        </p:nvSpPr>
        <p:spPr/>
        <p:txBody>
          <a:bodyPr/>
          <a:lstStyle/>
          <a:p>
            <a:fld id="{69998A3B-1027-4168-B07C-B5F474E8CA9F}" type="datetimeFigureOut">
              <a:rPr lang="ko-KR" altLang="en-US" smtClean="0"/>
              <a:t>2023-05-28</a:t>
            </a:fld>
            <a:endParaRPr lang="ko-KR" altLang="en-US"/>
          </a:p>
        </p:txBody>
      </p:sp>
      <p:sp>
        <p:nvSpPr>
          <p:cNvPr id="5" name="바닥글 개체 틀 4">
            <a:extLst>
              <a:ext uri="{FF2B5EF4-FFF2-40B4-BE49-F238E27FC236}">
                <a16:creationId xmlns:a16="http://schemas.microsoft.com/office/drawing/2014/main" id="{11FE01E1-D2CD-DA80-2163-74DEC587C05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D3D347C-27ED-851E-21B3-C68B6DCCBE32}"/>
              </a:ext>
            </a:extLst>
          </p:cNvPr>
          <p:cNvSpPr>
            <a:spLocks noGrp="1"/>
          </p:cNvSpPr>
          <p:nvPr>
            <p:ph type="sldNum" sz="quarter" idx="12"/>
          </p:nvPr>
        </p:nvSpPr>
        <p:spPr/>
        <p:txBody>
          <a:bodyPr/>
          <a:lstStyle/>
          <a:p>
            <a:fld id="{023B9272-0156-48BD-BD3F-BBFFF38C9502}" type="slidenum">
              <a:rPr lang="ko-KR" altLang="en-US" smtClean="0"/>
              <a:t>‹#›</a:t>
            </a:fld>
            <a:endParaRPr lang="ko-KR" altLang="en-US"/>
          </a:p>
        </p:txBody>
      </p:sp>
    </p:spTree>
    <p:extLst>
      <p:ext uri="{BB962C8B-B14F-4D97-AF65-F5344CB8AC3E}">
        <p14:creationId xmlns:p14="http://schemas.microsoft.com/office/powerpoint/2010/main" val="3026456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983B505-999F-01FB-F5C5-C77D57FABA0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479C441B-FDFD-F443-05FA-34383923CD94}"/>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1ABF65C-B0F7-743F-ADA4-2F47E6A9A490}"/>
              </a:ext>
            </a:extLst>
          </p:cNvPr>
          <p:cNvSpPr>
            <a:spLocks noGrp="1"/>
          </p:cNvSpPr>
          <p:nvPr>
            <p:ph type="dt" sz="half" idx="10"/>
          </p:nvPr>
        </p:nvSpPr>
        <p:spPr/>
        <p:txBody>
          <a:bodyPr/>
          <a:lstStyle/>
          <a:p>
            <a:fld id="{69998A3B-1027-4168-B07C-B5F474E8CA9F}" type="datetimeFigureOut">
              <a:rPr lang="ko-KR" altLang="en-US" smtClean="0"/>
              <a:t>2023-05-28</a:t>
            </a:fld>
            <a:endParaRPr lang="ko-KR" altLang="en-US"/>
          </a:p>
        </p:txBody>
      </p:sp>
      <p:sp>
        <p:nvSpPr>
          <p:cNvPr id="5" name="바닥글 개체 틀 4">
            <a:extLst>
              <a:ext uri="{FF2B5EF4-FFF2-40B4-BE49-F238E27FC236}">
                <a16:creationId xmlns:a16="http://schemas.microsoft.com/office/drawing/2014/main" id="{30A1194A-B955-450B-FFB2-36D21B79252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82C0EAA-57D5-7687-17C2-0A671DBC3544}"/>
              </a:ext>
            </a:extLst>
          </p:cNvPr>
          <p:cNvSpPr>
            <a:spLocks noGrp="1"/>
          </p:cNvSpPr>
          <p:nvPr>
            <p:ph type="sldNum" sz="quarter" idx="12"/>
          </p:nvPr>
        </p:nvSpPr>
        <p:spPr/>
        <p:txBody>
          <a:bodyPr/>
          <a:lstStyle/>
          <a:p>
            <a:fld id="{023B9272-0156-48BD-BD3F-BBFFF38C9502}" type="slidenum">
              <a:rPr lang="ko-KR" altLang="en-US" smtClean="0"/>
              <a:t>‹#›</a:t>
            </a:fld>
            <a:endParaRPr lang="ko-KR" altLang="en-US"/>
          </a:p>
        </p:txBody>
      </p:sp>
    </p:spTree>
    <p:extLst>
      <p:ext uri="{BB962C8B-B14F-4D97-AF65-F5344CB8AC3E}">
        <p14:creationId xmlns:p14="http://schemas.microsoft.com/office/powerpoint/2010/main" val="2683965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46C0CEC-289D-E2A4-33D2-D16C81C74E7E}"/>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2652C45A-C455-DD52-5FF2-BC52357373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ED325808-67A8-C182-4E23-A265B4C12D9E}"/>
              </a:ext>
            </a:extLst>
          </p:cNvPr>
          <p:cNvSpPr>
            <a:spLocks noGrp="1"/>
          </p:cNvSpPr>
          <p:nvPr>
            <p:ph type="dt" sz="half" idx="10"/>
          </p:nvPr>
        </p:nvSpPr>
        <p:spPr/>
        <p:txBody>
          <a:bodyPr/>
          <a:lstStyle/>
          <a:p>
            <a:fld id="{69998A3B-1027-4168-B07C-B5F474E8CA9F}" type="datetimeFigureOut">
              <a:rPr lang="ko-KR" altLang="en-US" smtClean="0"/>
              <a:t>2023-05-28</a:t>
            </a:fld>
            <a:endParaRPr lang="ko-KR" altLang="en-US"/>
          </a:p>
        </p:txBody>
      </p:sp>
      <p:sp>
        <p:nvSpPr>
          <p:cNvPr id="5" name="바닥글 개체 틀 4">
            <a:extLst>
              <a:ext uri="{FF2B5EF4-FFF2-40B4-BE49-F238E27FC236}">
                <a16:creationId xmlns:a16="http://schemas.microsoft.com/office/drawing/2014/main" id="{83D53782-889F-FAAC-2333-C723806D74F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9B4D639-9DD8-495D-0B1D-F2FE3D8945FA}"/>
              </a:ext>
            </a:extLst>
          </p:cNvPr>
          <p:cNvSpPr>
            <a:spLocks noGrp="1"/>
          </p:cNvSpPr>
          <p:nvPr>
            <p:ph type="sldNum" sz="quarter" idx="12"/>
          </p:nvPr>
        </p:nvSpPr>
        <p:spPr/>
        <p:txBody>
          <a:bodyPr/>
          <a:lstStyle/>
          <a:p>
            <a:fld id="{023B9272-0156-48BD-BD3F-BBFFF38C9502}" type="slidenum">
              <a:rPr lang="ko-KR" altLang="en-US" smtClean="0"/>
              <a:t>‹#›</a:t>
            </a:fld>
            <a:endParaRPr lang="ko-KR" altLang="en-US"/>
          </a:p>
        </p:txBody>
      </p:sp>
    </p:spTree>
    <p:extLst>
      <p:ext uri="{BB962C8B-B14F-4D97-AF65-F5344CB8AC3E}">
        <p14:creationId xmlns:p14="http://schemas.microsoft.com/office/powerpoint/2010/main" val="3549848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23C05F9-7888-ACB3-F7CC-E3A40C2AB44F}"/>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71367347-F109-3F0D-977B-2C0781F1E20C}"/>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BCBC7D62-4979-ABC4-14FD-E9F3EF5D96F0}"/>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458ABBA5-5F27-A40B-3C66-C5C35CE138EA}"/>
              </a:ext>
            </a:extLst>
          </p:cNvPr>
          <p:cNvSpPr>
            <a:spLocks noGrp="1"/>
          </p:cNvSpPr>
          <p:nvPr>
            <p:ph type="dt" sz="half" idx="10"/>
          </p:nvPr>
        </p:nvSpPr>
        <p:spPr/>
        <p:txBody>
          <a:bodyPr/>
          <a:lstStyle/>
          <a:p>
            <a:fld id="{69998A3B-1027-4168-B07C-B5F474E8CA9F}" type="datetimeFigureOut">
              <a:rPr lang="ko-KR" altLang="en-US" smtClean="0"/>
              <a:t>2023-05-28</a:t>
            </a:fld>
            <a:endParaRPr lang="ko-KR" altLang="en-US"/>
          </a:p>
        </p:txBody>
      </p:sp>
      <p:sp>
        <p:nvSpPr>
          <p:cNvPr id="6" name="바닥글 개체 틀 5">
            <a:extLst>
              <a:ext uri="{FF2B5EF4-FFF2-40B4-BE49-F238E27FC236}">
                <a16:creationId xmlns:a16="http://schemas.microsoft.com/office/drawing/2014/main" id="{F79AF1A1-B92E-1CC6-EAB1-693371E8801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6A64392-E9B5-648F-D13A-4987FAD56182}"/>
              </a:ext>
            </a:extLst>
          </p:cNvPr>
          <p:cNvSpPr>
            <a:spLocks noGrp="1"/>
          </p:cNvSpPr>
          <p:nvPr>
            <p:ph type="sldNum" sz="quarter" idx="12"/>
          </p:nvPr>
        </p:nvSpPr>
        <p:spPr/>
        <p:txBody>
          <a:bodyPr/>
          <a:lstStyle/>
          <a:p>
            <a:fld id="{023B9272-0156-48BD-BD3F-BBFFF38C9502}" type="slidenum">
              <a:rPr lang="ko-KR" altLang="en-US" smtClean="0"/>
              <a:t>‹#›</a:t>
            </a:fld>
            <a:endParaRPr lang="ko-KR" altLang="en-US"/>
          </a:p>
        </p:txBody>
      </p:sp>
    </p:spTree>
    <p:extLst>
      <p:ext uri="{BB962C8B-B14F-4D97-AF65-F5344CB8AC3E}">
        <p14:creationId xmlns:p14="http://schemas.microsoft.com/office/powerpoint/2010/main" val="461408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4213B09-E954-AD59-D8A7-1EF45DA53A93}"/>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AF930810-9B9A-A554-5C04-158F10A845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38CAEEF8-A1F2-0647-36E0-20BD6C6A5BB5}"/>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7A16E04B-D7D3-C7DD-7072-A967548D89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A3572D07-0C7F-1F02-4DA0-263C9E1C931F}"/>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69E3C1E3-A67A-BC79-6926-220A92C9098F}"/>
              </a:ext>
            </a:extLst>
          </p:cNvPr>
          <p:cNvSpPr>
            <a:spLocks noGrp="1"/>
          </p:cNvSpPr>
          <p:nvPr>
            <p:ph type="dt" sz="half" idx="10"/>
          </p:nvPr>
        </p:nvSpPr>
        <p:spPr/>
        <p:txBody>
          <a:bodyPr/>
          <a:lstStyle/>
          <a:p>
            <a:fld id="{69998A3B-1027-4168-B07C-B5F474E8CA9F}" type="datetimeFigureOut">
              <a:rPr lang="ko-KR" altLang="en-US" smtClean="0"/>
              <a:t>2023-05-28</a:t>
            </a:fld>
            <a:endParaRPr lang="ko-KR" altLang="en-US"/>
          </a:p>
        </p:txBody>
      </p:sp>
      <p:sp>
        <p:nvSpPr>
          <p:cNvPr id="8" name="바닥글 개체 틀 7">
            <a:extLst>
              <a:ext uri="{FF2B5EF4-FFF2-40B4-BE49-F238E27FC236}">
                <a16:creationId xmlns:a16="http://schemas.microsoft.com/office/drawing/2014/main" id="{28BF4690-C82C-223F-EADE-8DAC7F772461}"/>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AF4F66E4-B610-A361-5368-C0B723909569}"/>
              </a:ext>
            </a:extLst>
          </p:cNvPr>
          <p:cNvSpPr>
            <a:spLocks noGrp="1"/>
          </p:cNvSpPr>
          <p:nvPr>
            <p:ph type="sldNum" sz="quarter" idx="12"/>
          </p:nvPr>
        </p:nvSpPr>
        <p:spPr/>
        <p:txBody>
          <a:bodyPr/>
          <a:lstStyle/>
          <a:p>
            <a:fld id="{023B9272-0156-48BD-BD3F-BBFFF38C9502}" type="slidenum">
              <a:rPr lang="ko-KR" altLang="en-US" smtClean="0"/>
              <a:t>‹#›</a:t>
            </a:fld>
            <a:endParaRPr lang="ko-KR" altLang="en-US"/>
          </a:p>
        </p:txBody>
      </p:sp>
    </p:spTree>
    <p:extLst>
      <p:ext uri="{BB962C8B-B14F-4D97-AF65-F5344CB8AC3E}">
        <p14:creationId xmlns:p14="http://schemas.microsoft.com/office/powerpoint/2010/main" val="4160156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153FC7B-4039-F41F-BA7B-844C25103D8D}"/>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9C494F61-4C90-B6E7-EB91-50E883FA0642}"/>
              </a:ext>
            </a:extLst>
          </p:cNvPr>
          <p:cNvSpPr>
            <a:spLocks noGrp="1"/>
          </p:cNvSpPr>
          <p:nvPr>
            <p:ph type="dt" sz="half" idx="10"/>
          </p:nvPr>
        </p:nvSpPr>
        <p:spPr/>
        <p:txBody>
          <a:bodyPr/>
          <a:lstStyle/>
          <a:p>
            <a:fld id="{69998A3B-1027-4168-B07C-B5F474E8CA9F}" type="datetimeFigureOut">
              <a:rPr lang="ko-KR" altLang="en-US" smtClean="0"/>
              <a:t>2023-05-28</a:t>
            </a:fld>
            <a:endParaRPr lang="ko-KR" altLang="en-US"/>
          </a:p>
        </p:txBody>
      </p:sp>
      <p:sp>
        <p:nvSpPr>
          <p:cNvPr id="4" name="바닥글 개체 틀 3">
            <a:extLst>
              <a:ext uri="{FF2B5EF4-FFF2-40B4-BE49-F238E27FC236}">
                <a16:creationId xmlns:a16="http://schemas.microsoft.com/office/drawing/2014/main" id="{DEEF8948-15FE-02FD-3DDB-5326A5A6DC14}"/>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A46C75A1-FBC9-3D34-C593-E8163399CABC}"/>
              </a:ext>
            </a:extLst>
          </p:cNvPr>
          <p:cNvSpPr>
            <a:spLocks noGrp="1"/>
          </p:cNvSpPr>
          <p:nvPr>
            <p:ph type="sldNum" sz="quarter" idx="12"/>
          </p:nvPr>
        </p:nvSpPr>
        <p:spPr/>
        <p:txBody>
          <a:bodyPr/>
          <a:lstStyle/>
          <a:p>
            <a:fld id="{023B9272-0156-48BD-BD3F-BBFFF38C9502}" type="slidenum">
              <a:rPr lang="ko-KR" altLang="en-US" smtClean="0"/>
              <a:t>‹#›</a:t>
            </a:fld>
            <a:endParaRPr lang="ko-KR" altLang="en-US"/>
          </a:p>
        </p:txBody>
      </p:sp>
    </p:spTree>
    <p:extLst>
      <p:ext uri="{BB962C8B-B14F-4D97-AF65-F5344CB8AC3E}">
        <p14:creationId xmlns:p14="http://schemas.microsoft.com/office/powerpoint/2010/main" val="1134880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5C6867E7-5BC8-CD00-045B-A78C947CE8D3}"/>
              </a:ext>
            </a:extLst>
          </p:cNvPr>
          <p:cNvSpPr>
            <a:spLocks noGrp="1"/>
          </p:cNvSpPr>
          <p:nvPr>
            <p:ph type="dt" sz="half" idx="10"/>
          </p:nvPr>
        </p:nvSpPr>
        <p:spPr/>
        <p:txBody>
          <a:bodyPr/>
          <a:lstStyle/>
          <a:p>
            <a:fld id="{69998A3B-1027-4168-B07C-B5F474E8CA9F}" type="datetimeFigureOut">
              <a:rPr lang="ko-KR" altLang="en-US" smtClean="0"/>
              <a:t>2023-05-28</a:t>
            </a:fld>
            <a:endParaRPr lang="ko-KR" altLang="en-US"/>
          </a:p>
        </p:txBody>
      </p:sp>
      <p:sp>
        <p:nvSpPr>
          <p:cNvPr id="3" name="바닥글 개체 틀 2">
            <a:extLst>
              <a:ext uri="{FF2B5EF4-FFF2-40B4-BE49-F238E27FC236}">
                <a16:creationId xmlns:a16="http://schemas.microsoft.com/office/drawing/2014/main" id="{48D9F16F-2CB5-A5B8-5D71-6995A94B5973}"/>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9190BA6A-BC52-7FA8-50E2-26F01E78D4B3}"/>
              </a:ext>
            </a:extLst>
          </p:cNvPr>
          <p:cNvSpPr>
            <a:spLocks noGrp="1"/>
          </p:cNvSpPr>
          <p:nvPr>
            <p:ph type="sldNum" sz="quarter" idx="12"/>
          </p:nvPr>
        </p:nvSpPr>
        <p:spPr/>
        <p:txBody>
          <a:bodyPr/>
          <a:lstStyle/>
          <a:p>
            <a:fld id="{023B9272-0156-48BD-BD3F-BBFFF38C9502}" type="slidenum">
              <a:rPr lang="ko-KR" altLang="en-US" smtClean="0"/>
              <a:t>‹#›</a:t>
            </a:fld>
            <a:endParaRPr lang="ko-KR" altLang="en-US"/>
          </a:p>
        </p:txBody>
      </p:sp>
    </p:spTree>
    <p:extLst>
      <p:ext uri="{BB962C8B-B14F-4D97-AF65-F5344CB8AC3E}">
        <p14:creationId xmlns:p14="http://schemas.microsoft.com/office/powerpoint/2010/main" val="3742293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5EED633-3607-CE97-2703-5A8AC95B26F5}"/>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9B885E14-47ED-9068-2C8E-1E32BCCAD6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246EA088-3F04-5680-FD71-6281B8A59E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E4E3A3C-A28D-AAB0-1474-5F0ECBCEC6E1}"/>
              </a:ext>
            </a:extLst>
          </p:cNvPr>
          <p:cNvSpPr>
            <a:spLocks noGrp="1"/>
          </p:cNvSpPr>
          <p:nvPr>
            <p:ph type="dt" sz="half" idx="10"/>
          </p:nvPr>
        </p:nvSpPr>
        <p:spPr/>
        <p:txBody>
          <a:bodyPr/>
          <a:lstStyle/>
          <a:p>
            <a:fld id="{69998A3B-1027-4168-B07C-B5F474E8CA9F}" type="datetimeFigureOut">
              <a:rPr lang="ko-KR" altLang="en-US" smtClean="0"/>
              <a:t>2023-05-28</a:t>
            </a:fld>
            <a:endParaRPr lang="ko-KR" altLang="en-US"/>
          </a:p>
        </p:txBody>
      </p:sp>
      <p:sp>
        <p:nvSpPr>
          <p:cNvPr id="6" name="바닥글 개체 틀 5">
            <a:extLst>
              <a:ext uri="{FF2B5EF4-FFF2-40B4-BE49-F238E27FC236}">
                <a16:creationId xmlns:a16="http://schemas.microsoft.com/office/drawing/2014/main" id="{AC3C45C8-5EC1-E856-800D-62B99567ADA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E8A5978-0EE6-CA5D-4069-53A335DF01E4}"/>
              </a:ext>
            </a:extLst>
          </p:cNvPr>
          <p:cNvSpPr>
            <a:spLocks noGrp="1"/>
          </p:cNvSpPr>
          <p:nvPr>
            <p:ph type="sldNum" sz="quarter" idx="12"/>
          </p:nvPr>
        </p:nvSpPr>
        <p:spPr/>
        <p:txBody>
          <a:bodyPr/>
          <a:lstStyle/>
          <a:p>
            <a:fld id="{023B9272-0156-48BD-BD3F-BBFFF38C9502}" type="slidenum">
              <a:rPr lang="ko-KR" altLang="en-US" smtClean="0"/>
              <a:t>‹#›</a:t>
            </a:fld>
            <a:endParaRPr lang="ko-KR" altLang="en-US"/>
          </a:p>
        </p:txBody>
      </p:sp>
    </p:spTree>
    <p:extLst>
      <p:ext uri="{BB962C8B-B14F-4D97-AF65-F5344CB8AC3E}">
        <p14:creationId xmlns:p14="http://schemas.microsoft.com/office/powerpoint/2010/main" val="1306753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C0DC4B9-A67A-979C-31AD-2459F591A48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3E165570-6ADF-F80D-8180-950C9D0FAE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C3C180F4-F0F0-3F1A-79FD-6D6B5A2298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68C8AFE-8A96-8EE0-838A-33FFDD848243}"/>
              </a:ext>
            </a:extLst>
          </p:cNvPr>
          <p:cNvSpPr>
            <a:spLocks noGrp="1"/>
          </p:cNvSpPr>
          <p:nvPr>
            <p:ph type="dt" sz="half" idx="10"/>
          </p:nvPr>
        </p:nvSpPr>
        <p:spPr/>
        <p:txBody>
          <a:bodyPr/>
          <a:lstStyle/>
          <a:p>
            <a:fld id="{69998A3B-1027-4168-B07C-B5F474E8CA9F}" type="datetimeFigureOut">
              <a:rPr lang="ko-KR" altLang="en-US" smtClean="0"/>
              <a:t>2023-05-28</a:t>
            </a:fld>
            <a:endParaRPr lang="ko-KR" altLang="en-US"/>
          </a:p>
        </p:txBody>
      </p:sp>
      <p:sp>
        <p:nvSpPr>
          <p:cNvPr id="6" name="바닥글 개체 틀 5">
            <a:extLst>
              <a:ext uri="{FF2B5EF4-FFF2-40B4-BE49-F238E27FC236}">
                <a16:creationId xmlns:a16="http://schemas.microsoft.com/office/drawing/2014/main" id="{FB886802-4E10-B2CB-28CD-34ADB527FF1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64F54E5-47EC-4777-3EE7-5AB6BAE7875C}"/>
              </a:ext>
            </a:extLst>
          </p:cNvPr>
          <p:cNvSpPr>
            <a:spLocks noGrp="1"/>
          </p:cNvSpPr>
          <p:nvPr>
            <p:ph type="sldNum" sz="quarter" idx="12"/>
          </p:nvPr>
        </p:nvSpPr>
        <p:spPr/>
        <p:txBody>
          <a:bodyPr/>
          <a:lstStyle/>
          <a:p>
            <a:fld id="{023B9272-0156-48BD-BD3F-BBFFF38C9502}" type="slidenum">
              <a:rPr lang="ko-KR" altLang="en-US" smtClean="0"/>
              <a:t>‹#›</a:t>
            </a:fld>
            <a:endParaRPr lang="ko-KR" altLang="en-US"/>
          </a:p>
        </p:txBody>
      </p:sp>
    </p:spTree>
    <p:extLst>
      <p:ext uri="{BB962C8B-B14F-4D97-AF65-F5344CB8AC3E}">
        <p14:creationId xmlns:p14="http://schemas.microsoft.com/office/powerpoint/2010/main" val="2668498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475ABC20-7558-749B-C432-9C91864DF9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BAA4B642-D386-795C-674F-32A3D382D4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5480C90-7FE5-5735-B2D5-5E8E906298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998A3B-1027-4168-B07C-B5F474E8CA9F}" type="datetimeFigureOut">
              <a:rPr lang="ko-KR" altLang="en-US" smtClean="0"/>
              <a:t>2023-05-28</a:t>
            </a:fld>
            <a:endParaRPr lang="ko-KR" altLang="en-US"/>
          </a:p>
        </p:txBody>
      </p:sp>
      <p:sp>
        <p:nvSpPr>
          <p:cNvPr id="5" name="바닥글 개체 틀 4">
            <a:extLst>
              <a:ext uri="{FF2B5EF4-FFF2-40B4-BE49-F238E27FC236}">
                <a16:creationId xmlns:a16="http://schemas.microsoft.com/office/drawing/2014/main" id="{28299866-F6DF-C3B5-698A-7D816709AD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5C95D206-1DD9-3D2B-903F-2469D262F3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3B9272-0156-48BD-BD3F-BBFFF38C9502}" type="slidenum">
              <a:rPr lang="ko-KR" altLang="en-US" smtClean="0"/>
              <a:t>‹#›</a:t>
            </a:fld>
            <a:endParaRPr lang="ko-KR" altLang="en-US"/>
          </a:p>
        </p:txBody>
      </p:sp>
    </p:spTree>
    <p:extLst>
      <p:ext uri="{BB962C8B-B14F-4D97-AF65-F5344CB8AC3E}">
        <p14:creationId xmlns:p14="http://schemas.microsoft.com/office/powerpoint/2010/main" val="1316805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microsoft.com/office/2018/10/relationships/comments" Target="../comments/modernComment_10A_2D3E8F4A.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microsoft.com/office/2018/10/relationships/comments" Target="../comments/modernComment_103_657CA18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microsoft.com/office/2018/10/relationships/comments" Target="../comments/modernComment_104_3B53531E.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18/10/relationships/comments" Target="../comments/modernComment_105_8DB4A24C.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microsoft.com/office/2018/10/relationships/comments" Target="../comments/modernComment_107_7455FBE8.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microsoft.com/office/2018/10/relationships/comments" Target="../comments/modernComment_106_6F90C8BF.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microsoft.com/office/2018/10/relationships/comments" Target="../comments/modernComment_108_46BAE0D1.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0" y="-50600"/>
            <a:ext cx="1574800" cy="6959200"/>
          </a:xfrm>
          <a:prstGeom prst="rect">
            <a:avLst/>
          </a:prstGeom>
          <a:solidFill>
            <a:srgbClr val="19264B"/>
          </a:solidFill>
          <a:ln>
            <a:noFill/>
          </a:ln>
        </p:spPr>
        <p:txBody>
          <a:bodyPr spcFirstLastPara="1" wrap="square" lIns="121900" tIns="121900" rIns="121900" bIns="121900" anchor="ctr" anchorCtr="0">
            <a:noAutofit/>
          </a:bodyPr>
          <a:lstStyle/>
          <a:p>
            <a:r>
              <a:rPr lang="en-US" altLang="ko" sz="2400"/>
              <a:t>T</a:t>
            </a:r>
            <a:endParaRPr sz="2400"/>
          </a:p>
        </p:txBody>
      </p:sp>
      <p:sp>
        <p:nvSpPr>
          <p:cNvPr id="55" name="Google Shape;55;p13"/>
          <p:cNvSpPr txBox="1"/>
          <p:nvPr/>
        </p:nvSpPr>
        <p:spPr>
          <a:xfrm>
            <a:off x="1786333" y="3613400"/>
            <a:ext cx="6639200" cy="2369839"/>
          </a:xfrm>
          <a:prstGeom prst="rect">
            <a:avLst/>
          </a:prstGeom>
          <a:noFill/>
          <a:ln>
            <a:noFill/>
          </a:ln>
        </p:spPr>
        <p:txBody>
          <a:bodyPr spcFirstLastPara="1" wrap="square" lIns="121900" tIns="121900" rIns="121900" bIns="121900" anchor="t" anchorCtr="0">
            <a:spAutoFit/>
          </a:bodyPr>
          <a:lstStyle/>
          <a:p>
            <a:pPr>
              <a:lnSpc>
                <a:spcPct val="115000"/>
              </a:lnSpc>
            </a:pPr>
            <a:r>
              <a:rPr lang="en-US" sz="3333" b="1" dirty="0">
                <a:solidFill>
                  <a:srgbClr val="19264B"/>
                </a:solidFill>
              </a:rPr>
              <a:t>KAGGLE Contest</a:t>
            </a:r>
            <a:endParaRPr sz="3333" b="1" dirty="0">
              <a:solidFill>
                <a:srgbClr val="19264B"/>
              </a:solidFill>
            </a:endParaRPr>
          </a:p>
          <a:p>
            <a:pPr>
              <a:lnSpc>
                <a:spcPct val="115000"/>
              </a:lnSpc>
            </a:pPr>
            <a:r>
              <a:rPr lang="en-US" altLang="ko" sz="2400" dirty="0">
                <a:solidFill>
                  <a:srgbClr val="19264B"/>
                </a:solidFill>
              </a:rPr>
              <a:t>2023.05.30</a:t>
            </a:r>
            <a:endParaRPr sz="2400" dirty="0">
              <a:solidFill>
                <a:srgbClr val="19264B"/>
              </a:solidFill>
            </a:endParaRPr>
          </a:p>
          <a:p>
            <a:pPr>
              <a:lnSpc>
                <a:spcPct val="115000"/>
              </a:lnSpc>
            </a:pPr>
            <a:endParaRPr sz="2400" dirty="0">
              <a:solidFill>
                <a:srgbClr val="19264B"/>
              </a:solidFill>
            </a:endParaRPr>
          </a:p>
          <a:p>
            <a:pPr>
              <a:lnSpc>
                <a:spcPct val="115000"/>
              </a:lnSpc>
            </a:pPr>
            <a:endParaRPr sz="2400" dirty="0">
              <a:solidFill>
                <a:srgbClr val="19264B"/>
              </a:solidFill>
            </a:endParaRPr>
          </a:p>
          <a:p>
            <a:pPr>
              <a:lnSpc>
                <a:spcPct val="115000"/>
              </a:lnSpc>
            </a:pPr>
            <a:r>
              <a:rPr lang="ko" altLang="en-US" sz="1467" dirty="0">
                <a:solidFill>
                  <a:srgbClr val="19264B"/>
                </a:solidFill>
              </a:rPr>
              <a:t>발표자 </a:t>
            </a:r>
            <a:r>
              <a:rPr lang="en-US" altLang="ko" sz="1467" dirty="0">
                <a:solidFill>
                  <a:srgbClr val="19264B"/>
                </a:solidFill>
              </a:rPr>
              <a:t>: </a:t>
            </a:r>
            <a:r>
              <a:rPr lang="ko-KR" altLang="en-US" sz="1467" dirty="0" err="1">
                <a:solidFill>
                  <a:srgbClr val="19264B"/>
                </a:solidFill>
              </a:rPr>
              <a:t>유재은</a:t>
            </a:r>
            <a:r>
              <a:rPr lang="en-US" altLang="ko-KR" sz="1467" dirty="0">
                <a:solidFill>
                  <a:srgbClr val="19264B"/>
                </a:solidFill>
              </a:rPr>
              <a:t>, </a:t>
            </a:r>
            <a:r>
              <a:rPr lang="ko-KR" altLang="en-US" sz="1467" dirty="0">
                <a:solidFill>
                  <a:srgbClr val="19264B"/>
                </a:solidFill>
              </a:rPr>
              <a:t>설지환</a:t>
            </a:r>
            <a:r>
              <a:rPr lang="en-US" altLang="ko-KR" sz="1467" dirty="0">
                <a:solidFill>
                  <a:srgbClr val="19264B"/>
                </a:solidFill>
              </a:rPr>
              <a:t>, </a:t>
            </a:r>
            <a:r>
              <a:rPr lang="ko-KR" altLang="en-US" sz="1467" dirty="0" err="1">
                <a:solidFill>
                  <a:srgbClr val="19264B"/>
                </a:solidFill>
              </a:rPr>
              <a:t>이정로</a:t>
            </a:r>
            <a:endParaRPr sz="1467" dirty="0">
              <a:solidFill>
                <a:srgbClr val="19264B"/>
              </a:solidFill>
            </a:endParaRPr>
          </a:p>
        </p:txBody>
      </p:sp>
      <p:cxnSp>
        <p:nvCxnSpPr>
          <p:cNvPr id="56" name="Google Shape;56;p13"/>
          <p:cNvCxnSpPr/>
          <p:nvPr/>
        </p:nvCxnSpPr>
        <p:spPr>
          <a:xfrm>
            <a:off x="230500" y="-50600"/>
            <a:ext cx="0" cy="2916000"/>
          </a:xfrm>
          <a:prstGeom prst="straightConnector1">
            <a:avLst/>
          </a:prstGeom>
          <a:noFill/>
          <a:ln w="38100" cap="flat" cmpd="sng">
            <a:solidFill>
              <a:schemeClr val="lt1"/>
            </a:solidFill>
            <a:prstDash val="solid"/>
            <a:round/>
            <a:headEnd type="none" w="med" len="med"/>
            <a:tailEnd type="none" w="med" len="med"/>
          </a:ln>
        </p:spPr>
      </p:cxnSp>
      <p:pic>
        <p:nvPicPr>
          <p:cNvPr id="57" name="Google Shape;57;p13"/>
          <p:cNvPicPr preferRelativeResize="0"/>
          <p:nvPr/>
        </p:nvPicPr>
        <p:blipFill>
          <a:blip r:embed="rId3">
            <a:alphaModFix/>
          </a:blip>
          <a:stretch>
            <a:fillRect/>
          </a:stretch>
        </p:blipFill>
        <p:spPr>
          <a:xfrm rot="5400000">
            <a:off x="-1238266" y="4095533"/>
            <a:ext cx="4051300" cy="15748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0" y="-50600"/>
            <a:ext cx="1574800" cy="6959200"/>
          </a:xfrm>
          <a:prstGeom prst="rect">
            <a:avLst/>
          </a:prstGeom>
          <a:solidFill>
            <a:srgbClr val="19264B"/>
          </a:solidFill>
          <a:ln>
            <a:noFill/>
          </a:ln>
        </p:spPr>
        <p:txBody>
          <a:bodyPr spcFirstLastPara="1" wrap="square" lIns="121900" tIns="121900" rIns="121900" bIns="121900" anchor="ctr" anchorCtr="0">
            <a:noAutofit/>
          </a:bodyPr>
          <a:lstStyle/>
          <a:p>
            <a:r>
              <a:rPr lang="en-US" altLang="ko" sz="2400"/>
              <a:t>T</a:t>
            </a:r>
            <a:endParaRPr sz="2400"/>
          </a:p>
        </p:txBody>
      </p:sp>
      <p:cxnSp>
        <p:nvCxnSpPr>
          <p:cNvPr id="56" name="Google Shape;56;p13"/>
          <p:cNvCxnSpPr/>
          <p:nvPr/>
        </p:nvCxnSpPr>
        <p:spPr>
          <a:xfrm>
            <a:off x="230500" y="-50600"/>
            <a:ext cx="0" cy="2916000"/>
          </a:xfrm>
          <a:prstGeom prst="straightConnector1">
            <a:avLst/>
          </a:prstGeom>
          <a:noFill/>
          <a:ln w="38100" cap="flat" cmpd="sng">
            <a:solidFill>
              <a:schemeClr val="lt1"/>
            </a:solidFill>
            <a:prstDash val="solid"/>
            <a:round/>
            <a:headEnd type="none" w="med" len="med"/>
            <a:tailEnd type="none" w="med" len="med"/>
          </a:ln>
        </p:spPr>
      </p:cxnSp>
      <p:pic>
        <p:nvPicPr>
          <p:cNvPr id="57" name="Google Shape;57;p13"/>
          <p:cNvPicPr preferRelativeResize="0"/>
          <p:nvPr/>
        </p:nvPicPr>
        <p:blipFill>
          <a:blip r:embed="rId3">
            <a:alphaModFix/>
          </a:blip>
          <a:stretch>
            <a:fillRect/>
          </a:stretch>
        </p:blipFill>
        <p:spPr>
          <a:xfrm rot="5400000">
            <a:off x="-1238266" y="4095533"/>
            <a:ext cx="4051300" cy="1574800"/>
          </a:xfrm>
          <a:prstGeom prst="rect">
            <a:avLst/>
          </a:prstGeom>
          <a:noFill/>
          <a:ln>
            <a:noFill/>
          </a:ln>
        </p:spPr>
      </p:pic>
      <p:sp>
        <p:nvSpPr>
          <p:cNvPr id="2" name="제목 1">
            <a:extLst>
              <a:ext uri="{FF2B5EF4-FFF2-40B4-BE49-F238E27FC236}">
                <a16:creationId xmlns:a16="http://schemas.microsoft.com/office/drawing/2014/main" id="{29ED7F9C-3EB0-A4E5-DC1E-9FEA1E5A1A7C}"/>
              </a:ext>
            </a:extLst>
          </p:cNvPr>
          <p:cNvSpPr>
            <a:spLocks noGrp="1"/>
          </p:cNvSpPr>
          <p:nvPr>
            <p:ph type="title"/>
          </p:nvPr>
        </p:nvSpPr>
        <p:spPr/>
        <p:txBody>
          <a:bodyPr/>
          <a:lstStyle/>
          <a:p>
            <a:endParaRPr lang="ko-KR" altLang="en-US"/>
          </a:p>
        </p:txBody>
      </p:sp>
      <p:pic>
        <p:nvPicPr>
          <p:cNvPr id="13" name="내용 개체 틀 12">
            <a:extLst>
              <a:ext uri="{FF2B5EF4-FFF2-40B4-BE49-F238E27FC236}">
                <a16:creationId xmlns:a16="http://schemas.microsoft.com/office/drawing/2014/main" id="{EB95C3FD-B3DC-D49D-1435-789FBE8568F9}"/>
              </a:ext>
            </a:extLst>
          </p:cNvPr>
          <p:cNvPicPr>
            <a:picLocks noGrp="1" noChangeAspect="1"/>
          </p:cNvPicPr>
          <p:nvPr>
            <p:ph idx="1"/>
          </p:nvPr>
        </p:nvPicPr>
        <p:blipFill>
          <a:blip r:embed="rId4"/>
          <a:stretch>
            <a:fillRect/>
          </a:stretch>
        </p:blipFill>
        <p:spPr>
          <a:xfrm>
            <a:off x="1671719" y="365125"/>
            <a:ext cx="7594201" cy="5748634"/>
          </a:xfrm>
        </p:spPr>
      </p:pic>
    </p:spTree>
    <p:extLst>
      <p:ext uri="{BB962C8B-B14F-4D97-AF65-F5344CB8AC3E}">
        <p14:creationId xmlns:p14="http://schemas.microsoft.com/office/powerpoint/2010/main" val="759074634"/>
      </p:ext>
    </p:extLst>
  </p:cSld>
  <p:clrMapOvr>
    <a:masterClrMapping/>
  </p:clrMapOvr>
  <p:timing>
    <p:tnLst>
      <p:par>
        <p:cTn id="1" dur="indefinite" restart="never" nodeType="tmRoot"/>
      </p:par>
    </p:tnLst>
  </p:timing>
  <p:extLst>
    <p:ext uri="{6950BFC3-D8DA-4A85-94F7-54DA5524770B}">
      <p188:commentRel xmlns:p188="http://schemas.microsoft.com/office/powerpoint/2018/8/main" xmlns="" r:id="rId5"/>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0" y="-50600"/>
            <a:ext cx="1574800" cy="6959200"/>
          </a:xfrm>
          <a:prstGeom prst="rect">
            <a:avLst/>
          </a:prstGeom>
          <a:solidFill>
            <a:srgbClr val="19264B"/>
          </a:solidFill>
          <a:ln>
            <a:noFill/>
          </a:ln>
        </p:spPr>
        <p:txBody>
          <a:bodyPr spcFirstLastPara="1" wrap="square" lIns="121900" tIns="121900" rIns="121900" bIns="121900" anchor="ctr" anchorCtr="0">
            <a:noAutofit/>
          </a:bodyPr>
          <a:lstStyle/>
          <a:p>
            <a:r>
              <a:rPr lang="en-US" altLang="ko" sz="2400"/>
              <a:t>T</a:t>
            </a:r>
            <a:endParaRPr sz="2400"/>
          </a:p>
        </p:txBody>
      </p:sp>
      <p:cxnSp>
        <p:nvCxnSpPr>
          <p:cNvPr id="56" name="Google Shape;56;p13"/>
          <p:cNvCxnSpPr/>
          <p:nvPr/>
        </p:nvCxnSpPr>
        <p:spPr>
          <a:xfrm>
            <a:off x="230500" y="-50600"/>
            <a:ext cx="0" cy="2916000"/>
          </a:xfrm>
          <a:prstGeom prst="straightConnector1">
            <a:avLst/>
          </a:prstGeom>
          <a:noFill/>
          <a:ln w="38100" cap="flat" cmpd="sng">
            <a:solidFill>
              <a:schemeClr val="lt1"/>
            </a:solidFill>
            <a:prstDash val="solid"/>
            <a:round/>
            <a:headEnd type="none" w="med" len="med"/>
            <a:tailEnd type="none" w="med" len="med"/>
          </a:ln>
        </p:spPr>
      </p:cxnSp>
      <p:pic>
        <p:nvPicPr>
          <p:cNvPr id="57" name="Google Shape;57;p13"/>
          <p:cNvPicPr preferRelativeResize="0"/>
          <p:nvPr/>
        </p:nvPicPr>
        <p:blipFill>
          <a:blip r:embed="rId3">
            <a:alphaModFix/>
          </a:blip>
          <a:stretch>
            <a:fillRect/>
          </a:stretch>
        </p:blipFill>
        <p:spPr>
          <a:xfrm rot="5400000">
            <a:off x="-1238266" y="4095533"/>
            <a:ext cx="4051300" cy="1574800"/>
          </a:xfrm>
          <a:prstGeom prst="rect">
            <a:avLst/>
          </a:prstGeom>
          <a:noFill/>
          <a:ln>
            <a:noFill/>
          </a:ln>
        </p:spPr>
      </p:pic>
      <p:sp>
        <p:nvSpPr>
          <p:cNvPr id="2" name="제목 1">
            <a:extLst>
              <a:ext uri="{FF2B5EF4-FFF2-40B4-BE49-F238E27FC236}">
                <a16:creationId xmlns:a16="http://schemas.microsoft.com/office/drawing/2014/main" id="{29ED7F9C-3EB0-A4E5-DC1E-9FEA1E5A1A7C}"/>
              </a:ext>
            </a:extLst>
          </p:cNvPr>
          <p:cNvSpPr>
            <a:spLocks noGrp="1"/>
          </p:cNvSpPr>
          <p:nvPr>
            <p:ph type="title"/>
          </p:nvPr>
        </p:nvSpPr>
        <p:spPr>
          <a:xfrm>
            <a:off x="1805300" y="365125"/>
            <a:ext cx="9548500" cy="1325563"/>
          </a:xfrm>
        </p:spPr>
        <p:txBody>
          <a:bodyPr/>
          <a:lstStyle/>
          <a:p>
            <a:r>
              <a:rPr lang="en-US" altLang="ko-KR" dirty="0"/>
              <a:t>2. LGBM with PCA, PLS</a:t>
            </a:r>
            <a:endParaRPr lang="ko-KR" altLang="en-US" dirty="0"/>
          </a:p>
        </p:txBody>
      </p:sp>
      <p:pic>
        <p:nvPicPr>
          <p:cNvPr id="1026" name="Picture 2" descr="iT 邦幫忙::一起幫忙解決難題，拯救IT 人的一天">
            <a:extLst>
              <a:ext uri="{FF2B5EF4-FFF2-40B4-BE49-F238E27FC236}">
                <a16:creationId xmlns:a16="http://schemas.microsoft.com/office/drawing/2014/main" id="{CCF0E821-882B-AB40-BB54-6EBC103FE4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5269" y="1517915"/>
            <a:ext cx="5167202" cy="23822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2AD3816-D74C-552F-520A-EA0A2D4D2B25}"/>
              </a:ext>
            </a:extLst>
          </p:cNvPr>
          <p:cNvPicPr>
            <a:picLocks noGrp="1" noChangeAspect="1" noChangeArrowheads="1"/>
          </p:cNvPicPr>
          <p:nvPr>
            <p:ph idx="1"/>
          </p:nvPr>
        </p:nvPicPr>
        <p:blipFill>
          <a:blip r:embed="rId5" cstate="hqprint">
            <a:extLst>
              <a:ext uri="{28A0092B-C50C-407E-A947-70E740481C1C}">
                <a14:useLocalDpi xmlns:a14="http://schemas.microsoft.com/office/drawing/2010/main" val="0"/>
              </a:ext>
            </a:extLst>
          </a:blip>
          <a:srcRect/>
          <a:stretch>
            <a:fillRect/>
          </a:stretch>
        </p:blipFill>
        <p:spPr bwMode="auto">
          <a:xfrm>
            <a:off x="7087707" y="1517914"/>
            <a:ext cx="4966671" cy="2382282"/>
          </a:xfrm>
          <a:prstGeom prst="rect">
            <a:avLst/>
          </a:prstGeom>
          <a:noFill/>
          <a:extLst>
            <a:ext uri="{909E8E84-426E-40DD-AFC4-6F175D3DCCD1}">
              <a14:hiddenFill xmlns:a14="http://schemas.microsoft.com/office/drawing/2010/main">
                <a:solidFill>
                  <a:srgbClr val="FFFFFF"/>
                </a:solidFill>
              </a14:hiddenFill>
            </a:ext>
          </a:extLst>
        </p:spPr>
      </p:pic>
      <p:pic>
        <p:nvPicPr>
          <p:cNvPr id="5" name="그림 4">
            <a:extLst>
              <a:ext uri="{FF2B5EF4-FFF2-40B4-BE49-F238E27FC236}">
                <a16:creationId xmlns:a16="http://schemas.microsoft.com/office/drawing/2014/main" id="{D42B7DB8-4436-5D1C-CF51-18C629DFBC59}"/>
              </a:ext>
            </a:extLst>
          </p:cNvPr>
          <p:cNvPicPr>
            <a:picLocks noChangeAspect="1"/>
          </p:cNvPicPr>
          <p:nvPr/>
        </p:nvPicPr>
        <p:blipFill>
          <a:blip r:embed="rId6"/>
          <a:stretch>
            <a:fillRect/>
          </a:stretch>
        </p:blipFill>
        <p:spPr>
          <a:xfrm>
            <a:off x="1805269" y="3951910"/>
            <a:ext cx="6124728" cy="2829507"/>
          </a:xfrm>
          <a:prstGeom prst="rect">
            <a:avLst/>
          </a:prstGeom>
        </p:spPr>
      </p:pic>
    </p:spTree>
    <p:extLst>
      <p:ext uri="{BB962C8B-B14F-4D97-AF65-F5344CB8AC3E}">
        <p14:creationId xmlns:p14="http://schemas.microsoft.com/office/powerpoint/2010/main" val="12761649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0" y="-50600"/>
            <a:ext cx="1574800" cy="6959200"/>
          </a:xfrm>
          <a:prstGeom prst="rect">
            <a:avLst/>
          </a:prstGeom>
          <a:solidFill>
            <a:srgbClr val="19264B"/>
          </a:solidFill>
          <a:ln>
            <a:noFill/>
          </a:ln>
        </p:spPr>
        <p:txBody>
          <a:bodyPr spcFirstLastPara="1" wrap="square" lIns="121900" tIns="121900" rIns="121900" bIns="121900" anchor="ctr" anchorCtr="0">
            <a:noAutofit/>
          </a:bodyPr>
          <a:lstStyle/>
          <a:p>
            <a:r>
              <a:rPr lang="en-US" altLang="ko" sz="2400"/>
              <a:t>T</a:t>
            </a:r>
            <a:endParaRPr sz="2400"/>
          </a:p>
        </p:txBody>
      </p:sp>
      <p:cxnSp>
        <p:nvCxnSpPr>
          <p:cNvPr id="56" name="Google Shape;56;p13"/>
          <p:cNvCxnSpPr/>
          <p:nvPr/>
        </p:nvCxnSpPr>
        <p:spPr>
          <a:xfrm>
            <a:off x="230500" y="-50600"/>
            <a:ext cx="0" cy="2916000"/>
          </a:xfrm>
          <a:prstGeom prst="straightConnector1">
            <a:avLst/>
          </a:prstGeom>
          <a:noFill/>
          <a:ln w="38100" cap="flat" cmpd="sng">
            <a:solidFill>
              <a:schemeClr val="lt1"/>
            </a:solidFill>
            <a:prstDash val="solid"/>
            <a:round/>
            <a:headEnd type="none" w="med" len="med"/>
            <a:tailEnd type="none" w="med" len="med"/>
          </a:ln>
        </p:spPr>
      </p:cxnSp>
      <p:pic>
        <p:nvPicPr>
          <p:cNvPr id="57" name="Google Shape;57;p13"/>
          <p:cNvPicPr preferRelativeResize="0"/>
          <p:nvPr/>
        </p:nvPicPr>
        <p:blipFill>
          <a:blip r:embed="rId3">
            <a:alphaModFix/>
          </a:blip>
          <a:stretch>
            <a:fillRect/>
          </a:stretch>
        </p:blipFill>
        <p:spPr>
          <a:xfrm rot="5400000">
            <a:off x="-1238266" y="4095533"/>
            <a:ext cx="4051300" cy="1574800"/>
          </a:xfrm>
          <a:prstGeom prst="rect">
            <a:avLst/>
          </a:prstGeom>
          <a:noFill/>
          <a:ln>
            <a:noFill/>
          </a:ln>
        </p:spPr>
      </p:pic>
      <p:pic>
        <p:nvPicPr>
          <p:cNvPr id="5" name="그림 4">
            <a:extLst>
              <a:ext uri="{FF2B5EF4-FFF2-40B4-BE49-F238E27FC236}">
                <a16:creationId xmlns:a16="http://schemas.microsoft.com/office/drawing/2014/main" id="{4B136D6C-2401-0917-9759-D5677E2555AB}"/>
              </a:ext>
            </a:extLst>
          </p:cNvPr>
          <p:cNvPicPr>
            <a:picLocks noChangeAspect="1"/>
          </p:cNvPicPr>
          <p:nvPr/>
        </p:nvPicPr>
        <p:blipFill>
          <a:blip r:embed="rId4"/>
          <a:stretch>
            <a:fillRect/>
          </a:stretch>
        </p:blipFill>
        <p:spPr>
          <a:xfrm>
            <a:off x="1655443" y="251436"/>
            <a:ext cx="5754675" cy="4320564"/>
          </a:xfrm>
          <a:prstGeom prst="rect">
            <a:avLst/>
          </a:prstGeom>
        </p:spPr>
      </p:pic>
      <p:pic>
        <p:nvPicPr>
          <p:cNvPr id="7" name="그림 6">
            <a:extLst>
              <a:ext uri="{FF2B5EF4-FFF2-40B4-BE49-F238E27FC236}">
                <a16:creationId xmlns:a16="http://schemas.microsoft.com/office/drawing/2014/main" id="{3981867A-6DBC-DF3C-0C91-AB5275B97C41}"/>
              </a:ext>
            </a:extLst>
          </p:cNvPr>
          <p:cNvPicPr>
            <a:picLocks noChangeAspect="1"/>
          </p:cNvPicPr>
          <p:nvPr/>
        </p:nvPicPr>
        <p:blipFill>
          <a:blip r:embed="rId5"/>
          <a:stretch>
            <a:fillRect/>
          </a:stretch>
        </p:blipFill>
        <p:spPr>
          <a:xfrm>
            <a:off x="7471440" y="365125"/>
            <a:ext cx="4490059" cy="2929085"/>
          </a:xfrm>
          <a:prstGeom prst="rect">
            <a:avLst/>
          </a:prstGeom>
        </p:spPr>
      </p:pic>
      <p:sp>
        <p:nvSpPr>
          <p:cNvPr id="8" name="TextBox 7">
            <a:extLst>
              <a:ext uri="{FF2B5EF4-FFF2-40B4-BE49-F238E27FC236}">
                <a16:creationId xmlns:a16="http://schemas.microsoft.com/office/drawing/2014/main" id="{3A7E483A-9C06-B8D2-A629-10E58871FFF7}"/>
              </a:ext>
            </a:extLst>
          </p:cNvPr>
          <p:cNvSpPr txBox="1"/>
          <p:nvPr/>
        </p:nvSpPr>
        <p:spPr>
          <a:xfrm>
            <a:off x="8060600" y="3563791"/>
            <a:ext cx="4131400" cy="646331"/>
          </a:xfrm>
          <a:prstGeom prst="rect">
            <a:avLst/>
          </a:prstGeom>
          <a:noFill/>
        </p:spPr>
        <p:txBody>
          <a:bodyPr wrap="square" rtlCol="0">
            <a:spAutoFit/>
          </a:bodyPr>
          <a:lstStyle/>
          <a:p>
            <a:pPr marL="285750" indent="-285750">
              <a:buFont typeface="Wingdings" panose="05000000000000000000" pitchFamily="2" charset="2"/>
              <a:buChar char="à"/>
            </a:pPr>
            <a:r>
              <a:rPr lang="en-US" altLang="ko-KR" dirty="0">
                <a:sym typeface="Wingdings" panose="05000000000000000000" pitchFamily="2" charset="2"/>
              </a:rPr>
              <a:t>PCA &amp; PLS</a:t>
            </a:r>
          </a:p>
          <a:p>
            <a:pPr lvl="1"/>
            <a:r>
              <a:rPr lang="en-US" altLang="ko-KR" dirty="0">
                <a:sym typeface="Wingdings" panose="05000000000000000000" pitchFamily="2" charset="2"/>
              </a:rPr>
              <a:t>on </a:t>
            </a:r>
            <a:r>
              <a:rPr lang="en-US" altLang="ko-KR" dirty="0" err="1">
                <a:sym typeface="Wingdings" panose="05000000000000000000" pitchFamily="2" charset="2"/>
              </a:rPr>
              <a:t>fruitset</a:t>
            </a:r>
            <a:r>
              <a:rPr lang="en-US" altLang="ko-KR" dirty="0">
                <a:sym typeface="Wingdings" panose="05000000000000000000" pitchFamily="2" charset="2"/>
              </a:rPr>
              <a:t>, seeds, </a:t>
            </a:r>
            <a:r>
              <a:rPr lang="en-US" altLang="ko-KR" dirty="0" err="1">
                <a:sym typeface="Wingdings" panose="05000000000000000000" pitchFamily="2" charset="2"/>
              </a:rPr>
              <a:t>fruitmass</a:t>
            </a:r>
            <a:r>
              <a:rPr lang="en-US" altLang="ko-KR" dirty="0">
                <a:sym typeface="Wingdings" panose="05000000000000000000" pitchFamily="2" charset="2"/>
              </a:rPr>
              <a:t> ?</a:t>
            </a:r>
            <a:endParaRPr lang="ko-KR" altLang="en-US" dirty="0"/>
          </a:p>
        </p:txBody>
      </p:sp>
    </p:spTree>
    <p:extLst>
      <p:ext uri="{BB962C8B-B14F-4D97-AF65-F5344CB8AC3E}">
        <p14:creationId xmlns:p14="http://schemas.microsoft.com/office/powerpoint/2010/main" val="17531101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0" y="-50600"/>
            <a:ext cx="1574800" cy="6959200"/>
          </a:xfrm>
          <a:prstGeom prst="rect">
            <a:avLst/>
          </a:prstGeom>
          <a:solidFill>
            <a:srgbClr val="19264B"/>
          </a:solidFill>
          <a:ln>
            <a:noFill/>
          </a:ln>
        </p:spPr>
        <p:txBody>
          <a:bodyPr spcFirstLastPara="1" wrap="square" lIns="121900" tIns="121900" rIns="121900" bIns="121900" anchor="ctr" anchorCtr="0">
            <a:noAutofit/>
          </a:bodyPr>
          <a:lstStyle/>
          <a:p>
            <a:r>
              <a:rPr lang="en-US" altLang="ko" sz="2400"/>
              <a:t>T</a:t>
            </a:r>
            <a:endParaRPr sz="2400"/>
          </a:p>
        </p:txBody>
      </p:sp>
      <p:cxnSp>
        <p:nvCxnSpPr>
          <p:cNvPr id="56" name="Google Shape;56;p13"/>
          <p:cNvCxnSpPr/>
          <p:nvPr/>
        </p:nvCxnSpPr>
        <p:spPr>
          <a:xfrm>
            <a:off x="230500" y="-50600"/>
            <a:ext cx="0" cy="2916000"/>
          </a:xfrm>
          <a:prstGeom prst="straightConnector1">
            <a:avLst/>
          </a:prstGeom>
          <a:noFill/>
          <a:ln w="38100" cap="flat" cmpd="sng">
            <a:solidFill>
              <a:schemeClr val="lt1"/>
            </a:solidFill>
            <a:prstDash val="solid"/>
            <a:round/>
            <a:headEnd type="none" w="med" len="med"/>
            <a:tailEnd type="none" w="med" len="med"/>
          </a:ln>
        </p:spPr>
      </p:cxnSp>
      <p:pic>
        <p:nvPicPr>
          <p:cNvPr id="57" name="Google Shape;57;p13"/>
          <p:cNvPicPr preferRelativeResize="0"/>
          <p:nvPr/>
        </p:nvPicPr>
        <p:blipFill>
          <a:blip r:embed="rId3">
            <a:alphaModFix/>
          </a:blip>
          <a:stretch>
            <a:fillRect/>
          </a:stretch>
        </p:blipFill>
        <p:spPr>
          <a:xfrm rot="5400000">
            <a:off x="-1238266" y="4095533"/>
            <a:ext cx="4051300" cy="1574800"/>
          </a:xfrm>
          <a:prstGeom prst="rect">
            <a:avLst/>
          </a:prstGeom>
          <a:noFill/>
          <a:ln>
            <a:noFill/>
          </a:ln>
        </p:spPr>
      </p:pic>
      <p:pic>
        <p:nvPicPr>
          <p:cNvPr id="4" name="그림 3">
            <a:extLst>
              <a:ext uri="{FF2B5EF4-FFF2-40B4-BE49-F238E27FC236}">
                <a16:creationId xmlns:a16="http://schemas.microsoft.com/office/drawing/2014/main" id="{DA782ACB-F61A-5D9A-1293-7C7D62F15EA8}"/>
              </a:ext>
            </a:extLst>
          </p:cNvPr>
          <p:cNvPicPr>
            <a:picLocks noChangeAspect="1"/>
          </p:cNvPicPr>
          <p:nvPr/>
        </p:nvPicPr>
        <p:blipFill>
          <a:blip r:embed="rId4"/>
          <a:stretch>
            <a:fillRect/>
          </a:stretch>
        </p:blipFill>
        <p:spPr>
          <a:xfrm>
            <a:off x="1690319" y="183116"/>
            <a:ext cx="6764567" cy="6155592"/>
          </a:xfrm>
          <a:prstGeom prst="rect">
            <a:avLst/>
          </a:prstGeom>
        </p:spPr>
      </p:pic>
    </p:spTree>
    <p:extLst>
      <p:ext uri="{BB962C8B-B14F-4D97-AF65-F5344CB8AC3E}">
        <p14:creationId xmlns:p14="http://schemas.microsoft.com/office/powerpoint/2010/main" val="756568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0" y="-50600"/>
            <a:ext cx="1574800" cy="6959200"/>
          </a:xfrm>
          <a:prstGeom prst="rect">
            <a:avLst/>
          </a:prstGeom>
          <a:solidFill>
            <a:srgbClr val="19264B"/>
          </a:solidFill>
          <a:ln>
            <a:noFill/>
          </a:ln>
        </p:spPr>
        <p:txBody>
          <a:bodyPr spcFirstLastPara="1" wrap="square" lIns="121900" tIns="121900" rIns="121900" bIns="121900" anchor="ctr" anchorCtr="0">
            <a:noAutofit/>
          </a:bodyPr>
          <a:lstStyle/>
          <a:p>
            <a:r>
              <a:rPr lang="en-US" altLang="ko" sz="2400"/>
              <a:t>T</a:t>
            </a:r>
            <a:endParaRPr sz="2400"/>
          </a:p>
        </p:txBody>
      </p:sp>
      <p:cxnSp>
        <p:nvCxnSpPr>
          <p:cNvPr id="56" name="Google Shape;56;p13"/>
          <p:cNvCxnSpPr/>
          <p:nvPr/>
        </p:nvCxnSpPr>
        <p:spPr>
          <a:xfrm>
            <a:off x="230500" y="-50600"/>
            <a:ext cx="0" cy="2916000"/>
          </a:xfrm>
          <a:prstGeom prst="straightConnector1">
            <a:avLst/>
          </a:prstGeom>
          <a:noFill/>
          <a:ln w="38100" cap="flat" cmpd="sng">
            <a:solidFill>
              <a:schemeClr val="lt1"/>
            </a:solidFill>
            <a:prstDash val="solid"/>
            <a:round/>
            <a:headEnd type="none" w="med" len="med"/>
            <a:tailEnd type="none" w="med" len="med"/>
          </a:ln>
        </p:spPr>
      </p:cxnSp>
      <p:pic>
        <p:nvPicPr>
          <p:cNvPr id="57" name="Google Shape;57;p13"/>
          <p:cNvPicPr preferRelativeResize="0"/>
          <p:nvPr/>
        </p:nvPicPr>
        <p:blipFill>
          <a:blip r:embed="rId3">
            <a:alphaModFix/>
          </a:blip>
          <a:stretch>
            <a:fillRect/>
          </a:stretch>
        </p:blipFill>
        <p:spPr>
          <a:xfrm rot="5400000">
            <a:off x="-1238266" y="4095533"/>
            <a:ext cx="4051300" cy="1574800"/>
          </a:xfrm>
          <a:prstGeom prst="rect">
            <a:avLst/>
          </a:prstGeom>
          <a:noFill/>
          <a:ln>
            <a:noFill/>
          </a:ln>
        </p:spPr>
      </p:pic>
      <p:pic>
        <p:nvPicPr>
          <p:cNvPr id="13" name="그림 12">
            <a:extLst>
              <a:ext uri="{FF2B5EF4-FFF2-40B4-BE49-F238E27FC236}">
                <a16:creationId xmlns:a16="http://schemas.microsoft.com/office/drawing/2014/main" id="{F63EE556-318E-BE19-7371-3CAE3FF5D8A7}"/>
              </a:ext>
            </a:extLst>
          </p:cNvPr>
          <p:cNvPicPr>
            <a:picLocks noChangeAspect="1"/>
          </p:cNvPicPr>
          <p:nvPr/>
        </p:nvPicPr>
        <p:blipFill>
          <a:blip r:embed="rId4"/>
          <a:stretch>
            <a:fillRect/>
          </a:stretch>
        </p:blipFill>
        <p:spPr>
          <a:xfrm>
            <a:off x="6095982" y="3428988"/>
            <a:ext cx="35" cy="23"/>
          </a:xfrm>
          <a:prstGeom prst="rect">
            <a:avLst/>
          </a:prstGeom>
        </p:spPr>
      </p:pic>
      <p:pic>
        <p:nvPicPr>
          <p:cNvPr id="17" name="그림 16">
            <a:extLst>
              <a:ext uri="{FF2B5EF4-FFF2-40B4-BE49-F238E27FC236}">
                <a16:creationId xmlns:a16="http://schemas.microsoft.com/office/drawing/2014/main" id="{3F406DBC-84B8-3399-EDC6-033358625623}"/>
              </a:ext>
            </a:extLst>
          </p:cNvPr>
          <p:cNvPicPr>
            <a:picLocks noChangeAspect="1"/>
          </p:cNvPicPr>
          <p:nvPr/>
        </p:nvPicPr>
        <p:blipFill>
          <a:blip r:embed="rId5"/>
          <a:stretch>
            <a:fillRect/>
          </a:stretch>
        </p:blipFill>
        <p:spPr>
          <a:xfrm>
            <a:off x="1694053" y="304800"/>
            <a:ext cx="9787690" cy="6256050"/>
          </a:xfrm>
          <a:prstGeom prst="rect">
            <a:avLst/>
          </a:prstGeom>
        </p:spPr>
      </p:pic>
    </p:spTree>
    <p:extLst>
      <p:ext uri="{BB962C8B-B14F-4D97-AF65-F5344CB8AC3E}">
        <p14:creationId xmlns:p14="http://schemas.microsoft.com/office/powerpoint/2010/main" val="26512466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0" y="-50600"/>
            <a:ext cx="1574800" cy="6959200"/>
          </a:xfrm>
          <a:prstGeom prst="rect">
            <a:avLst/>
          </a:prstGeom>
          <a:solidFill>
            <a:srgbClr val="19264B"/>
          </a:solidFill>
          <a:ln>
            <a:noFill/>
          </a:ln>
        </p:spPr>
        <p:txBody>
          <a:bodyPr spcFirstLastPara="1" wrap="square" lIns="121900" tIns="121900" rIns="121900" bIns="121900" anchor="ctr" anchorCtr="0">
            <a:noAutofit/>
          </a:bodyPr>
          <a:lstStyle/>
          <a:p>
            <a:r>
              <a:rPr lang="en-US" altLang="ko" sz="2400"/>
              <a:t>T</a:t>
            </a:r>
            <a:endParaRPr sz="2400"/>
          </a:p>
        </p:txBody>
      </p:sp>
      <p:cxnSp>
        <p:nvCxnSpPr>
          <p:cNvPr id="56" name="Google Shape;56;p13"/>
          <p:cNvCxnSpPr/>
          <p:nvPr/>
        </p:nvCxnSpPr>
        <p:spPr>
          <a:xfrm>
            <a:off x="230500" y="-50600"/>
            <a:ext cx="0" cy="2916000"/>
          </a:xfrm>
          <a:prstGeom prst="straightConnector1">
            <a:avLst/>
          </a:prstGeom>
          <a:noFill/>
          <a:ln w="38100" cap="flat" cmpd="sng">
            <a:solidFill>
              <a:schemeClr val="lt1"/>
            </a:solidFill>
            <a:prstDash val="solid"/>
            <a:round/>
            <a:headEnd type="none" w="med" len="med"/>
            <a:tailEnd type="none" w="med" len="med"/>
          </a:ln>
        </p:spPr>
      </p:cxnSp>
      <p:pic>
        <p:nvPicPr>
          <p:cNvPr id="57" name="Google Shape;57;p13"/>
          <p:cNvPicPr preferRelativeResize="0"/>
          <p:nvPr/>
        </p:nvPicPr>
        <p:blipFill>
          <a:blip r:embed="rId3">
            <a:alphaModFix/>
          </a:blip>
          <a:stretch>
            <a:fillRect/>
          </a:stretch>
        </p:blipFill>
        <p:spPr>
          <a:xfrm rot="5400000">
            <a:off x="-1238266" y="4095533"/>
            <a:ext cx="4051300" cy="1574800"/>
          </a:xfrm>
          <a:prstGeom prst="rect">
            <a:avLst/>
          </a:prstGeom>
          <a:noFill/>
          <a:ln>
            <a:noFill/>
          </a:ln>
        </p:spPr>
      </p:pic>
      <p:pic>
        <p:nvPicPr>
          <p:cNvPr id="13" name="그림 12">
            <a:extLst>
              <a:ext uri="{FF2B5EF4-FFF2-40B4-BE49-F238E27FC236}">
                <a16:creationId xmlns:a16="http://schemas.microsoft.com/office/drawing/2014/main" id="{F63EE556-318E-BE19-7371-3CAE3FF5D8A7}"/>
              </a:ext>
            </a:extLst>
          </p:cNvPr>
          <p:cNvPicPr>
            <a:picLocks noChangeAspect="1"/>
          </p:cNvPicPr>
          <p:nvPr/>
        </p:nvPicPr>
        <p:blipFill>
          <a:blip r:embed="rId4"/>
          <a:stretch>
            <a:fillRect/>
          </a:stretch>
        </p:blipFill>
        <p:spPr>
          <a:xfrm>
            <a:off x="6095982" y="3428988"/>
            <a:ext cx="35" cy="23"/>
          </a:xfrm>
          <a:prstGeom prst="rect">
            <a:avLst/>
          </a:prstGeom>
        </p:spPr>
      </p:pic>
      <p:pic>
        <p:nvPicPr>
          <p:cNvPr id="6" name="그림 5">
            <a:extLst>
              <a:ext uri="{FF2B5EF4-FFF2-40B4-BE49-F238E27FC236}">
                <a16:creationId xmlns:a16="http://schemas.microsoft.com/office/drawing/2014/main" id="{C359F63E-3A6D-B065-401E-5FE5D6CFDA59}"/>
              </a:ext>
            </a:extLst>
          </p:cNvPr>
          <p:cNvPicPr>
            <a:picLocks noChangeAspect="1"/>
          </p:cNvPicPr>
          <p:nvPr/>
        </p:nvPicPr>
        <p:blipFill>
          <a:blip r:embed="rId5"/>
          <a:stretch>
            <a:fillRect/>
          </a:stretch>
        </p:blipFill>
        <p:spPr>
          <a:xfrm>
            <a:off x="1929270" y="136110"/>
            <a:ext cx="6936434" cy="6639052"/>
          </a:xfrm>
          <a:prstGeom prst="rect">
            <a:avLst/>
          </a:prstGeom>
        </p:spPr>
      </p:pic>
    </p:spTree>
    <p:extLst>
      <p:ext uri="{BB962C8B-B14F-4D97-AF65-F5344CB8AC3E}">
        <p14:creationId xmlns:p14="http://schemas.microsoft.com/office/powerpoint/2010/main" val="11706831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0" y="-50600"/>
            <a:ext cx="1574800" cy="6959200"/>
          </a:xfrm>
          <a:prstGeom prst="rect">
            <a:avLst/>
          </a:prstGeom>
          <a:solidFill>
            <a:srgbClr val="19264B"/>
          </a:solidFill>
          <a:ln>
            <a:noFill/>
          </a:ln>
        </p:spPr>
        <p:txBody>
          <a:bodyPr spcFirstLastPara="1" wrap="square" lIns="121900" tIns="121900" rIns="121900" bIns="121900" anchor="ctr" anchorCtr="0">
            <a:noAutofit/>
          </a:bodyPr>
          <a:lstStyle/>
          <a:p>
            <a:r>
              <a:rPr lang="en-US" altLang="ko" sz="2400"/>
              <a:t>T</a:t>
            </a:r>
            <a:endParaRPr sz="2400"/>
          </a:p>
        </p:txBody>
      </p:sp>
      <p:cxnSp>
        <p:nvCxnSpPr>
          <p:cNvPr id="56" name="Google Shape;56;p13"/>
          <p:cNvCxnSpPr/>
          <p:nvPr/>
        </p:nvCxnSpPr>
        <p:spPr>
          <a:xfrm>
            <a:off x="230500" y="-50600"/>
            <a:ext cx="0" cy="2916000"/>
          </a:xfrm>
          <a:prstGeom prst="straightConnector1">
            <a:avLst/>
          </a:prstGeom>
          <a:noFill/>
          <a:ln w="38100" cap="flat" cmpd="sng">
            <a:solidFill>
              <a:schemeClr val="lt1"/>
            </a:solidFill>
            <a:prstDash val="solid"/>
            <a:round/>
            <a:headEnd type="none" w="med" len="med"/>
            <a:tailEnd type="none" w="med" len="med"/>
          </a:ln>
        </p:spPr>
      </p:cxnSp>
      <p:pic>
        <p:nvPicPr>
          <p:cNvPr id="57" name="Google Shape;57;p13"/>
          <p:cNvPicPr preferRelativeResize="0"/>
          <p:nvPr/>
        </p:nvPicPr>
        <p:blipFill>
          <a:blip r:embed="rId3">
            <a:alphaModFix/>
          </a:blip>
          <a:stretch>
            <a:fillRect/>
          </a:stretch>
        </p:blipFill>
        <p:spPr>
          <a:xfrm rot="5400000">
            <a:off x="-1238266" y="4095533"/>
            <a:ext cx="4051300" cy="1574800"/>
          </a:xfrm>
          <a:prstGeom prst="rect">
            <a:avLst/>
          </a:prstGeom>
          <a:noFill/>
          <a:ln>
            <a:noFill/>
          </a:ln>
        </p:spPr>
      </p:pic>
      <p:pic>
        <p:nvPicPr>
          <p:cNvPr id="13" name="그림 12">
            <a:extLst>
              <a:ext uri="{FF2B5EF4-FFF2-40B4-BE49-F238E27FC236}">
                <a16:creationId xmlns:a16="http://schemas.microsoft.com/office/drawing/2014/main" id="{F63EE556-318E-BE19-7371-3CAE3FF5D8A7}"/>
              </a:ext>
            </a:extLst>
          </p:cNvPr>
          <p:cNvPicPr>
            <a:picLocks noChangeAspect="1"/>
          </p:cNvPicPr>
          <p:nvPr/>
        </p:nvPicPr>
        <p:blipFill>
          <a:blip r:embed="rId4"/>
          <a:stretch>
            <a:fillRect/>
          </a:stretch>
        </p:blipFill>
        <p:spPr>
          <a:xfrm>
            <a:off x="6095982" y="3428988"/>
            <a:ext cx="35" cy="23"/>
          </a:xfrm>
          <a:prstGeom prst="rect">
            <a:avLst/>
          </a:prstGeom>
        </p:spPr>
      </p:pic>
      <p:pic>
        <p:nvPicPr>
          <p:cNvPr id="18" name="그림 17">
            <a:extLst>
              <a:ext uri="{FF2B5EF4-FFF2-40B4-BE49-F238E27FC236}">
                <a16:creationId xmlns:a16="http://schemas.microsoft.com/office/drawing/2014/main" id="{24EBAA0F-F846-D84D-28E0-CA98C6DEFDC4}"/>
              </a:ext>
            </a:extLst>
          </p:cNvPr>
          <p:cNvPicPr>
            <a:picLocks noChangeAspect="1"/>
          </p:cNvPicPr>
          <p:nvPr/>
        </p:nvPicPr>
        <p:blipFill>
          <a:blip r:embed="rId5"/>
          <a:stretch>
            <a:fillRect/>
          </a:stretch>
        </p:blipFill>
        <p:spPr>
          <a:xfrm>
            <a:off x="1677229" y="1470991"/>
            <a:ext cx="10186558" cy="4333462"/>
          </a:xfrm>
          <a:prstGeom prst="rect">
            <a:avLst/>
          </a:prstGeom>
        </p:spPr>
      </p:pic>
    </p:spTree>
    <p:extLst>
      <p:ext uri="{BB962C8B-B14F-4D97-AF65-F5344CB8AC3E}">
        <p14:creationId xmlns:p14="http://schemas.microsoft.com/office/powerpoint/2010/main" val="29231497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p:nvPr/>
        </p:nvSpPr>
        <p:spPr>
          <a:xfrm>
            <a:off x="0" y="-50600"/>
            <a:ext cx="1574800" cy="6959200"/>
          </a:xfrm>
          <a:prstGeom prst="rect">
            <a:avLst/>
          </a:prstGeom>
          <a:solidFill>
            <a:srgbClr val="19264B"/>
          </a:solidFill>
          <a:ln>
            <a:noFill/>
          </a:ln>
        </p:spPr>
        <p:txBody>
          <a:bodyPr spcFirstLastPara="1" wrap="square" lIns="121900" tIns="121900" rIns="121900" bIns="121900" anchor="ctr" anchorCtr="0">
            <a:noAutofit/>
          </a:bodyPr>
          <a:lstStyle/>
          <a:p>
            <a:endParaRPr sz="2400"/>
          </a:p>
        </p:txBody>
      </p:sp>
      <p:cxnSp>
        <p:nvCxnSpPr>
          <p:cNvPr id="73" name="Google Shape;73;p15"/>
          <p:cNvCxnSpPr/>
          <p:nvPr/>
        </p:nvCxnSpPr>
        <p:spPr>
          <a:xfrm>
            <a:off x="230500" y="-50600"/>
            <a:ext cx="0" cy="2916000"/>
          </a:xfrm>
          <a:prstGeom prst="straightConnector1">
            <a:avLst/>
          </a:prstGeom>
          <a:noFill/>
          <a:ln w="38100" cap="flat" cmpd="sng">
            <a:solidFill>
              <a:schemeClr val="lt1"/>
            </a:solidFill>
            <a:prstDash val="solid"/>
            <a:round/>
            <a:headEnd type="none" w="med" len="med"/>
            <a:tailEnd type="none" w="med" len="med"/>
          </a:ln>
        </p:spPr>
      </p:cxnSp>
      <p:pic>
        <p:nvPicPr>
          <p:cNvPr id="74" name="Google Shape;74;p15"/>
          <p:cNvPicPr preferRelativeResize="0"/>
          <p:nvPr/>
        </p:nvPicPr>
        <p:blipFill>
          <a:blip r:embed="rId3">
            <a:alphaModFix/>
          </a:blip>
          <a:stretch>
            <a:fillRect/>
          </a:stretch>
        </p:blipFill>
        <p:spPr>
          <a:xfrm rot="5400000">
            <a:off x="-1238266" y="4095533"/>
            <a:ext cx="4051300" cy="1574800"/>
          </a:xfrm>
          <a:prstGeom prst="rect">
            <a:avLst/>
          </a:prstGeom>
          <a:noFill/>
          <a:ln>
            <a:noFill/>
          </a:ln>
        </p:spPr>
      </p:pic>
      <p:sp>
        <p:nvSpPr>
          <p:cNvPr id="3" name="사각형: 둥근 모서리 2">
            <a:extLst>
              <a:ext uri="{FF2B5EF4-FFF2-40B4-BE49-F238E27FC236}">
                <a16:creationId xmlns:a16="http://schemas.microsoft.com/office/drawing/2014/main" id="{A1F7FDD8-9303-5228-B37C-1D66B8F03B38}"/>
              </a:ext>
            </a:extLst>
          </p:cNvPr>
          <p:cNvSpPr/>
          <p:nvPr/>
        </p:nvSpPr>
        <p:spPr>
          <a:xfrm>
            <a:off x="1830752" y="2683541"/>
            <a:ext cx="1574800" cy="12192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 name="TextBox 9">
            <a:extLst>
              <a:ext uri="{FF2B5EF4-FFF2-40B4-BE49-F238E27FC236}">
                <a16:creationId xmlns:a16="http://schemas.microsoft.com/office/drawing/2014/main" id="{AA3D7BE9-EA7E-C5D0-C9C0-B3B53D7C32E1}"/>
              </a:ext>
            </a:extLst>
          </p:cNvPr>
          <p:cNvSpPr txBox="1"/>
          <p:nvPr/>
        </p:nvSpPr>
        <p:spPr>
          <a:xfrm>
            <a:off x="2135508" y="3109151"/>
            <a:ext cx="1249304" cy="461665"/>
          </a:xfrm>
          <a:prstGeom prst="rect">
            <a:avLst/>
          </a:prstGeom>
          <a:noFill/>
        </p:spPr>
        <p:txBody>
          <a:bodyPr wrap="square" rtlCol="0">
            <a:spAutoFit/>
          </a:bodyPr>
          <a:lstStyle/>
          <a:p>
            <a:r>
              <a:rPr lang="ko-KR" altLang="en-US" sz="2400" dirty="0"/>
              <a:t>데이터</a:t>
            </a:r>
          </a:p>
        </p:txBody>
      </p:sp>
      <p:sp>
        <p:nvSpPr>
          <p:cNvPr id="11" name="직사각형 10">
            <a:extLst>
              <a:ext uri="{FF2B5EF4-FFF2-40B4-BE49-F238E27FC236}">
                <a16:creationId xmlns:a16="http://schemas.microsoft.com/office/drawing/2014/main" id="{70F5EA2F-1BF5-C0D5-3492-8774E7EFB8FE}"/>
              </a:ext>
            </a:extLst>
          </p:cNvPr>
          <p:cNvSpPr/>
          <p:nvPr/>
        </p:nvSpPr>
        <p:spPr>
          <a:xfrm>
            <a:off x="4278018" y="1275544"/>
            <a:ext cx="1677343" cy="639689"/>
          </a:xfrm>
          <a:prstGeom prst="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2" name="직사각형 11">
            <a:extLst>
              <a:ext uri="{FF2B5EF4-FFF2-40B4-BE49-F238E27FC236}">
                <a16:creationId xmlns:a16="http://schemas.microsoft.com/office/drawing/2014/main" id="{67D2F0AD-C35C-9FD1-8C9D-51449EA6555C}"/>
              </a:ext>
            </a:extLst>
          </p:cNvPr>
          <p:cNvSpPr/>
          <p:nvPr/>
        </p:nvSpPr>
        <p:spPr>
          <a:xfrm>
            <a:off x="4296079" y="2981498"/>
            <a:ext cx="1677343" cy="639689"/>
          </a:xfrm>
          <a:prstGeom prst="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3" name="직사각형 12">
            <a:extLst>
              <a:ext uri="{FF2B5EF4-FFF2-40B4-BE49-F238E27FC236}">
                <a16:creationId xmlns:a16="http://schemas.microsoft.com/office/drawing/2014/main" id="{2B439DE5-04DC-C07F-84A3-B06A616029F0}"/>
              </a:ext>
            </a:extLst>
          </p:cNvPr>
          <p:cNvSpPr/>
          <p:nvPr/>
        </p:nvSpPr>
        <p:spPr>
          <a:xfrm>
            <a:off x="4309521" y="4762578"/>
            <a:ext cx="1677343" cy="639689"/>
          </a:xfrm>
          <a:prstGeom prst="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cxnSp>
        <p:nvCxnSpPr>
          <p:cNvPr id="18" name="직선 화살표 연결선 17">
            <a:extLst>
              <a:ext uri="{FF2B5EF4-FFF2-40B4-BE49-F238E27FC236}">
                <a16:creationId xmlns:a16="http://schemas.microsoft.com/office/drawing/2014/main" id="{9ABA31E3-70B4-B4EC-768E-44CD4717AD79}"/>
              </a:ext>
            </a:extLst>
          </p:cNvPr>
          <p:cNvCxnSpPr>
            <a:cxnSpLocks/>
          </p:cNvCxnSpPr>
          <p:nvPr/>
        </p:nvCxnSpPr>
        <p:spPr>
          <a:xfrm flipV="1">
            <a:off x="3523402" y="1548911"/>
            <a:ext cx="747895" cy="1245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DE0D315-D3B2-8478-6521-54DA7902E61C}"/>
              </a:ext>
            </a:extLst>
          </p:cNvPr>
          <p:cNvSpPr txBox="1"/>
          <p:nvPr/>
        </p:nvSpPr>
        <p:spPr>
          <a:xfrm>
            <a:off x="4586110" y="1389971"/>
            <a:ext cx="1061156" cy="369332"/>
          </a:xfrm>
          <a:prstGeom prst="rect">
            <a:avLst/>
          </a:prstGeom>
          <a:noFill/>
        </p:spPr>
        <p:txBody>
          <a:bodyPr wrap="square" rtlCol="0">
            <a:spAutoFit/>
          </a:bodyPr>
          <a:lstStyle/>
          <a:p>
            <a:r>
              <a:rPr lang="en-US" altLang="ko-KR" dirty="0" err="1"/>
              <a:t>AutoML</a:t>
            </a:r>
            <a:endParaRPr lang="ko-KR" altLang="en-US" dirty="0"/>
          </a:p>
        </p:txBody>
      </p:sp>
      <p:sp>
        <p:nvSpPr>
          <p:cNvPr id="25" name="TextBox 24">
            <a:extLst>
              <a:ext uri="{FF2B5EF4-FFF2-40B4-BE49-F238E27FC236}">
                <a16:creationId xmlns:a16="http://schemas.microsoft.com/office/drawing/2014/main" id="{97FA3610-F3EF-3475-DF89-D9A8ECA7C171}"/>
              </a:ext>
            </a:extLst>
          </p:cNvPr>
          <p:cNvSpPr txBox="1"/>
          <p:nvPr/>
        </p:nvSpPr>
        <p:spPr>
          <a:xfrm>
            <a:off x="4643511" y="3097240"/>
            <a:ext cx="6096000" cy="461665"/>
          </a:xfrm>
          <a:prstGeom prst="rect">
            <a:avLst/>
          </a:prstGeom>
          <a:noFill/>
        </p:spPr>
        <p:txBody>
          <a:bodyPr wrap="square">
            <a:spAutoFit/>
          </a:bodyPr>
          <a:lstStyle/>
          <a:p>
            <a:r>
              <a:rPr lang="en-US" altLang="ko-KR" sz="2400" dirty="0" err="1"/>
              <a:t>Lgbm</a:t>
            </a:r>
            <a:r>
              <a:rPr lang="en-US" altLang="ko-KR" sz="2400" dirty="0"/>
              <a:t> 1</a:t>
            </a:r>
            <a:endParaRPr lang="ko-KR" altLang="en-US" sz="2400" dirty="0"/>
          </a:p>
        </p:txBody>
      </p:sp>
      <p:sp>
        <p:nvSpPr>
          <p:cNvPr id="27" name="TextBox 26">
            <a:extLst>
              <a:ext uri="{FF2B5EF4-FFF2-40B4-BE49-F238E27FC236}">
                <a16:creationId xmlns:a16="http://schemas.microsoft.com/office/drawing/2014/main" id="{D949837A-CAF1-4CD0-C99B-626914738906}"/>
              </a:ext>
            </a:extLst>
          </p:cNvPr>
          <p:cNvSpPr txBox="1"/>
          <p:nvPr/>
        </p:nvSpPr>
        <p:spPr>
          <a:xfrm>
            <a:off x="4630551" y="4898849"/>
            <a:ext cx="6096000" cy="461665"/>
          </a:xfrm>
          <a:prstGeom prst="rect">
            <a:avLst/>
          </a:prstGeom>
          <a:noFill/>
        </p:spPr>
        <p:txBody>
          <a:bodyPr wrap="square">
            <a:spAutoFit/>
          </a:bodyPr>
          <a:lstStyle/>
          <a:p>
            <a:r>
              <a:rPr lang="en-US" altLang="ko-KR" sz="2400" dirty="0" err="1"/>
              <a:t>Lgbm</a:t>
            </a:r>
            <a:r>
              <a:rPr lang="en-US" altLang="ko-KR" sz="2400" dirty="0"/>
              <a:t> 2</a:t>
            </a:r>
            <a:endParaRPr lang="ko-KR" altLang="en-US" sz="2400" dirty="0"/>
          </a:p>
        </p:txBody>
      </p:sp>
      <p:cxnSp>
        <p:nvCxnSpPr>
          <p:cNvPr id="28" name="직선 화살표 연결선 27">
            <a:extLst>
              <a:ext uri="{FF2B5EF4-FFF2-40B4-BE49-F238E27FC236}">
                <a16:creationId xmlns:a16="http://schemas.microsoft.com/office/drawing/2014/main" id="{49334AC4-BA07-7A2D-8FF5-7E97ECE8B0AE}"/>
              </a:ext>
            </a:extLst>
          </p:cNvPr>
          <p:cNvCxnSpPr>
            <a:cxnSpLocks/>
          </p:cNvCxnSpPr>
          <p:nvPr/>
        </p:nvCxnSpPr>
        <p:spPr>
          <a:xfrm flipV="1">
            <a:off x="6008032" y="3578122"/>
            <a:ext cx="1155712" cy="1504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710B4139-7B65-4985-6F73-9649BAD64E01}"/>
              </a:ext>
            </a:extLst>
          </p:cNvPr>
          <p:cNvCxnSpPr>
            <a:cxnSpLocks/>
          </p:cNvCxnSpPr>
          <p:nvPr/>
        </p:nvCxnSpPr>
        <p:spPr>
          <a:xfrm>
            <a:off x="5997447" y="3317599"/>
            <a:ext cx="11267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직선 화살표 연결선 29">
            <a:extLst>
              <a:ext uri="{FF2B5EF4-FFF2-40B4-BE49-F238E27FC236}">
                <a16:creationId xmlns:a16="http://schemas.microsoft.com/office/drawing/2014/main" id="{4CE3DC5A-1E46-6762-3A5C-08E5E434B257}"/>
              </a:ext>
            </a:extLst>
          </p:cNvPr>
          <p:cNvCxnSpPr>
            <a:cxnSpLocks/>
          </p:cNvCxnSpPr>
          <p:nvPr/>
        </p:nvCxnSpPr>
        <p:spPr>
          <a:xfrm>
            <a:off x="5986863" y="1595388"/>
            <a:ext cx="1166992" cy="1446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직사각형 31">
            <a:extLst>
              <a:ext uri="{FF2B5EF4-FFF2-40B4-BE49-F238E27FC236}">
                <a16:creationId xmlns:a16="http://schemas.microsoft.com/office/drawing/2014/main" id="{3E8B9575-A1FC-61A0-745E-25A5B4B38E67}"/>
              </a:ext>
            </a:extLst>
          </p:cNvPr>
          <p:cNvSpPr/>
          <p:nvPr/>
        </p:nvSpPr>
        <p:spPr>
          <a:xfrm>
            <a:off x="7158798" y="2994493"/>
            <a:ext cx="1677343" cy="639689"/>
          </a:xfrm>
          <a:prstGeom prst="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solidFill>
                  <a:schemeClr val="tx1"/>
                </a:solidFill>
              </a:rPr>
              <a:t>Model</a:t>
            </a:r>
            <a:endParaRPr lang="ko-KR" altLang="en-US" sz="2400" dirty="0">
              <a:solidFill>
                <a:schemeClr val="tx1"/>
              </a:solidFill>
            </a:endParaRPr>
          </a:p>
        </p:txBody>
      </p:sp>
      <p:cxnSp>
        <p:nvCxnSpPr>
          <p:cNvPr id="33" name="직선 화살표 연결선 32">
            <a:extLst>
              <a:ext uri="{FF2B5EF4-FFF2-40B4-BE49-F238E27FC236}">
                <a16:creationId xmlns:a16="http://schemas.microsoft.com/office/drawing/2014/main" id="{BF623F70-A03D-A0BF-1DE6-CDF33BDA03C5}"/>
              </a:ext>
            </a:extLst>
          </p:cNvPr>
          <p:cNvCxnSpPr>
            <a:cxnSpLocks/>
          </p:cNvCxnSpPr>
          <p:nvPr/>
        </p:nvCxnSpPr>
        <p:spPr>
          <a:xfrm flipV="1">
            <a:off x="8836140" y="3342506"/>
            <a:ext cx="122674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직사각형 33">
            <a:extLst>
              <a:ext uri="{FF2B5EF4-FFF2-40B4-BE49-F238E27FC236}">
                <a16:creationId xmlns:a16="http://schemas.microsoft.com/office/drawing/2014/main" id="{92AFF9F6-0F42-6435-9BB5-A305E27F3933}"/>
              </a:ext>
            </a:extLst>
          </p:cNvPr>
          <p:cNvSpPr/>
          <p:nvPr/>
        </p:nvSpPr>
        <p:spPr>
          <a:xfrm>
            <a:off x="10132258" y="3044521"/>
            <a:ext cx="1677343" cy="639689"/>
          </a:xfrm>
          <a:prstGeom prst="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400" dirty="0">
                <a:solidFill>
                  <a:schemeClr val="tx1"/>
                </a:solidFill>
              </a:rPr>
              <a:t>최종 예측</a:t>
            </a:r>
          </a:p>
        </p:txBody>
      </p:sp>
      <p:cxnSp>
        <p:nvCxnSpPr>
          <p:cNvPr id="43" name="직선 화살표 연결선 42">
            <a:extLst>
              <a:ext uri="{FF2B5EF4-FFF2-40B4-BE49-F238E27FC236}">
                <a16:creationId xmlns:a16="http://schemas.microsoft.com/office/drawing/2014/main" id="{AF97AF11-819D-AD70-C75E-1852DE780146}"/>
              </a:ext>
            </a:extLst>
          </p:cNvPr>
          <p:cNvCxnSpPr>
            <a:cxnSpLocks/>
          </p:cNvCxnSpPr>
          <p:nvPr/>
        </p:nvCxnSpPr>
        <p:spPr>
          <a:xfrm>
            <a:off x="3512553" y="3927888"/>
            <a:ext cx="779663" cy="1279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직선 화살표 연결선 52">
            <a:extLst>
              <a:ext uri="{FF2B5EF4-FFF2-40B4-BE49-F238E27FC236}">
                <a16:creationId xmlns:a16="http://schemas.microsoft.com/office/drawing/2014/main" id="{FCB3DC80-BA80-A03A-7AC3-B893839413D9}"/>
              </a:ext>
            </a:extLst>
          </p:cNvPr>
          <p:cNvCxnSpPr>
            <a:cxnSpLocks/>
          </p:cNvCxnSpPr>
          <p:nvPr/>
        </p:nvCxnSpPr>
        <p:spPr>
          <a:xfrm>
            <a:off x="3482162" y="3299505"/>
            <a:ext cx="8071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B8513FCE-8FAE-1671-F0AD-8EAD58814902}"/>
              </a:ext>
            </a:extLst>
          </p:cNvPr>
          <p:cNvSpPr txBox="1"/>
          <p:nvPr/>
        </p:nvSpPr>
        <p:spPr>
          <a:xfrm>
            <a:off x="1830752" y="389736"/>
            <a:ext cx="6096000" cy="772199"/>
          </a:xfrm>
          <a:prstGeom prst="rect">
            <a:avLst/>
          </a:prstGeom>
          <a:noFill/>
        </p:spPr>
        <p:txBody>
          <a:bodyPr wrap="square">
            <a:spAutoFit/>
          </a:bodyPr>
          <a:lstStyle/>
          <a:p>
            <a:pPr>
              <a:lnSpc>
                <a:spcPct val="115000"/>
              </a:lnSpc>
            </a:pPr>
            <a:r>
              <a:rPr lang="en-US" altLang="ko-KR" sz="4400" b="1" dirty="0" smtClean="0">
                <a:solidFill>
                  <a:srgbClr val="19264B"/>
                </a:solidFill>
                <a:latin typeface="NanumGothic ExtraBold"/>
                <a:ea typeface="NanumGothic ExtraBold"/>
                <a:cs typeface="NanumGothic ExtraBold"/>
                <a:sym typeface="NanumGothic ExtraBold"/>
              </a:rPr>
              <a:t>3. Stacking ensemble</a:t>
            </a:r>
            <a:endParaRPr lang="ko-KR" altLang="en-US" sz="4400" b="1" dirty="0">
              <a:solidFill>
                <a:srgbClr val="19264B"/>
              </a:solidFill>
              <a:latin typeface="NanumGothic ExtraBold"/>
              <a:ea typeface="NanumGothic ExtraBold"/>
              <a:cs typeface="NanumGothic ExtraBold"/>
              <a:sym typeface="NanumGothic ExtraBold"/>
            </a:endParaRPr>
          </a:p>
        </p:txBody>
      </p:sp>
      <p:sp>
        <p:nvSpPr>
          <p:cNvPr id="59" name="TextBox 58">
            <a:extLst>
              <a:ext uri="{FF2B5EF4-FFF2-40B4-BE49-F238E27FC236}">
                <a16:creationId xmlns:a16="http://schemas.microsoft.com/office/drawing/2014/main" id="{4582406F-CC02-55BF-7308-20E21E5654E0}"/>
              </a:ext>
            </a:extLst>
          </p:cNvPr>
          <p:cNvSpPr txBox="1"/>
          <p:nvPr/>
        </p:nvSpPr>
        <p:spPr>
          <a:xfrm>
            <a:off x="7221023" y="3970023"/>
            <a:ext cx="1557839" cy="1200329"/>
          </a:xfrm>
          <a:prstGeom prst="rect">
            <a:avLst/>
          </a:prstGeom>
          <a:noFill/>
        </p:spPr>
        <p:txBody>
          <a:bodyPr wrap="square" rtlCol="0">
            <a:spAutoFit/>
          </a:bodyPr>
          <a:lstStyle/>
          <a:p>
            <a:pPr marL="380990" indent="-380990">
              <a:buFont typeface="Arial" panose="020B0604020202020204" pitchFamily="34" charset="0"/>
              <a:buChar char="•"/>
            </a:pPr>
            <a:r>
              <a:rPr lang="ko-KR" altLang="en-US" sz="2400" dirty="0" err="1"/>
              <a:t>릿지</a:t>
            </a:r>
            <a:endParaRPr lang="en-US" altLang="ko-KR" sz="2400" dirty="0"/>
          </a:p>
          <a:p>
            <a:pPr marL="380990" indent="-380990">
              <a:buFont typeface="Arial" panose="020B0604020202020204" pitchFamily="34" charset="0"/>
              <a:buChar char="•"/>
            </a:pPr>
            <a:r>
              <a:rPr lang="en-US" altLang="ko-KR" sz="2400" dirty="0"/>
              <a:t>LAD</a:t>
            </a:r>
          </a:p>
          <a:p>
            <a:pPr marL="380990" indent="-380990">
              <a:buFont typeface="Arial" panose="020B0604020202020204" pitchFamily="34" charset="0"/>
              <a:buChar char="•"/>
            </a:pPr>
            <a:r>
              <a:rPr lang="en-US" altLang="ko-KR" sz="2400" dirty="0" err="1"/>
              <a:t>Hubor</a:t>
            </a:r>
            <a:endParaRPr lang="ko-KR" altLang="en-US" sz="2400" dirty="0"/>
          </a:p>
        </p:txBody>
      </p:sp>
    </p:spTree>
    <p:extLst>
      <p:ext uri="{BB962C8B-B14F-4D97-AF65-F5344CB8AC3E}">
        <p14:creationId xmlns:p14="http://schemas.microsoft.com/office/powerpoint/2010/main" val="4030919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p:nvPr/>
        </p:nvSpPr>
        <p:spPr>
          <a:xfrm>
            <a:off x="0" y="-50600"/>
            <a:ext cx="1574800" cy="6959200"/>
          </a:xfrm>
          <a:prstGeom prst="rect">
            <a:avLst/>
          </a:prstGeom>
          <a:solidFill>
            <a:srgbClr val="19264B"/>
          </a:solidFill>
          <a:ln>
            <a:noFill/>
          </a:ln>
        </p:spPr>
        <p:txBody>
          <a:bodyPr spcFirstLastPara="1" wrap="square" lIns="121900" tIns="121900" rIns="121900" bIns="121900" anchor="ctr" anchorCtr="0">
            <a:noAutofit/>
          </a:bodyPr>
          <a:lstStyle/>
          <a:p>
            <a:endParaRPr sz="2400"/>
          </a:p>
        </p:txBody>
      </p:sp>
      <p:cxnSp>
        <p:nvCxnSpPr>
          <p:cNvPr id="73" name="Google Shape;73;p15"/>
          <p:cNvCxnSpPr/>
          <p:nvPr/>
        </p:nvCxnSpPr>
        <p:spPr>
          <a:xfrm>
            <a:off x="230500" y="-50600"/>
            <a:ext cx="0" cy="2916000"/>
          </a:xfrm>
          <a:prstGeom prst="straightConnector1">
            <a:avLst/>
          </a:prstGeom>
          <a:noFill/>
          <a:ln w="38100" cap="flat" cmpd="sng">
            <a:solidFill>
              <a:schemeClr val="lt1"/>
            </a:solidFill>
            <a:prstDash val="solid"/>
            <a:round/>
            <a:headEnd type="none" w="med" len="med"/>
            <a:tailEnd type="none" w="med" len="med"/>
          </a:ln>
        </p:spPr>
      </p:cxnSp>
      <p:pic>
        <p:nvPicPr>
          <p:cNvPr id="74" name="Google Shape;74;p15"/>
          <p:cNvPicPr preferRelativeResize="0"/>
          <p:nvPr/>
        </p:nvPicPr>
        <p:blipFill>
          <a:blip r:embed="rId3">
            <a:alphaModFix/>
          </a:blip>
          <a:stretch>
            <a:fillRect/>
          </a:stretch>
        </p:blipFill>
        <p:spPr>
          <a:xfrm rot="5400000">
            <a:off x="-1238266" y="4095533"/>
            <a:ext cx="4051300" cy="1574800"/>
          </a:xfrm>
          <a:prstGeom prst="rect">
            <a:avLst/>
          </a:prstGeom>
          <a:noFill/>
          <a:ln>
            <a:noFill/>
          </a:ln>
        </p:spPr>
      </p:pic>
      <p:sp>
        <p:nvSpPr>
          <p:cNvPr id="58" name="TextBox 57">
            <a:extLst>
              <a:ext uri="{FF2B5EF4-FFF2-40B4-BE49-F238E27FC236}">
                <a16:creationId xmlns:a16="http://schemas.microsoft.com/office/drawing/2014/main" id="{B8513FCE-8FAE-1671-F0AD-8EAD58814902}"/>
              </a:ext>
            </a:extLst>
          </p:cNvPr>
          <p:cNvSpPr txBox="1"/>
          <p:nvPr/>
        </p:nvSpPr>
        <p:spPr>
          <a:xfrm>
            <a:off x="1830752" y="389736"/>
            <a:ext cx="6096000" cy="484748"/>
          </a:xfrm>
          <a:prstGeom prst="rect">
            <a:avLst/>
          </a:prstGeom>
          <a:noFill/>
        </p:spPr>
        <p:txBody>
          <a:bodyPr wrap="square">
            <a:spAutoFit/>
          </a:bodyPr>
          <a:lstStyle/>
          <a:p>
            <a:pPr>
              <a:lnSpc>
                <a:spcPct val="115000"/>
              </a:lnSpc>
            </a:pPr>
            <a:r>
              <a:rPr lang="ko-KR" altLang="en-US" sz="2400">
                <a:solidFill>
                  <a:srgbClr val="19264B"/>
                </a:solidFill>
                <a:latin typeface="NanumGothic ExtraBold"/>
                <a:ea typeface="NanumGothic ExtraBold"/>
                <a:cs typeface="NanumGothic ExtraBold"/>
                <a:sym typeface="NanumGothic ExtraBold"/>
              </a:rPr>
              <a:t>최종적인 메타 데이터 세트</a:t>
            </a:r>
            <a:endParaRPr lang="ko-KR" altLang="en-US" sz="2400" dirty="0">
              <a:solidFill>
                <a:srgbClr val="19264B"/>
              </a:solidFill>
              <a:latin typeface="NanumGothic ExtraBold"/>
              <a:ea typeface="NanumGothic ExtraBold"/>
              <a:cs typeface="NanumGothic ExtraBold"/>
              <a:sym typeface="NanumGothic ExtraBold"/>
            </a:endParaRPr>
          </a:p>
        </p:txBody>
      </p:sp>
      <p:pic>
        <p:nvPicPr>
          <p:cNvPr id="4" name="그림 3">
            <a:extLst>
              <a:ext uri="{FF2B5EF4-FFF2-40B4-BE49-F238E27FC236}">
                <a16:creationId xmlns:a16="http://schemas.microsoft.com/office/drawing/2014/main" id="{F97A1CE9-A22C-8106-678F-CEA3F09A4AC7}"/>
              </a:ext>
            </a:extLst>
          </p:cNvPr>
          <p:cNvPicPr>
            <a:picLocks noChangeAspect="1"/>
          </p:cNvPicPr>
          <p:nvPr/>
        </p:nvPicPr>
        <p:blipFill>
          <a:blip r:embed="rId4"/>
          <a:stretch>
            <a:fillRect/>
          </a:stretch>
        </p:blipFill>
        <p:spPr>
          <a:xfrm>
            <a:off x="2192769" y="1337609"/>
            <a:ext cx="3742459" cy="4860116"/>
          </a:xfrm>
          <a:prstGeom prst="rect">
            <a:avLst/>
          </a:prstGeom>
        </p:spPr>
      </p:pic>
      <p:sp>
        <p:nvSpPr>
          <p:cNvPr id="5" name="TextBox 4">
            <a:extLst>
              <a:ext uri="{FF2B5EF4-FFF2-40B4-BE49-F238E27FC236}">
                <a16:creationId xmlns:a16="http://schemas.microsoft.com/office/drawing/2014/main" id="{B04E4CE5-8F0E-B0E6-D944-14A9E2210570}"/>
              </a:ext>
            </a:extLst>
          </p:cNvPr>
          <p:cNvSpPr txBox="1"/>
          <p:nvPr/>
        </p:nvSpPr>
        <p:spPr>
          <a:xfrm>
            <a:off x="6620092" y="2935112"/>
            <a:ext cx="4380089" cy="1938992"/>
          </a:xfrm>
          <a:prstGeom prst="rect">
            <a:avLst/>
          </a:prstGeom>
          <a:noFill/>
        </p:spPr>
        <p:txBody>
          <a:bodyPr wrap="square" rtlCol="0">
            <a:spAutoFit/>
          </a:bodyPr>
          <a:lstStyle/>
          <a:p>
            <a:r>
              <a:rPr lang="en-US" altLang="ko-KR" sz="2400" dirty="0"/>
              <a:t>Patrick-</a:t>
            </a:r>
            <a:r>
              <a:rPr lang="en-US" altLang="ko-KR" sz="2400" dirty="0" err="1"/>
              <a:t>AutoML</a:t>
            </a:r>
            <a:r>
              <a:rPr lang="en-US" altLang="ko-KR" sz="2400" dirty="0"/>
              <a:t> </a:t>
            </a:r>
            <a:r>
              <a:rPr lang="ko-KR" altLang="en-US" sz="2400" dirty="0" err="1"/>
              <a:t>예측값</a:t>
            </a:r>
            <a:endParaRPr lang="en-US" altLang="ko-KR" sz="2400" dirty="0"/>
          </a:p>
          <a:p>
            <a:endParaRPr lang="en-US" altLang="ko-KR" sz="2400" dirty="0"/>
          </a:p>
          <a:p>
            <a:r>
              <a:rPr lang="en-US" altLang="ko-KR" sz="2400" dirty="0"/>
              <a:t>Alex1-Lgbm1 </a:t>
            </a:r>
            <a:r>
              <a:rPr lang="ko-KR" altLang="en-US" sz="2400" dirty="0" err="1"/>
              <a:t>예측값</a:t>
            </a:r>
            <a:endParaRPr lang="en-US" altLang="ko-KR" sz="2400" dirty="0"/>
          </a:p>
          <a:p>
            <a:endParaRPr lang="en-US" altLang="ko-KR" sz="2400" dirty="0"/>
          </a:p>
          <a:p>
            <a:r>
              <a:rPr lang="en-US" altLang="ko-KR" sz="2400" dirty="0"/>
              <a:t>Alex2-Lgbm2 </a:t>
            </a:r>
            <a:r>
              <a:rPr lang="ko-KR" altLang="en-US" sz="2400" dirty="0" err="1"/>
              <a:t>예측값</a:t>
            </a:r>
            <a:endParaRPr lang="ko-KR" altLang="en-US" sz="2400" dirty="0"/>
          </a:p>
        </p:txBody>
      </p:sp>
    </p:spTree>
    <p:extLst>
      <p:ext uri="{BB962C8B-B14F-4D97-AF65-F5344CB8AC3E}">
        <p14:creationId xmlns:p14="http://schemas.microsoft.com/office/powerpoint/2010/main" val="21082227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p:nvPr/>
        </p:nvSpPr>
        <p:spPr>
          <a:xfrm>
            <a:off x="0" y="-50600"/>
            <a:ext cx="1574800" cy="6959200"/>
          </a:xfrm>
          <a:prstGeom prst="rect">
            <a:avLst/>
          </a:prstGeom>
          <a:solidFill>
            <a:srgbClr val="19264B"/>
          </a:solidFill>
          <a:ln>
            <a:noFill/>
          </a:ln>
        </p:spPr>
        <p:txBody>
          <a:bodyPr spcFirstLastPara="1" wrap="square" lIns="121900" tIns="121900" rIns="121900" bIns="121900" anchor="ctr" anchorCtr="0">
            <a:noAutofit/>
          </a:bodyPr>
          <a:lstStyle/>
          <a:p>
            <a:endParaRPr sz="2400"/>
          </a:p>
        </p:txBody>
      </p:sp>
      <p:cxnSp>
        <p:nvCxnSpPr>
          <p:cNvPr id="73" name="Google Shape;73;p15"/>
          <p:cNvCxnSpPr/>
          <p:nvPr/>
        </p:nvCxnSpPr>
        <p:spPr>
          <a:xfrm>
            <a:off x="230500" y="-50600"/>
            <a:ext cx="0" cy="2916000"/>
          </a:xfrm>
          <a:prstGeom prst="straightConnector1">
            <a:avLst/>
          </a:prstGeom>
          <a:noFill/>
          <a:ln w="38100" cap="flat" cmpd="sng">
            <a:solidFill>
              <a:schemeClr val="lt1"/>
            </a:solidFill>
            <a:prstDash val="solid"/>
            <a:round/>
            <a:headEnd type="none" w="med" len="med"/>
            <a:tailEnd type="none" w="med" len="med"/>
          </a:ln>
        </p:spPr>
      </p:cxnSp>
      <p:pic>
        <p:nvPicPr>
          <p:cNvPr id="74" name="Google Shape;74;p15"/>
          <p:cNvPicPr preferRelativeResize="0"/>
          <p:nvPr/>
        </p:nvPicPr>
        <p:blipFill>
          <a:blip r:embed="rId3">
            <a:alphaModFix/>
          </a:blip>
          <a:stretch>
            <a:fillRect/>
          </a:stretch>
        </p:blipFill>
        <p:spPr>
          <a:xfrm rot="5400000">
            <a:off x="-1238266" y="4095533"/>
            <a:ext cx="4051300" cy="1574800"/>
          </a:xfrm>
          <a:prstGeom prst="rect">
            <a:avLst/>
          </a:prstGeom>
          <a:noFill/>
          <a:ln>
            <a:noFill/>
          </a:ln>
        </p:spPr>
      </p:pic>
      <p:sp>
        <p:nvSpPr>
          <p:cNvPr id="3" name="TextBox 2">
            <a:extLst>
              <a:ext uri="{FF2B5EF4-FFF2-40B4-BE49-F238E27FC236}">
                <a16:creationId xmlns:a16="http://schemas.microsoft.com/office/drawing/2014/main" id="{9B808583-C342-294C-DAC8-DAD6FBD70346}"/>
              </a:ext>
            </a:extLst>
          </p:cNvPr>
          <p:cNvSpPr txBox="1"/>
          <p:nvPr/>
        </p:nvSpPr>
        <p:spPr>
          <a:xfrm>
            <a:off x="1805300" y="464039"/>
            <a:ext cx="6096000" cy="484748"/>
          </a:xfrm>
          <a:prstGeom prst="rect">
            <a:avLst/>
          </a:prstGeom>
          <a:noFill/>
        </p:spPr>
        <p:txBody>
          <a:bodyPr wrap="square">
            <a:spAutoFit/>
          </a:bodyPr>
          <a:lstStyle/>
          <a:p>
            <a:pPr>
              <a:lnSpc>
                <a:spcPct val="115000"/>
              </a:lnSpc>
            </a:pPr>
            <a:r>
              <a:rPr lang="ko-KR" altLang="en-US" sz="2400" dirty="0">
                <a:solidFill>
                  <a:srgbClr val="19264B"/>
                </a:solidFill>
                <a:latin typeface="NanumGothic ExtraBold"/>
                <a:ea typeface="NanumGothic ExtraBold"/>
                <a:cs typeface="NanumGothic ExtraBold"/>
                <a:sym typeface="NanumGothic ExtraBold"/>
              </a:rPr>
              <a:t>최종 모델</a:t>
            </a:r>
            <a:r>
              <a:rPr lang="en-US" altLang="ko-KR" sz="2400" dirty="0">
                <a:solidFill>
                  <a:srgbClr val="19264B"/>
                </a:solidFill>
                <a:latin typeface="NanumGothic ExtraBold"/>
                <a:ea typeface="NanumGothic ExtraBold"/>
                <a:cs typeface="NanumGothic ExtraBold"/>
                <a:sym typeface="NanumGothic ExtraBold"/>
              </a:rPr>
              <a:t>1-</a:t>
            </a:r>
            <a:r>
              <a:rPr lang="ko-KR" altLang="en-US" sz="2400" dirty="0" err="1">
                <a:solidFill>
                  <a:srgbClr val="19264B"/>
                </a:solidFill>
                <a:latin typeface="NanumGothic ExtraBold"/>
                <a:ea typeface="NanumGothic ExtraBold"/>
                <a:cs typeface="NanumGothic ExtraBold"/>
                <a:sym typeface="NanumGothic ExtraBold"/>
              </a:rPr>
              <a:t>릿지</a:t>
            </a:r>
            <a:endParaRPr lang="ko-KR" altLang="en-US" sz="2400" dirty="0">
              <a:solidFill>
                <a:srgbClr val="19264B"/>
              </a:solidFill>
              <a:latin typeface="NanumGothic ExtraBold"/>
              <a:ea typeface="NanumGothic ExtraBold"/>
              <a:cs typeface="NanumGothic ExtraBold"/>
              <a:sym typeface="NanumGothic ExtraBold"/>
            </a:endParaRPr>
          </a:p>
        </p:txBody>
      </p:sp>
      <p:pic>
        <p:nvPicPr>
          <p:cNvPr id="1028" name="Picture 4" descr="Ridge regression(릿지 회귀)와 Lasso regression(라쏘 회귀) 쉽게 이해하기">
            <a:extLst>
              <a:ext uri="{FF2B5EF4-FFF2-40B4-BE49-F238E27FC236}">
                <a16:creationId xmlns:a16="http://schemas.microsoft.com/office/drawing/2014/main" id="{6F11E10D-61CF-306C-F578-2D5CC2307B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5014" y="1750485"/>
            <a:ext cx="7355653" cy="368870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8084718-D437-9EC3-BC5C-DA1BB2525F0C}"/>
              </a:ext>
            </a:extLst>
          </p:cNvPr>
          <p:cNvSpPr txBox="1"/>
          <p:nvPr/>
        </p:nvSpPr>
        <p:spPr>
          <a:xfrm>
            <a:off x="2167467" y="3259869"/>
            <a:ext cx="6096000" cy="830997"/>
          </a:xfrm>
          <a:prstGeom prst="rect">
            <a:avLst/>
          </a:prstGeom>
          <a:noFill/>
        </p:spPr>
        <p:txBody>
          <a:bodyPr wrap="square">
            <a:spAutoFit/>
          </a:bodyPr>
          <a:lstStyle/>
          <a:p>
            <a:r>
              <a:rPr lang="en-US" altLang="ko-KR" sz="2400" dirty="0"/>
              <a:t>L2 norm</a:t>
            </a:r>
          </a:p>
          <a:p>
            <a:r>
              <a:rPr lang="en-US" altLang="ko-KR" sz="2400" dirty="0"/>
              <a:t>(alpha</a:t>
            </a:r>
            <a:r>
              <a:rPr lang="en-US" altLang="ko-KR" sz="1867" dirty="0"/>
              <a:t>)</a:t>
            </a:r>
            <a:endParaRPr lang="ko-KR" altLang="en-US" sz="1867" dirty="0"/>
          </a:p>
        </p:txBody>
      </p:sp>
    </p:spTree>
    <p:extLst>
      <p:ext uri="{BB962C8B-B14F-4D97-AF65-F5344CB8AC3E}">
        <p14:creationId xmlns:p14="http://schemas.microsoft.com/office/powerpoint/2010/main" val="36201111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0" y="-50600"/>
            <a:ext cx="1574800" cy="6959200"/>
          </a:xfrm>
          <a:prstGeom prst="rect">
            <a:avLst/>
          </a:prstGeom>
          <a:solidFill>
            <a:srgbClr val="19264B"/>
          </a:solidFill>
          <a:ln>
            <a:noFill/>
          </a:ln>
        </p:spPr>
        <p:txBody>
          <a:bodyPr spcFirstLastPara="1" wrap="square" lIns="121900" tIns="121900" rIns="121900" bIns="121900" anchor="ctr" anchorCtr="0">
            <a:noAutofit/>
          </a:bodyPr>
          <a:lstStyle/>
          <a:p>
            <a:r>
              <a:rPr lang="en-US" altLang="ko" sz="2400"/>
              <a:t>T</a:t>
            </a:r>
            <a:endParaRPr sz="2400"/>
          </a:p>
        </p:txBody>
      </p:sp>
      <p:cxnSp>
        <p:nvCxnSpPr>
          <p:cNvPr id="56" name="Google Shape;56;p13"/>
          <p:cNvCxnSpPr/>
          <p:nvPr/>
        </p:nvCxnSpPr>
        <p:spPr>
          <a:xfrm>
            <a:off x="230500" y="-50600"/>
            <a:ext cx="0" cy="2916000"/>
          </a:xfrm>
          <a:prstGeom prst="straightConnector1">
            <a:avLst/>
          </a:prstGeom>
          <a:noFill/>
          <a:ln w="38100" cap="flat" cmpd="sng">
            <a:solidFill>
              <a:schemeClr val="lt1"/>
            </a:solidFill>
            <a:prstDash val="solid"/>
            <a:round/>
            <a:headEnd type="none" w="med" len="med"/>
            <a:tailEnd type="none" w="med" len="med"/>
          </a:ln>
        </p:spPr>
      </p:cxnSp>
      <p:pic>
        <p:nvPicPr>
          <p:cNvPr id="57" name="Google Shape;57;p13"/>
          <p:cNvPicPr preferRelativeResize="0"/>
          <p:nvPr/>
        </p:nvPicPr>
        <p:blipFill>
          <a:blip r:embed="rId3">
            <a:alphaModFix/>
          </a:blip>
          <a:stretch>
            <a:fillRect/>
          </a:stretch>
        </p:blipFill>
        <p:spPr>
          <a:xfrm rot="5400000">
            <a:off x="-1238266" y="4095533"/>
            <a:ext cx="4051300" cy="1574800"/>
          </a:xfrm>
          <a:prstGeom prst="rect">
            <a:avLst/>
          </a:prstGeom>
          <a:noFill/>
          <a:ln>
            <a:noFill/>
          </a:ln>
        </p:spPr>
      </p:pic>
      <p:pic>
        <p:nvPicPr>
          <p:cNvPr id="2" name="그림 1"/>
          <p:cNvPicPr>
            <a:picLocks noChangeAspect="1"/>
          </p:cNvPicPr>
          <p:nvPr/>
        </p:nvPicPr>
        <p:blipFill>
          <a:blip r:embed="rId4"/>
          <a:stretch>
            <a:fillRect/>
          </a:stretch>
        </p:blipFill>
        <p:spPr>
          <a:xfrm>
            <a:off x="2405216" y="460682"/>
            <a:ext cx="2671485" cy="5936635"/>
          </a:xfrm>
          <a:prstGeom prst="rect">
            <a:avLst/>
          </a:prstGeom>
        </p:spPr>
      </p:pic>
    </p:spTree>
    <p:extLst>
      <p:ext uri="{BB962C8B-B14F-4D97-AF65-F5344CB8AC3E}">
        <p14:creationId xmlns:p14="http://schemas.microsoft.com/office/powerpoint/2010/main" val="255281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p:nvPr/>
        </p:nvSpPr>
        <p:spPr>
          <a:xfrm>
            <a:off x="0" y="-50600"/>
            <a:ext cx="1574800" cy="6959200"/>
          </a:xfrm>
          <a:prstGeom prst="rect">
            <a:avLst/>
          </a:prstGeom>
          <a:solidFill>
            <a:srgbClr val="19264B"/>
          </a:solidFill>
          <a:ln>
            <a:noFill/>
          </a:ln>
        </p:spPr>
        <p:txBody>
          <a:bodyPr spcFirstLastPara="1" wrap="square" lIns="121900" tIns="121900" rIns="121900" bIns="121900" anchor="ctr" anchorCtr="0">
            <a:noAutofit/>
          </a:bodyPr>
          <a:lstStyle/>
          <a:p>
            <a:endParaRPr sz="2400"/>
          </a:p>
        </p:txBody>
      </p:sp>
      <p:cxnSp>
        <p:nvCxnSpPr>
          <p:cNvPr id="73" name="Google Shape;73;p15"/>
          <p:cNvCxnSpPr/>
          <p:nvPr/>
        </p:nvCxnSpPr>
        <p:spPr>
          <a:xfrm>
            <a:off x="230500" y="-50600"/>
            <a:ext cx="0" cy="2916000"/>
          </a:xfrm>
          <a:prstGeom prst="straightConnector1">
            <a:avLst/>
          </a:prstGeom>
          <a:noFill/>
          <a:ln w="38100" cap="flat" cmpd="sng">
            <a:solidFill>
              <a:schemeClr val="lt1"/>
            </a:solidFill>
            <a:prstDash val="solid"/>
            <a:round/>
            <a:headEnd type="none" w="med" len="med"/>
            <a:tailEnd type="none" w="med" len="med"/>
          </a:ln>
        </p:spPr>
      </p:cxnSp>
      <p:pic>
        <p:nvPicPr>
          <p:cNvPr id="74" name="Google Shape;74;p15"/>
          <p:cNvPicPr preferRelativeResize="0"/>
          <p:nvPr/>
        </p:nvPicPr>
        <p:blipFill>
          <a:blip r:embed="rId3">
            <a:alphaModFix/>
          </a:blip>
          <a:stretch>
            <a:fillRect/>
          </a:stretch>
        </p:blipFill>
        <p:spPr>
          <a:xfrm rot="5400000">
            <a:off x="-1238266" y="4095533"/>
            <a:ext cx="4051300" cy="1574800"/>
          </a:xfrm>
          <a:prstGeom prst="rect">
            <a:avLst/>
          </a:prstGeom>
          <a:noFill/>
          <a:ln>
            <a:noFill/>
          </a:ln>
        </p:spPr>
      </p:pic>
      <p:pic>
        <p:nvPicPr>
          <p:cNvPr id="4" name="그림 3">
            <a:extLst>
              <a:ext uri="{FF2B5EF4-FFF2-40B4-BE49-F238E27FC236}">
                <a16:creationId xmlns:a16="http://schemas.microsoft.com/office/drawing/2014/main" id="{729E79F0-6130-2293-7FBC-99654567EDB6}"/>
              </a:ext>
            </a:extLst>
          </p:cNvPr>
          <p:cNvPicPr>
            <a:picLocks noChangeAspect="1"/>
          </p:cNvPicPr>
          <p:nvPr/>
        </p:nvPicPr>
        <p:blipFill rotWithShape="1">
          <a:blip r:embed="rId4"/>
          <a:srcRect r="9778"/>
          <a:stretch/>
        </p:blipFill>
        <p:spPr>
          <a:xfrm>
            <a:off x="1805300" y="1550340"/>
            <a:ext cx="10070611" cy="888144"/>
          </a:xfrm>
          <a:prstGeom prst="rect">
            <a:avLst/>
          </a:prstGeom>
        </p:spPr>
      </p:pic>
      <p:sp>
        <p:nvSpPr>
          <p:cNvPr id="6" name="TextBox 5">
            <a:extLst>
              <a:ext uri="{FF2B5EF4-FFF2-40B4-BE49-F238E27FC236}">
                <a16:creationId xmlns:a16="http://schemas.microsoft.com/office/drawing/2014/main" id="{EDB65E26-F1C6-29D8-C53A-32696C5C09CA}"/>
              </a:ext>
            </a:extLst>
          </p:cNvPr>
          <p:cNvSpPr txBox="1"/>
          <p:nvPr/>
        </p:nvSpPr>
        <p:spPr>
          <a:xfrm>
            <a:off x="1805300" y="522224"/>
            <a:ext cx="6096000" cy="484748"/>
          </a:xfrm>
          <a:prstGeom prst="rect">
            <a:avLst/>
          </a:prstGeom>
          <a:noFill/>
        </p:spPr>
        <p:txBody>
          <a:bodyPr wrap="square">
            <a:spAutoFit/>
          </a:bodyPr>
          <a:lstStyle/>
          <a:p>
            <a:pPr>
              <a:lnSpc>
                <a:spcPct val="115000"/>
              </a:lnSpc>
            </a:pPr>
            <a:r>
              <a:rPr lang="ko-KR" altLang="en-US" sz="2400" dirty="0">
                <a:solidFill>
                  <a:srgbClr val="19264B"/>
                </a:solidFill>
                <a:latin typeface="NanumGothic ExtraBold"/>
                <a:ea typeface="NanumGothic ExtraBold"/>
                <a:cs typeface="NanumGothic ExtraBold"/>
                <a:sym typeface="NanumGothic ExtraBold"/>
              </a:rPr>
              <a:t>최종 모델</a:t>
            </a:r>
            <a:r>
              <a:rPr lang="en-US" altLang="ko-KR" sz="2400" dirty="0">
                <a:solidFill>
                  <a:srgbClr val="19264B"/>
                </a:solidFill>
                <a:latin typeface="NanumGothic ExtraBold"/>
                <a:ea typeface="NanumGothic ExtraBold"/>
                <a:cs typeface="NanumGothic ExtraBold"/>
                <a:sym typeface="NanumGothic ExtraBold"/>
              </a:rPr>
              <a:t>1-</a:t>
            </a:r>
            <a:r>
              <a:rPr lang="ko-KR" altLang="en-US" sz="2400" dirty="0" err="1">
                <a:solidFill>
                  <a:srgbClr val="19264B"/>
                </a:solidFill>
                <a:latin typeface="NanumGothic ExtraBold"/>
                <a:ea typeface="NanumGothic ExtraBold"/>
                <a:cs typeface="NanumGothic ExtraBold"/>
                <a:sym typeface="NanumGothic ExtraBold"/>
              </a:rPr>
              <a:t>릿지</a:t>
            </a:r>
            <a:endParaRPr lang="ko-KR" altLang="en-US" sz="2400" dirty="0">
              <a:solidFill>
                <a:srgbClr val="19264B"/>
              </a:solidFill>
              <a:latin typeface="NanumGothic ExtraBold"/>
              <a:ea typeface="NanumGothic ExtraBold"/>
              <a:cs typeface="NanumGothic ExtraBold"/>
              <a:sym typeface="NanumGothic ExtraBold"/>
            </a:endParaRPr>
          </a:p>
        </p:txBody>
      </p:sp>
      <p:pic>
        <p:nvPicPr>
          <p:cNvPr id="8" name="그림 7">
            <a:extLst>
              <a:ext uri="{FF2B5EF4-FFF2-40B4-BE49-F238E27FC236}">
                <a16:creationId xmlns:a16="http://schemas.microsoft.com/office/drawing/2014/main" id="{B703DD53-3271-3472-7DF5-C384863CAE84}"/>
              </a:ext>
            </a:extLst>
          </p:cNvPr>
          <p:cNvPicPr>
            <a:picLocks noChangeAspect="1"/>
          </p:cNvPicPr>
          <p:nvPr/>
        </p:nvPicPr>
        <p:blipFill>
          <a:blip r:embed="rId5"/>
          <a:stretch>
            <a:fillRect/>
          </a:stretch>
        </p:blipFill>
        <p:spPr>
          <a:xfrm>
            <a:off x="1805300" y="3644855"/>
            <a:ext cx="6485800" cy="1735756"/>
          </a:xfrm>
          <a:prstGeom prst="rect">
            <a:avLst/>
          </a:prstGeom>
        </p:spPr>
      </p:pic>
    </p:spTree>
    <p:extLst>
      <p:ext uri="{BB962C8B-B14F-4D97-AF65-F5344CB8AC3E}">
        <p14:creationId xmlns:p14="http://schemas.microsoft.com/office/powerpoint/2010/main" val="8938181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p:nvPr/>
        </p:nvSpPr>
        <p:spPr>
          <a:xfrm>
            <a:off x="0" y="-50600"/>
            <a:ext cx="1574800" cy="6959200"/>
          </a:xfrm>
          <a:prstGeom prst="rect">
            <a:avLst/>
          </a:prstGeom>
          <a:solidFill>
            <a:srgbClr val="19264B"/>
          </a:solidFill>
          <a:ln>
            <a:noFill/>
          </a:ln>
        </p:spPr>
        <p:txBody>
          <a:bodyPr spcFirstLastPara="1" wrap="square" lIns="121900" tIns="121900" rIns="121900" bIns="121900" anchor="ctr" anchorCtr="0">
            <a:noAutofit/>
          </a:bodyPr>
          <a:lstStyle/>
          <a:p>
            <a:endParaRPr sz="2400"/>
          </a:p>
        </p:txBody>
      </p:sp>
      <p:cxnSp>
        <p:nvCxnSpPr>
          <p:cNvPr id="73" name="Google Shape;73;p15"/>
          <p:cNvCxnSpPr/>
          <p:nvPr/>
        </p:nvCxnSpPr>
        <p:spPr>
          <a:xfrm>
            <a:off x="230500" y="-50600"/>
            <a:ext cx="0" cy="2916000"/>
          </a:xfrm>
          <a:prstGeom prst="straightConnector1">
            <a:avLst/>
          </a:prstGeom>
          <a:noFill/>
          <a:ln w="38100" cap="flat" cmpd="sng">
            <a:solidFill>
              <a:schemeClr val="lt1"/>
            </a:solidFill>
            <a:prstDash val="solid"/>
            <a:round/>
            <a:headEnd type="none" w="med" len="med"/>
            <a:tailEnd type="none" w="med" len="med"/>
          </a:ln>
        </p:spPr>
      </p:cxnSp>
      <p:pic>
        <p:nvPicPr>
          <p:cNvPr id="74" name="Google Shape;74;p15"/>
          <p:cNvPicPr preferRelativeResize="0"/>
          <p:nvPr/>
        </p:nvPicPr>
        <p:blipFill>
          <a:blip r:embed="rId3">
            <a:alphaModFix/>
          </a:blip>
          <a:stretch>
            <a:fillRect/>
          </a:stretch>
        </p:blipFill>
        <p:spPr>
          <a:xfrm rot="5400000">
            <a:off x="-1238266" y="4095533"/>
            <a:ext cx="4051300" cy="1574800"/>
          </a:xfrm>
          <a:prstGeom prst="rect">
            <a:avLst/>
          </a:prstGeom>
          <a:noFill/>
          <a:ln>
            <a:noFill/>
          </a:ln>
        </p:spPr>
      </p:pic>
      <p:sp>
        <p:nvSpPr>
          <p:cNvPr id="3" name="TextBox 2">
            <a:extLst>
              <a:ext uri="{FF2B5EF4-FFF2-40B4-BE49-F238E27FC236}">
                <a16:creationId xmlns:a16="http://schemas.microsoft.com/office/drawing/2014/main" id="{5DF07C2A-64E8-C0E3-C330-2C356F0BC252}"/>
              </a:ext>
            </a:extLst>
          </p:cNvPr>
          <p:cNvSpPr txBox="1"/>
          <p:nvPr/>
        </p:nvSpPr>
        <p:spPr>
          <a:xfrm>
            <a:off x="1880558" y="364179"/>
            <a:ext cx="7564479" cy="484748"/>
          </a:xfrm>
          <a:prstGeom prst="rect">
            <a:avLst/>
          </a:prstGeom>
          <a:noFill/>
        </p:spPr>
        <p:txBody>
          <a:bodyPr wrap="square">
            <a:spAutoFit/>
          </a:bodyPr>
          <a:lstStyle/>
          <a:p>
            <a:pPr>
              <a:lnSpc>
                <a:spcPct val="115000"/>
              </a:lnSpc>
            </a:pPr>
            <a:r>
              <a:rPr lang="ko-KR" altLang="en-US" sz="2400" dirty="0">
                <a:solidFill>
                  <a:srgbClr val="19264B"/>
                </a:solidFill>
                <a:latin typeface="NanumGothic ExtraBold"/>
                <a:ea typeface="NanumGothic ExtraBold"/>
                <a:cs typeface="NanumGothic ExtraBold"/>
                <a:sym typeface="NanumGothic ExtraBold"/>
              </a:rPr>
              <a:t>최종 모델</a:t>
            </a:r>
            <a:r>
              <a:rPr lang="en-US" altLang="ko-KR" sz="2400" dirty="0">
                <a:solidFill>
                  <a:srgbClr val="19264B"/>
                </a:solidFill>
                <a:latin typeface="NanumGothic ExtraBold"/>
                <a:ea typeface="NanumGothic ExtraBold"/>
                <a:cs typeface="NanumGothic ExtraBold"/>
                <a:sym typeface="NanumGothic ExtraBold"/>
              </a:rPr>
              <a:t>2-Least Absolute Deviation Regression</a:t>
            </a:r>
            <a:endParaRPr lang="ko-KR" altLang="en-US" sz="2400" dirty="0">
              <a:solidFill>
                <a:srgbClr val="19264B"/>
              </a:solidFill>
              <a:latin typeface="NanumGothic ExtraBold"/>
              <a:ea typeface="NanumGothic ExtraBold"/>
              <a:cs typeface="NanumGothic ExtraBold"/>
              <a:sym typeface="NanumGothic ExtraBold"/>
            </a:endParaRPr>
          </a:p>
        </p:txBody>
      </p:sp>
      <p:pic>
        <p:nvPicPr>
          <p:cNvPr id="8" name="그림 7">
            <a:extLst>
              <a:ext uri="{FF2B5EF4-FFF2-40B4-BE49-F238E27FC236}">
                <a16:creationId xmlns:a16="http://schemas.microsoft.com/office/drawing/2014/main" id="{8EAC9204-EEBE-6CB7-5D8C-807D907C5E0F}"/>
              </a:ext>
            </a:extLst>
          </p:cNvPr>
          <p:cNvPicPr>
            <a:picLocks noChangeAspect="1"/>
          </p:cNvPicPr>
          <p:nvPr/>
        </p:nvPicPr>
        <p:blipFill>
          <a:blip r:embed="rId4"/>
          <a:stretch>
            <a:fillRect/>
          </a:stretch>
        </p:blipFill>
        <p:spPr>
          <a:xfrm>
            <a:off x="5867334" y="2684861"/>
            <a:ext cx="4270612" cy="1714056"/>
          </a:xfrm>
          <a:prstGeom prst="rect">
            <a:avLst/>
          </a:prstGeom>
        </p:spPr>
      </p:pic>
      <p:sp>
        <p:nvSpPr>
          <p:cNvPr id="10" name="TextBox 9">
            <a:extLst>
              <a:ext uri="{FF2B5EF4-FFF2-40B4-BE49-F238E27FC236}">
                <a16:creationId xmlns:a16="http://schemas.microsoft.com/office/drawing/2014/main" id="{BD6D1273-4D08-D494-32A1-57DC2DE1F084}"/>
              </a:ext>
            </a:extLst>
          </p:cNvPr>
          <p:cNvSpPr txBox="1"/>
          <p:nvPr/>
        </p:nvSpPr>
        <p:spPr>
          <a:xfrm>
            <a:off x="2819317" y="3295669"/>
            <a:ext cx="6096000" cy="461665"/>
          </a:xfrm>
          <a:prstGeom prst="rect">
            <a:avLst/>
          </a:prstGeom>
          <a:noFill/>
        </p:spPr>
        <p:txBody>
          <a:bodyPr wrap="square">
            <a:spAutoFit/>
          </a:bodyPr>
          <a:lstStyle/>
          <a:p>
            <a:r>
              <a:rPr lang="en-US" altLang="ko-KR" sz="2400" dirty="0"/>
              <a:t>LAD </a:t>
            </a:r>
            <a:r>
              <a:rPr lang="ko-KR" altLang="en-US" sz="2400" dirty="0"/>
              <a:t>손실함수</a:t>
            </a:r>
            <a:endParaRPr lang="en-US" altLang="ko-KR" sz="2400" dirty="0"/>
          </a:p>
        </p:txBody>
      </p:sp>
    </p:spTree>
    <p:extLst>
      <p:ext uri="{BB962C8B-B14F-4D97-AF65-F5344CB8AC3E}">
        <p14:creationId xmlns:p14="http://schemas.microsoft.com/office/powerpoint/2010/main" val="13593115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p:nvPr/>
        </p:nvSpPr>
        <p:spPr>
          <a:xfrm>
            <a:off x="0" y="-50600"/>
            <a:ext cx="1574800" cy="6959200"/>
          </a:xfrm>
          <a:prstGeom prst="rect">
            <a:avLst/>
          </a:prstGeom>
          <a:solidFill>
            <a:srgbClr val="19264B"/>
          </a:solidFill>
          <a:ln>
            <a:noFill/>
          </a:ln>
        </p:spPr>
        <p:txBody>
          <a:bodyPr spcFirstLastPara="1" wrap="square" lIns="121900" tIns="121900" rIns="121900" bIns="121900" anchor="ctr" anchorCtr="0">
            <a:noAutofit/>
          </a:bodyPr>
          <a:lstStyle/>
          <a:p>
            <a:endParaRPr sz="2400"/>
          </a:p>
        </p:txBody>
      </p:sp>
      <p:cxnSp>
        <p:nvCxnSpPr>
          <p:cNvPr id="73" name="Google Shape;73;p15"/>
          <p:cNvCxnSpPr/>
          <p:nvPr/>
        </p:nvCxnSpPr>
        <p:spPr>
          <a:xfrm>
            <a:off x="230500" y="-50600"/>
            <a:ext cx="0" cy="2916000"/>
          </a:xfrm>
          <a:prstGeom prst="straightConnector1">
            <a:avLst/>
          </a:prstGeom>
          <a:noFill/>
          <a:ln w="38100" cap="flat" cmpd="sng">
            <a:solidFill>
              <a:schemeClr val="lt1"/>
            </a:solidFill>
            <a:prstDash val="solid"/>
            <a:round/>
            <a:headEnd type="none" w="med" len="med"/>
            <a:tailEnd type="none" w="med" len="med"/>
          </a:ln>
        </p:spPr>
      </p:cxnSp>
      <p:pic>
        <p:nvPicPr>
          <p:cNvPr id="74" name="Google Shape;74;p15"/>
          <p:cNvPicPr preferRelativeResize="0"/>
          <p:nvPr/>
        </p:nvPicPr>
        <p:blipFill>
          <a:blip r:embed="rId3">
            <a:alphaModFix/>
          </a:blip>
          <a:stretch>
            <a:fillRect/>
          </a:stretch>
        </p:blipFill>
        <p:spPr>
          <a:xfrm rot="5400000">
            <a:off x="-1238266" y="4095533"/>
            <a:ext cx="4051300" cy="1574800"/>
          </a:xfrm>
          <a:prstGeom prst="rect">
            <a:avLst/>
          </a:prstGeom>
          <a:noFill/>
          <a:ln>
            <a:noFill/>
          </a:ln>
        </p:spPr>
      </p:pic>
      <p:sp>
        <p:nvSpPr>
          <p:cNvPr id="3" name="TextBox 2">
            <a:extLst>
              <a:ext uri="{FF2B5EF4-FFF2-40B4-BE49-F238E27FC236}">
                <a16:creationId xmlns:a16="http://schemas.microsoft.com/office/drawing/2014/main" id="{5DF07C2A-64E8-C0E3-C330-2C356F0BC252}"/>
              </a:ext>
            </a:extLst>
          </p:cNvPr>
          <p:cNvSpPr txBox="1"/>
          <p:nvPr/>
        </p:nvSpPr>
        <p:spPr>
          <a:xfrm>
            <a:off x="1880558" y="364179"/>
            <a:ext cx="7564479" cy="484748"/>
          </a:xfrm>
          <a:prstGeom prst="rect">
            <a:avLst/>
          </a:prstGeom>
          <a:noFill/>
        </p:spPr>
        <p:txBody>
          <a:bodyPr wrap="square">
            <a:spAutoFit/>
          </a:bodyPr>
          <a:lstStyle/>
          <a:p>
            <a:pPr>
              <a:lnSpc>
                <a:spcPct val="115000"/>
              </a:lnSpc>
            </a:pPr>
            <a:r>
              <a:rPr lang="ko-KR" altLang="en-US" sz="2400" dirty="0">
                <a:solidFill>
                  <a:srgbClr val="19264B"/>
                </a:solidFill>
                <a:latin typeface="NanumGothic ExtraBold"/>
                <a:ea typeface="NanumGothic ExtraBold"/>
                <a:cs typeface="NanumGothic ExtraBold"/>
                <a:sym typeface="NanumGothic ExtraBold"/>
              </a:rPr>
              <a:t>최종 모델</a:t>
            </a:r>
            <a:r>
              <a:rPr lang="en-US" altLang="ko-KR" sz="2400" dirty="0">
                <a:solidFill>
                  <a:srgbClr val="19264B"/>
                </a:solidFill>
                <a:latin typeface="NanumGothic ExtraBold"/>
                <a:ea typeface="NanumGothic ExtraBold"/>
                <a:cs typeface="NanumGothic ExtraBold"/>
                <a:sym typeface="NanumGothic ExtraBold"/>
              </a:rPr>
              <a:t>2-Least Absolute Deviation Regression</a:t>
            </a:r>
            <a:endParaRPr lang="ko-KR" altLang="en-US" sz="2400" dirty="0">
              <a:solidFill>
                <a:srgbClr val="19264B"/>
              </a:solidFill>
              <a:latin typeface="NanumGothic ExtraBold"/>
              <a:ea typeface="NanumGothic ExtraBold"/>
              <a:cs typeface="NanumGothic ExtraBold"/>
              <a:sym typeface="NanumGothic ExtraBold"/>
            </a:endParaRPr>
          </a:p>
        </p:txBody>
      </p:sp>
      <p:pic>
        <p:nvPicPr>
          <p:cNvPr id="4" name="그림 3">
            <a:extLst>
              <a:ext uri="{FF2B5EF4-FFF2-40B4-BE49-F238E27FC236}">
                <a16:creationId xmlns:a16="http://schemas.microsoft.com/office/drawing/2014/main" id="{D4E9EC75-71BA-B501-BE08-800921CE8F5B}"/>
              </a:ext>
            </a:extLst>
          </p:cNvPr>
          <p:cNvPicPr>
            <a:picLocks noChangeAspect="1"/>
          </p:cNvPicPr>
          <p:nvPr/>
        </p:nvPicPr>
        <p:blipFill rotWithShape="1">
          <a:blip r:embed="rId4"/>
          <a:srcRect l="1" r="222"/>
          <a:stretch/>
        </p:blipFill>
        <p:spPr>
          <a:xfrm>
            <a:off x="1880558" y="1882884"/>
            <a:ext cx="10130204" cy="872504"/>
          </a:xfrm>
          <a:prstGeom prst="rect">
            <a:avLst/>
          </a:prstGeom>
        </p:spPr>
      </p:pic>
      <p:pic>
        <p:nvPicPr>
          <p:cNvPr id="7" name="그림 6">
            <a:extLst>
              <a:ext uri="{FF2B5EF4-FFF2-40B4-BE49-F238E27FC236}">
                <a16:creationId xmlns:a16="http://schemas.microsoft.com/office/drawing/2014/main" id="{80F46E4E-13CD-2705-678D-2FA6087E6F70}"/>
              </a:ext>
            </a:extLst>
          </p:cNvPr>
          <p:cNvPicPr>
            <a:picLocks noChangeAspect="1"/>
          </p:cNvPicPr>
          <p:nvPr/>
        </p:nvPicPr>
        <p:blipFill>
          <a:blip r:embed="rId5"/>
          <a:stretch>
            <a:fillRect/>
          </a:stretch>
        </p:blipFill>
        <p:spPr>
          <a:xfrm>
            <a:off x="1880557" y="3909671"/>
            <a:ext cx="6231787" cy="1778092"/>
          </a:xfrm>
          <a:prstGeom prst="rect">
            <a:avLst/>
          </a:prstGeom>
        </p:spPr>
      </p:pic>
    </p:spTree>
    <p:extLst>
      <p:ext uri="{BB962C8B-B14F-4D97-AF65-F5344CB8AC3E}">
        <p14:creationId xmlns:p14="http://schemas.microsoft.com/office/powerpoint/2010/main" val="29900117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p:nvPr/>
        </p:nvSpPr>
        <p:spPr>
          <a:xfrm>
            <a:off x="0" y="-50600"/>
            <a:ext cx="1574800" cy="6959200"/>
          </a:xfrm>
          <a:prstGeom prst="rect">
            <a:avLst/>
          </a:prstGeom>
          <a:solidFill>
            <a:srgbClr val="19264B"/>
          </a:solidFill>
          <a:ln>
            <a:noFill/>
          </a:ln>
        </p:spPr>
        <p:txBody>
          <a:bodyPr spcFirstLastPara="1" wrap="square" lIns="121900" tIns="121900" rIns="121900" bIns="121900" anchor="ctr" anchorCtr="0">
            <a:noAutofit/>
          </a:bodyPr>
          <a:lstStyle/>
          <a:p>
            <a:endParaRPr sz="2400"/>
          </a:p>
        </p:txBody>
      </p:sp>
      <p:cxnSp>
        <p:nvCxnSpPr>
          <p:cNvPr id="73" name="Google Shape;73;p15"/>
          <p:cNvCxnSpPr/>
          <p:nvPr/>
        </p:nvCxnSpPr>
        <p:spPr>
          <a:xfrm>
            <a:off x="230500" y="-50600"/>
            <a:ext cx="0" cy="2916000"/>
          </a:xfrm>
          <a:prstGeom prst="straightConnector1">
            <a:avLst/>
          </a:prstGeom>
          <a:noFill/>
          <a:ln w="38100" cap="flat" cmpd="sng">
            <a:solidFill>
              <a:schemeClr val="lt1"/>
            </a:solidFill>
            <a:prstDash val="solid"/>
            <a:round/>
            <a:headEnd type="none" w="med" len="med"/>
            <a:tailEnd type="none" w="med" len="med"/>
          </a:ln>
        </p:spPr>
      </p:cxnSp>
      <p:pic>
        <p:nvPicPr>
          <p:cNvPr id="74" name="Google Shape;74;p15"/>
          <p:cNvPicPr preferRelativeResize="0"/>
          <p:nvPr/>
        </p:nvPicPr>
        <p:blipFill>
          <a:blip r:embed="rId3">
            <a:alphaModFix/>
          </a:blip>
          <a:stretch>
            <a:fillRect/>
          </a:stretch>
        </p:blipFill>
        <p:spPr>
          <a:xfrm rot="5400000">
            <a:off x="-1238266" y="4095533"/>
            <a:ext cx="4051300" cy="1574800"/>
          </a:xfrm>
          <a:prstGeom prst="rect">
            <a:avLst/>
          </a:prstGeom>
          <a:noFill/>
          <a:ln>
            <a:noFill/>
          </a:ln>
        </p:spPr>
      </p:pic>
      <p:sp>
        <p:nvSpPr>
          <p:cNvPr id="3" name="TextBox 2">
            <a:extLst>
              <a:ext uri="{FF2B5EF4-FFF2-40B4-BE49-F238E27FC236}">
                <a16:creationId xmlns:a16="http://schemas.microsoft.com/office/drawing/2014/main" id="{5DF07C2A-64E8-C0E3-C330-2C356F0BC252}"/>
              </a:ext>
            </a:extLst>
          </p:cNvPr>
          <p:cNvSpPr txBox="1"/>
          <p:nvPr/>
        </p:nvSpPr>
        <p:spPr>
          <a:xfrm>
            <a:off x="1880558" y="364179"/>
            <a:ext cx="7564479" cy="484748"/>
          </a:xfrm>
          <a:prstGeom prst="rect">
            <a:avLst/>
          </a:prstGeom>
          <a:noFill/>
        </p:spPr>
        <p:txBody>
          <a:bodyPr wrap="square">
            <a:spAutoFit/>
          </a:bodyPr>
          <a:lstStyle/>
          <a:p>
            <a:pPr>
              <a:lnSpc>
                <a:spcPct val="115000"/>
              </a:lnSpc>
            </a:pPr>
            <a:r>
              <a:rPr lang="ko-KR" altLang="en-US" sz="2400" dirty="0">
                <a:solidFill>
                  <a:srgbClr val="19264B"/>
                </a:solidFill>
                <a:latin typeface="NanumGothic ExtraBold"/>
                <a:ea typeface="NanumGothic ExtraBold"/>
                <a:cs typeface="NanumGothic ExtraBold"/>
                <a:sym typeface="NanumGothic ExtraBold"/>
              </a:rPr>
              <a:t>최종 모델</a:t>
            </a:r>
            <a:r>
              <a:rPr lang="en-US" altLang="ko-KR" sz="2400" dirty="0">
                <a:solidFill>
                  <a:srgbClr val="19264B"/>
                </a:solidFill>
                <a:latin typeface="NanumGothic ExtraBold"/>
                <a:ea typeface="NanumGothic ExtraBold"/>
                <a:cs typeface="NanumGothic ExtraBold"/>
                <a:sym typeface="NanumGothic ExtraBold"/>
              </a:rPr>
              <a:t>3-GridSearch</a:t>
            </a:r>
            <a:r>
              <a:rPr lang="ko-KR" altLang="en-US" sz="2400" dirty="0">
                <a:solidFill>
                  <a:srgbClr val="19264B"/>
                </a:solidFill>
                <a:latin typeface="NanumGothic ExtraBold"/>
                <a:ea typeface="NanumGothic ExtraBold"/>
                <a:cs typeface="NanumGothic ExtraBold"/>
                <a:sym typeface="NanumGothic ExtraBold"/>
              </a:rPr>
              <a:t>를 이용한 </a:t>
            </a:r>
            <a:r>
              <a:rPr lang="en-US" altLang="ko-KR" sz="2400" dirty="0" err="1">
                <a:solidFill>
                  <a:srgbClr val="19264B"/>
                </a:solidFill>
                <a:latin typeface="NanumGothic ExtraBold"/>
                <a:ea typeface="NanumGothic ExtraBold"/>
                <a:cs typeface="NanumGothic ExtraBold"/>
                <a:sym typeface="NanumGothic ExtraBold"/>
              </a:rPr>
              <a:t>HuborRegressor</a:t>
            </a:r>
            <a:endParaRPr lang="ko-KR" altLang="en-US" sz="2400" dirty="0">
              <a:solidFill>
                <a:srgbClr val="19264B"/>
              </a:solidFill>
              <a:latin typeface="NanumGothic ExtraBold"/>
              <a:ea typeface="NanumGothic ExtraBold"/>
              <a:cs typeface="NanumGothic ExtraBold"/>
              <a:sym typeface="NanumGothic ExtraBold"/>
            </a:endParaRPr>
          </a:p>
        </p:txBody>
      </p:sp>
      <p:pic>
        <p:nvPicPr>
          <p:cNvPr id="2050" name="Picture 2">
            <a:extLst>
              <a:ext uri="{FF2B5EF4-FFF2-40B4-BE49-F238E27FC236}">
                <a16:creationId xmlns:a16="http://schemas.microsoft.com/office/drawing/2014/main" id="{8C99E7A6-6553-0CBE-AB1E-E3494DF10B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0775" y="2797405"/>
            <a:ext cx="7416800" cy="16764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1DFF1A5-178D-D640-0230-E4AB4C92C220}"/>
              </a:ext>
            </a:extLst>
          </p:cNvPr>
          <p:cNvSpPr txBox="1"/>
          <p:nvPr/>
        </p:nvSpPr>
        <p:spPr>
          <a:xfrm>
            <a:off x="2159941" y="3389385"/>
            <a:ext cx="1697901" cy="830997"/>
          </a:xfrm>
          <a:prstGeom prst="rect">
            <a:avLst/>
          </a:prstGeom>
          <a:noFill/>
        </p:spPr>
        <p:txBody>
          <a:bodyPr wrap="none" rtlCol="0">
            <a:spAutoFit/>
          </a:bodyPr>
          <a:lstStyle/>
          <a:p>
            <a:r>
              <a:rPr lang="en-US" altLang="ko-KR" sz="2400" dirty="0" err="1"/>
              <a:t>Hubor</a:t>
            </a:r>
            <a:r>
              <a:rPr lang="en-US" altLang="ko-KR" sz="2400" dirty="0"/>
              <a:t> loss</a:t>
            </a:r>
          </a:p>
          <a:p>
            <a:r>
              <a:rPr lang="en-US" altLang="ko-KR" sz="2400" dirty="0"/>
              <a:t>(epsilon)</a:t>
            </a:r>
            <a:endParaRPr lang="ko-KR" altLang="en-US" sz="2400" dirty="0"/>
          </a:p>
        </p:txBody>
      </p:sp>
    </p:spTree>
    <p:extLst>
      <p:ext uri="{BB962C8B-B14F-4D97-AF65-F5344CB8AC3E}">
        <p14:creationId xmlns:p14="http://schemas.microsoft.com/office/powerpoint/2010/main" val="34650145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p:nvPr/>
        </p:nvSpPr>
        <p:spPr>
          <a:xfrm>
            <a:off x="0" y="-50600"/>
            <a:ext cx="1574800" cy="6959200"/>
          </a:xfrm>
          <a:prstGeom prst="rect">
            <a:avLst/>
          </a:prstGeom>
          <a:solidFill>
            <a:srgbClr val="19264B"/>
          </a:solidFill>
          <a:ln>
            <a:noFill/>
          </a:ln>
        </p:spPr>
        <p:txBody>
          <a:bodyPr spcFirstLastPara="1" wrap="square" lIns="121900" tIns="121900" rIns="121900" bIns="121900" anchor="ctr" anchorCtr="0">
            <a:noAutofit/>
          </a:bodyPr>
          <a:lstStyle/>
          <a:p>
            <a:endParaRPr sz="2400"/>
          </a:p>
        </p:txBody>
      </p:sp>
      <p:cxnSp>
        <p:nvCxnSpPr>
          <p:cNvPr id="73" name="Google Shape;73;p15"/>
          <p:cNvCxnSpPr/>
          <p:nvPr/>
        </p:nvCxnSpPr>
        <p:spPr>
          <a:xfrm>
            <a:off x="230500" y="-50600"/>
            <a:ext cx="0" cy="2916000"/>
          </a:xfrm>
          <a:prstGeom prst="straightConnector1">
            <a:avLst/>
          </a:prstGeom>
          <a:noFill/>
          <a:ln w="38100" cap="flat" cmpd="sng">
            <a:solidFill>
              <a:schemeClr val="lt1"/>
            </a:solidFill>
            <a:prstDash val="solid"/>
            <a:round/>
            <a:headEnd type="none" w="med" len="med"/>
            <a:tailEnd type="none" w="med" len="med"/>
          </a:ln>
        </p:spPr>
      </p:cxnSp>
      <p:pic>
        <p:nvPicPr>
          <p:cNvPr id="74" name="Google Shape;74;p15"/>
          <p:cNvPicPr preferRelativeResize="0"/>
          <p:nvPr/>
        </p:nvPicPr>
        <p:blipFill>
          <a:blip r:embed="rId3">
            <a:alphaModFix/>
          </a:blip>
          <a:stretch>
            <a:fillRect/>
          </a:stretch>
        </p:blipFill>
        <p:spPr>
          <a:xfrm rot="5400000">
            <a:off x="-1238266" y="4095533"/>
            <a:ext cx="4051300" cy="1574800"/>
          </a:xfrm>
          <a:prstGeom prst="rect">
            <a:avLst/>
          </a:prstGeom>
          <a:noFill/>
          <a:ln>
            <a:noFill/>
          </a:ln>
        </p:spPr>
      </p:pic>
      <p:sp>
        <p:nvSpPr>
          <p:cNvPr id="5" name="TextBox 4">
            <a:extLst>
              <a:ext uri="{FF2B5EF4-FFF2-40B4-BE49-F238E27FC236}">
                <a16:creationId xmlns:a16="http://schemas.microsoft.com/office/drawing/2014/main" id="{0D43DA44-03B4-A830-37E6-3C2FE75B0C13}"/>
              </a:ext>
            </a:extLst>
          </p:cNvPr>
          <p:cNvSpPr txBox="1"/>
          <p:nvPr/>
        </p:nvSpPr>
        <p:spPr>
          <a:xfrm>
            <a:off x="1805301" y="409335"/>
            <a:ext cx="7224889" cy="484748"/>
          </a:xfrm>
          <a:prstGeom prst="rect">
            <a:avLst/>
          </a:prstGeom>
          <a:noFill/>
        </p:spPr>
        <p:txBody>
          <a:bodyPr wrap="square">
            <a:spAutoFit/>
          </a:bodyPr>
          <a:lstStyle/>
          <a:p>
            <a:pPr>
              <a:lnSpc>
                <a:spcPct val="115000"/>
              </a:lnSpc>
            </a:pPr>
            <a:r>
              <a:rPr lang="ko-KR" altLang="en-US" sz="2400" dirty="0">
                <a:solidFill>
                  <a:srgbClr val="19264B"/>
                </a:solidFill>
                <a:latin typeface="NanumGothic ExtraBold"/>
                <a:ea typeface="NanumGothic ExtraBold"/>
                <a:cs typeface="NanumGothic ExtraBold"/>
                <a:sym typeface="NanumGothic ExtraBold"/>
              </a:rPr>
              <a:t>최종 모델</a:t>
            </a:r>
            <a:r>
              <a:rPr lang="en-US" altLang="ko-KR" sz="2400" dirty="0">
                <a:solidFill>
                  <a:srgbClr val="19264B"/>
                </a:solidFill>
                <a:latin typeface="NanumGothic ExtraBold"/>
                <a:ea typeface="NanumGothic ExtraBold"/>
                <a:cs typeface="NanumGothic ExtraBold"/>
                <a:sym typeface="NanumGothic ExtraBold"/>
              </a:rPr>
              <a:t>3-GridSearch</a:t>
            </a:r>
            <a:r>
              <a:rPr lang="ko-KR" altLang="en-US" sz="2400" dirty="0">
                <a:solidFill>
                  <a:srgbClr val="19264B"/>
                </a:solidFill>
                <a:latin typeface="NanumGothic ExtraBold"/>
                <a:ea typeface="NanumGothic ExtraBold"/>
                <a:cs typeface="NanumGothic ExtraBold"/>
                <a:sym typeface="NanumGothic ExtraBold"/>
              </a:rPr>
              <a:t>를 이용한 </a:t>
            </a:r>
            <a:r>
              <a:rPr lang="en-US" altLang="ko-KR" sz="2400" dirty="0" err="1">
                <a:solidFill>
                  <a:srgbClr val="19264B"/>
                </a:solidFill>
                <a:latin typeface="NanumGothic ExtraBold"/>
                <a:ea typeface="NanumGothic ExtraBold"/>
                <a:cs typeface="NanumGothic ExtraBold"/>
                <a:sym typeface="NanumGothic ExtraBold"/>
              </a:rPr>
              <a:t>HuborRegressor</a:t>
            </a:r>
            <a:endParaRPr lang="ko-KR" altLang="en-US" sz="2400" dirty="0">
              <a:solidFill>
                <a:srgbClr val="19264B"/>
              </a:solidFill>
              <a:latin typeface="NanumGothic ExtraBold"/>
              <a:ea typeface="NanumGothic ExtraBold"/>
              <a:cs typeface="NanumGothic ExtraBold"/>
              <a:sym typeface="NanumGothic ExtraBold"/>
            </a:endParaRPr>
          </a:p>
        </p:txBody>
      </p:sp>
      <p:pic>
        <p:nvPicPr>
          <p:cNvPr id="9" name="그림 8">
            <a:extLst>
              <a:ext uri="{FF2B5EF4-FFF2-40B4-BE49-F238E27FC236}">
                <a16:creationId xmlns:a16="http://schemas.microsoft.com/office/drawing/2014/main" id="{857CF24C-6558-4206-E872-D956257B3232}"/>
              </a:ext>
            </a:extLst>
          </p:cNvPr>
          <p:cNvPicPr>
            <a:picLocks noChangeAspect="1"/>
          </p:cNvPicPr>
          <p:nvPr/>
        </p:nvPicPr>
        <p:blipFill rotWithShape="1">
          <a:blip r:embed="rId4"/>
          <a:srcRect r="735"/>
          <a:stretch/>
        </p:blipFill>
        <p:spPr>
          <a:xfrm>
            <a:off x="2005966" y="1095459"/>
            <a:ext cx="9663941" cy="3523648"/>
          </a:xfrm>
          <a:prstGeom prst="rect">
            <a:avLst/>
          </a:prstGeom>
        </p:spPr>
      </p:pic>
      <p:pic>
        <p:nvPicPr>
          <p:cNvPr id="11" name="그림 10">
            <a:extLst>
              <a:ext uri="{FF2B5EF4-FFF2-40B4-BE49-F238E27FC236}">
                <a16:creationId xmlns:a16="http://schemas.microsoft.com/office/drawing/2014/main" id="{1F033422-494E-BFD2-0878-B58363EA50FC}"/>
              </a:ext>
            </a:extLst>
          </p:cNvPr>
          <p:cNvPicPr>
            <a:picLocks noChangeAspect="1"/>
          </p:cNvPicPr>
          <p:nvPr/>
        </p:nvPicPr>
        <p:blipFill>
          <a:blip r:embed="rId5"/>
          <a:stretch>
            <a:fillRect/>
          </a:stretch>
        </p:blipFill>
        <p:spPr>
          <a:xfrm>
            <a:off x="2005966" y="4882934"/>
            <a:ext cx="6358793" cy="1778092"/>
          </a:xfrm>
          <a:prstGeom prst="rect">
            <a:avLst/>
          </a:prstGeom>
        </p:spPr>
      </p:pic>
    </p:spTree>
    <p:extLst>
      <p:ext uri="{BB962C8B-B14F-4D97-AF65-F5344CB8AC3E}">
        <p14:creationId xmlns:p14="http://schemas.microsoft.com/office/powerpoint/2010/main" val="25434155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p:nvPr/>
        </p:nvSpPr>
        <p:spPr>
          <a:xfrm>
            <a:off x="0" y="-50600"/>
            <a:ext cx="1574800" cy="6959200"/>
          </a:xfrm>
          <a:prstGeom prst="rect">
            <a:avLst/>
          </a:prstGeom>
          <a:solidFill>
            <a:srgbClr val="19264B"/>
          </a:solidFill>
          <a:ln>
            <a:noFill/>
          </a:ln>
        </p:spPr>
        <p:txBody>
          <a:bodyPr spcFirstLastPara="1" wrap="square" lIns="121900" tIns="121900" rIns="121900" bIns="121900" anchor="ctr" anchorCtr="0">
            <a:noAutofit/>
          </a:bodyPr>
          <a:lstStyle/>
          <a:p>
            <a:endParaRPr sz="2400"/>
          </a:p>
        </p:txBody>
      </p:sp>
      <p:cxnSp>
        <p:nvCxnSpPr>
          <p:cNvPr id="73" name="Google Shape;73;p15"/>
          <p:cNvCxnSpPr/>
          <p:nvPr/>
        </p:nvCxnSpPr>
        <p:spPr>
          <a:xfrm>
            <a:off x="230500" y="-50600"/>
            <a:ext cx="0" cy="2916000"/>
          </a:xfrm>
          <a:prstGeom prst="straightConnector1">
            <a:avLst/>
          </a:prstGeom>
          <a:noFill/>
          <a:ln w="38100" cap="flat" cmpd="sng">
            <a:solidFill>
              <a:schemeClr val="lt1"/>
            </a:solidFill>
            <a:prstDash val="solid"/>
            <a:round/>
            <a:headEnd type="none" w="med" len="med"/>
            <a:tailEnd type="none" w="med" len="med"/>
          </a:ln>
        </p:spPr>
      </p:cxnSp>
      <p:pic>
        <p:nvPicPr>
          <p:cNvPr id="74" name="Google Shape;74;p15"/>
          <p:cNvPicPr preferRelativeResize="0"/>
          <p:nvPr/>
        </p:nvPicPr>
        <p:blipFill>
          <a:blip r:embed="rId3">
            <a:alphaModFix/>
          </a:blip>
          <a:stretch>
            <a:fillRect/>
          </a:stretch>
        </p:blipFill>
        <p:spPr>
          <a:xfrm rot="5400000">
            <a:off x="-1238266" y="4095533"/>
            <a:ext cx="4051300" cy="1574800"/>
          </a:xfrm>
          <a:prstGeom prst="rect">
            <a:avLst/>
          </a:prstGeom>
          <a:noFill/>
          <a:ln>
            <a:noFill/>
          </a:ln>
        </p:spPr>
      </p:pic>
      <p:sp>
        <p:nvSpPr>
          <p:cNvPr id="3" name="TextBox 2">
            <a:extLst>
              <a:ext uri="{FF2B5EF4-FFF2-40B4-BE49-F238E27FC236}">
                <a16:creationId xmlns:a16="http://schemas.microsoft.com/office/drawing/2014/main" id="{9660EF28-A529-7FAC-D9A6-F5DC32F85F9A}"/>
              </a:ext>
            </a:extLst>
          </p:cNvPr>
          <p:cNvSpPr txBox="1"/>
          <p:nvPr/>
        </p:nvSpPr>
        <p:spPr>
          <a:xfrm>
            <a:off x="2099734" y="454491"/>
            <a:ext cx="7525925" cy="484748"/>
          </a:xfrm>
          <a:prstGeom prst="rect">
            <a:avLst/>
          </a:prstGeom>
          <a:noFill/>
        </p:spPr>
        <p:txBody>
          <a:bodyPr wrap="square">
            <a:spAutoFit/>
          </a:bodyPr>
          <a:lstStyle/>
          <a:p>
            <a:pPr>
              <a:lnSpc>
                <a:spcPct val="115000"/>
              </a:lnSpc>
            </a:pPr>
            <a:r>
              <a:rPr lang="en-US" altLang="ko-KR" sz="2400" dirty="0">
                <a:solidFill>
                  <a:srgbClr val="19264B"/>
                </a:solidFill>
                <a:latin typeface="NanumGothic ExtraBold"/>
                <a:ea typeface="NanumGothic ExtraBold"/>
                <a:cs typeface="NanumGothic ExtraBold"/>
                <a:sym typeface="NanumGothic ExtraBold"/>
              </a:rPr>
              <a:t>MAE</a:t>
            </a:r>
            <a:r>
              <a:rPr lang="ko-KR" altLang="en-US" sz="2400" dirty="0">
                <a:solidFill>
                  <a:srgbClr val="19264B"/>
                </a:solidFill>
                <a:latin typeface="NanumGothic ExtraBold"/>
                <a:ea typeface="NanumGothic ExtraBold"/>
                <a:cs typeface="NanumGothic ExtraBold"/>
                <a:sym typeface="NanumGothic ExtraBold"/>
              </a:rPr>
              <a:t>지표</a:t>
            </a:r>
          </a:p>
        </p:txBody>
      </p:sp>
      <p:pic>
        <p:nvPicPr>
          <p:cNvPr id="6148" name="Picture 4">
            <a:extLst>
              <a:ext uri="{FF2B5EF4-FFF2-40B4-BE49-F238E27FC236}">
                <a16:creationId xmlns:a16="http://schemas.microsoft.com/office/drawing/2014/main" id="{778E47EF-1B48-46BD-5106-F18311225F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0933" y="812329"/>
            <a:ext cx="6762671" cy="54868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431BCAF-793D-085B-D630-5BEFF53E7501}"/>
              </a:ext>
            </a:extLst>
          </p:cNvPr>
          <p:cNvSpPr txBox="1"/>
          <p:nvPr/>
        </p:nvSpPr>
        <p:spPr>
          <a:xfrm>
            <a:off x="2480963" y="1570605"/>
            <a:ext cx="2726249" cy="3970318"/>
          </a:xfrm>
          <a:prstGeom prst="rect">
            <a:avLst/>
          </a:prstGeom>
          <a:noFill/>
        </p:spPr>
        <p:txBody>
          <a:bodyPr wrap="square" rtlCol="0">
            <a:spAutoFit/>
          </a:bodyPr>
          <a:lstStyle/>
          <a:p>
            <a:r>
              <a:rPr lang="en-US" altLang="ko-KR" dirty="0" err="1"/>
              <a:t>AutoML</a:t>
            </a:r>
            <a:endParaRPr lang="en-US" altLang="ko-KR" dirty="0"/>
          </a:p>
          <a:p>
            <a:endParaRPr lang="en-US" altLang="ko-KR" dirty="0"/>
          </a:p>
          <a:p>
            <a:r>
              <a:rPr lang="en-US" altLang="ko-KR" dirty="0"/>
              <a:t>LGBM1</a:t>
            </a:r>
          </a:p>
          <a:p>
            <a:endParaRPr lang="en-US" altLang="ko-KR" dirty="0"/>
          </a:p>
          <a:p>
            <a:r>
              <a:rPr lang="en-US" altLang="ko-KR" dirty="0"/>
              <a:t>LGBM2</a:t>
            </a:r>
          </a:p>
          <a:p>
            <a:endParaRPr lang="en-US" altLang="ko-KR" dirty="0"/>
          </a:p>
          <a:p>
            <a:r>
              <a:rPr lang="ko-KR" altLang="en-US" dirty="0"/>
              <a:t>위 세 가지 모델의 평균</a:t>
            </a:r>
            <a:endParaRPr lang="en-US" altLang="ko-KR" dirty="0"/>
          </a:p>
          <a:p>
            <a:endParaRPr lang="en-US" altLang="ko-KR" dirty="0"/>
          </a:p>
          <a:p>
            <a:r>
              <a:rPr lang="ko-KR" altLang="en-US" dirty="0" err="1"/>
              <a:t>스태킹</a:t>
            </a:r>
            <a:r>
              <a:rPr lang="ko-KR" altLang="en-US" dirty="0"/>
              <a:t> 앙상블</a:t>
            </a:r>
            <a:r>
              <a:rPr lang="en-US" altLang="ko-KR" dirty="0"/>
              <a:t>-</a:t>
            </a:r>
            <a:r>
              <a:rPr lang="ko-KR" altLang="en-US" dirty="0" err="1"/>
              <a:t>릿지</a:t>
            </a:r>
            <a:endParaRPr lang="en-US" altLang="ko-KR" dirty="0"/>
          </a:p>
          <a:p>
            <a:endParaRPr lang="en-US" altLang="ko-KR" dirty="0"/>
          </a:p>
          <a:p>
            <a:r>
              <a:rPr lang="ko-KR" altLang="en-US" dirty="0" err="1"/>
              <a:t>스태킹</a:t>
            </a:r>
            <a:r>
              <a:rPr lang="ko-KR" altLang="en-US" dirty="0"/>
              <a:t> 앙상블</a:t>
            </a:r>
            <a:r>
              <a:rPr lang="en-US" altLang="ko-KR" dirty="0"/>
              <a:t>-LAD</a:t>
            </a:r>
          </a:p>
          <a:p>
            <a:endParaRPr lang="en-US" altLang="ko-KR" dirty="0"/>
          </a:p>
          <a:p>
            <a:r>
              <a:rPr lang="ko-KR" altLang="en-US" dirty="0" err="1"/>
              <a:t>스태킹</a:t>
            </a:r>
            <a:r>
              <a:rPr lang="ko-KR" altLang="en-US" dirty="0"/>
              <a:t> 앙상블</a:t>
            </a:r>
            <a:r>
              <a:rPr lang="en-US" altLang="ko-KR" dirty="0"/>
              <a:t>-</a:t>
            </a:r>
            <a:r>
              <a:rPr lang="en-US" altLang="ko-KR" dirty="0" err="1"/>
              <a:t>HuborRegressor</a:t>
            </a:r>
            <a:endParaRPr lang="en-US" altLang="ko-KR" dirty="0"/>
          </a:p>
        </p:txBody>
      </p:sp>
    </p:spTree>
    <p:extLst>
      <p:ext uri="{BB962C8B-B14F-4D97-AF65-F5344CB8AC3E}">
        <p14:creationId xmlns:p14="http://schemas.microsoft.com/office/powerpoint/2010/main" val="10347434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p:nvPr/>
        </p:nvSpPr>
        <p:spPr>
          <a:xfrm>
            <a:off x="0" y="-50600"/>
            <a:ext cx="1574800" cy="6959200"/>
          </a:xfrm>
          <a:prstGeom prst="rect">
            <a:avLst/>
          </a:prstGeom>
          <a:solidFill>
            <a:srgbClr val="19264B"/>
          </a:solidFill>
          <a:ln>
            <a:noFill/>
          </a:ln>
        </p:spPr>
        <p:txBody>
          <a:bodyPr spcFirstLastPara="1" wrap="square" lIns="121900" tIns="121900" rIns="121900" bIns="121900" anchor="ctr" anchorCtr="0">
            <a:noAutofit/>
          </a:bodyPr>
          <a:lstStyle/>
          <a:p>
            <a:endParaRPr sz="2400"/>
          </a:p>
        </p:txBody>
      </p:sp>
      <p:cxnSp>
        <p:nvCxnSpPr>
          <p:cNvPr id="73" name="Google Shape;73;p15"/>
          <p:cNvCxnSpPr/>
          <p:nvPr/>
        </p:nvCxnSpPr>
        <p:spPr>
          <a:xfrm>
            <a:off x="230500" y="-50600"/>
            <a:ext cx="0" cy="2916000"/>
          </a:xfrm>
          <a:prstGeom prst="straightConnector1">
            <a:avLst/>
          </a:prstGeom>
          <a:noFill/>
          <a:ln w="38100" cap="flat" cmpd="sng">
            <a:solidFill>
              <a:schemeClr val="lt1"/>
            </a:solidFill>
            <a:prstDash val="solid"/>
            <a:round/>
            <a:headEnd type="none" w="med" len="med"/>
            <a:tailEnd type="none" w="med" len="med"/>
          </a:ln>
        </p:spPr>
      </p:cxnSp>
      <p:pic>
        <p:nvPicPr>
          <p:cNvPr id="74" name="Google Shape;74;p15"/>
          <p:cNvPicPr preferRelativeResize="0"/>
          <p:nvPr/>
        </p:nvPicPr>
        <p:blipFill>
          <a:blip r:embed="rId3">
            <a:alphaModFix/>
          </a:blip>
          <a:stretch>
            <a:fillRect/>
          </a:stretch>
        </p:blipFill>
        <p:spPr>
          <a:xfrm rot="5400000">
            <a:off x="-1238266" y="4095533"/>
            <a:ext cx="4051300" cy="1574800"/>
          </a:xfrm>
          <a:prstGeom prst="rect">
            <a:avLst/>
          </a:prstGeom>
          <a:noFill/>
          <a:ln>
            <a:noFill/>
          </a:ln>
        </p:spPr>
      </p:pic>
      <p:pic>
        <p:nvPicPr>
          <p:cNvPr id="3" name="그림 2">
            <a:extLst>
              <a:ext uri="{FF2B5EF4-FFF2-40B4-BE49-F238E27FC236}">
                <a16:creationId xmlns:a16="http://schemas.microsoft.com/office/drawing/2014/main" id="{BF0D4B15-8B72-27C2-2855-77F732802F7B}"/>
              </a:ext>
            </a:extLst>
          </p:cNvPr>
          <p:cNvPicPr>
            <a:picLocks noChangeAspect="1"/>
          </p:cNvPicPr>
          <p:nvPr/>
        </p:nvPicPr>
        <p:blipFill>
          <a:blip r:embed="rId4"/>
          <a:stretch>
            <a:fillRect/>
          </a:stretch>
        </p:blipFill>
        <p:spPr>
          <a:xfrm>
            <a:off x="1658929" y="1931342"/>
            <a:ext cx="10448780" cy="2995317"/>
          </a:xfrm>
          <a:prstGeom prst="rect">
            <a:avLst/>
          </a:prstGeom>
        </p:spPr>
      </p:pic>
      <p:sp>
        <p:nvSpPr>
          <p:cNvPr id="5" name="TextBox 4">
            <a:extLst>
              <a:ext uri="{FF2B5EF4-FFF2-40B4-BE49-F238E27FC236}">
                <a16:creationId xmlns:a16="http://schemas.microsoft.com/office/drawing/2014/main" id="{5024A918-03EE-15A6-8E10-5ED93B41557E}"/>
              </a:ext>
            </a:extLst>
          </p:cNvPr>
          <p:cNvSpPr txBox="1"/>
          <p:nvPr/>
        </p:nvSpPr>
        <p:spPr>
          <a:xfrm>
            <a:off x="2107260" y="507172"/>
            <a:ext cx="6096000" cy="484748"/>
          </a:xfrm>
          <a:prstGeom prst="rect">
            <a:avLst/>
          </a:prstGeom>
          <a:noFill/>
        </p:spPr>
        <p:txBody>
          <a:bodyPr wrap="square">
            <a:spAutoFit/>
          </a:bodyPr>
          <a:lstStyle/>
          <a:p>
            <a:pPr>
              <a:lnSpc>
                <a:spcPct val="115000"/>
              </a:lnSpc>
            </a:pPr>
            <a:r>
              <a:rPr lang="ko-KR" altLang="en-US" sz="2400" dirty="0">
                <a:solidFill>
                  <a:srgbClr val="19264B"/>
                </a:solidFill>
                <a:latin typeface="NanumGothic ExtraBold"/>
                <a:ea typeface="NanumGothic ExtraBold"/>
                <a:cs typeface="NanumGothic ExtraBold"/>
                <a:sym typeface="NanumGothic ExtraBold"/>
              </a:rPr>
              <a:t>최종 결과</a:t>
            </a:r>
          </a:p>
        </p:txBody>
      </p:sp>
      <p:sp>
        <p:nvSpPr>
          <p:cNvPr id="6" name="직사각형 5">
            <a:extLst>
              <a:ext uri="{FF2B5EF4-FFF2-40B4-BE49-F238E27FC236}">
                <a16:creationId xmlns:a16="http://schemas.microsoft.com/office/drawing/2014/main" id="{68FACABD-721B-5A22-EC9A-91946738B257}"/>
              </a:ext>
            </a:extLst>
          </p:cNvPr>
          <p:cNvSpPr/>
          <p:nvPr/>
        </p:nvSpPr>
        <p:spPr>
          <a:xfrm>
            <a:off x="1685808" y="3236148"/>
            <a:ext cx="10310517" cy="406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3364879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0" y="-50600"/>
            <a:ext cx="1574800" cy="6959200"/>
          </a:xfrm>
          <a:prstGeom prst="rect">
            <a:avLst/>
          </a:prstGeom>
          <a:solidFill>
            <a:srgbClr val="19264B"/>
          </a:solidFill>
          <a:ln>
            <a:noFill/>
          </a:ln>
        </p:spPr>
        <p:txBody>
          <a:bodyPr spcFirstLastPara="1" wrap="square" lIns="121900" tIns="121900" rIns="121900" bIns="121900" anchor="ctr" anchorCtr="0">
            <a:noAutofit/>
          </a:bodyPr>
          <a:lstStyle/>
          <a:p>
            <a:r>
              <a:rPr lang="en-US" altLang="ko" sz="2400"/>
              <a:t>T</a:t>
            </a:r>
            <a:endParaRPr sz="2400"/>
          </a:p>
        </p:txBody>
      </p:sp>
      <p:cxnSp>
        <p:nvCxnSpPr>
          <p:cNvPr id="56" name="Google Shape;56;p13"/>
          <p:cNvCxnSpPr/>
          <p:nvPr/>
        </p:nvCxnSpPr>
        <p:spPr>
          <a:xfrm>
            <a:off x="230500" y="-50600"/>
            <a:ext cx="0" cy="2916000"/>
          </a:xfrm>
          <a:prstGeom prst="straightConnector1">
            <a:avLst/>
          </a:prstGeom>
          <a:noFill/>
          <a:ln w="38100" cap="flat" cmpd="sng">
            <a:solidFill>
              <a:schemeClr val="lt1"/>
            </a:solidFill>
            <a:prstDash val="solid"/>
            <a:round/>
            <a:headEnd type="none" w="med" len="med"/>
            <a:tailEnd type="none" w="med" len="med"/>
          </a:ln>
        </p:spPr>
      </p:cxnSp>
      <p:pic>
        <p:nvPicPr>
          <p:cNvPr id="57" name="Google Shape;57;p13"/>
          <p:cNvPicPr preferRelativeResize="0"/>
          <p:nvPr/>
        </p:nvPicPr>
        <p:blipFill>
          <a:blip r:embed="rId3">
            <a:alphaModFix/>
          </a:blip>
          <a:stretch>
            <a:fillRect/>
          </a:stretch>
        </p:blipFill>
        <p:spPr>
          <a:xfrm rot="5400000">
            <a:off x="-1238266" y="4095533"/>
            <a:ext cx="4051300" cy="1574800"/>
          </a:xfrm>
          <a:prstGeom prst="rect">
            <a:avLst/>
          </a:prstGeom>
          <a:noFill/>
          <a:ln>
            <a:noFill/>
          </a:ln>
        </p:spPr>
      </p:pic>
      <p:sp>
        <p:nvSpPr>
          <p:cNvPr id="4" name="제목 3">
            <a:extLst>
              <a:ext uri="{FF2B5EF4-FFF2-40B4-BE49-F238E27FC236}">
                <a16:creationId xmlns:a16="http://schemas.microsoft.com/office/drawing/2014/main" id="{1323561A-E02B-253E-C02D-1BB6229F568A}"/>
              </a:ext>
            </a:extLst>
          </p:cNvPr>
          <p:cNvSpPr>
            <a:spLocks noGrp="1"/>
          </p:cNvSpPr>
          <p:nvPr>
            <p:ph type="title"/>
          </p:nvPr>
        </p:nvSpPr>
        <p:spPr/>
        <p:txBody>
          <a:bodyPr/>
          <a:lstStyle/>
          <a:p>
            <a:r>
              <a:rPr lang="en-US" altLang="ko-KR" dirty="0"/>
              <a:t>    Content</a:t>
            </a:r>
            <a:endParaRPr lang="ko-KR" altLang="en-US" dirty="0"/>
          </a:p>
        </p:txBody>
      </p:sp>
      <p:sp>
        <p:nvSpPr>
          <p:cNvPr id="5" name="내용 개체 틀 4">
            <a:extLst>
              <a:ext uri="{FF2B5EF4-FFF2-40B4-BE49-F238E27FC236}">
                <a16:creationId xmlns:a16="http://schemas.microsoft.com/office/drawing/2014/main" id="{57A271D8-C767-333E-B3D6-3C7E588E821D}"/>
              </a:ext>
            </a:extLst>
          </p:cNvPr>
          <p:cNvSpPr>
            <a:spLocks noGrp="1"/>
          </p:cNvSpPr>
          <p:nvPr>
            <p:ph idx="1"/>
          </p:nvPr>
        </p:nvSpPr>
        <p:spPr>
          <a:xfrm>
            <a:off x="1676400" y="1690688"/>
            <a:ext cx="10515600" cy="4351338"/>
          </a:xfrm>
        </p:spPr>
        <p:txBody>
          <a:bodyPr/>
          <a:lstStyle/>
          <a:p>
            <a:r>
              <a:rPr lang="en-US" altLang="ko-KR" dirty="0"/>
              <a:t>1. Kaggle</a:t>
            </a:r>
            <a:r>
              <a:rPr lang="ko-KR" altLang="en-US" dirty="0"/>
              <a:t> </a:t>
            </a:r>
            <a:r>
              <a:rPr lang="en-US" altLang="ko-KR" dirty="0"/>
              <a:t>contest</a:t>
            </a:r>
          </a:p>
          <a:p>
            <a:r>
              <a:rPr lang="en-US" altLang="ko-KR" dirty="0"/>
              <a:t>2. Pipeline</a:t>
            </a:r>
          </a:p>
          <a:p>
            <a:r>
              <a:rPr lang="en-US" altLang="ko-KR" dirty="0"/>
              <a:t>3. First model</a:t>
            </a:r>
          </a:p>
          <a:p>
            <a:r>
              <a:rPr lang="en-US" altLang="ko-KR" dirty="0"/>
              <a:t>4. Second, Third model</a:t>
            </a:r>
          </a:p>
          <a:p>
            <a:r>
              <a:rPr lang="en-US" altLang="ko-KR" dirty="0"/>
              <a:t>5. Stacking ensemble</a:t>
            </a:r>
            <a:endParaRPr lang="ko-KR" altLang="en-US" dirty="0"/>
          </a:p>
        </p:txBody>
      </p:sp>
    </p:spTree>
    <p:extLst>
      <p:ext uri="{BB962C8B-B14F-4D97-AF65-F5344CB8AC3E}">
        <p14:creationId xmlns:p14="http://schemas.microsoft.com/office/powerpoint/2010/main" val="11677031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0" y="-50600"/>
            <a:ext cx="1574800" cy="6959200"/>
          </a:xfrm>
          <a:prstGeom prst="rect">
            <a:avLst/>
          </a:prstGeom>
          <a:solidFill>
            <a:srgbClr val="19264B"/>
          </a:solidFill>
          <a:ln>
            <a:noFill/>
          </a:ln>
        </p:spPr>
        <p:txBody>
          <a:bodyPr spcFirstLastPara="1" wrap="square" lIns="121900" tIns="121900" rIns="121900" bIns="121900" anchor="ctr" anchorCtr="0">
            <a:noAutofit/>
          </a:bodyPr>
          <a:lstStyle/>
          <a:p>
            <a:r>
              <a:rPr lang="en-US" altLang="ko" sz="2400"/>
              <a:t>T</a:t>
            </a:r>
            <a:endParaRPr sz="2400"/>
          </a:p>
        </p:txBody>
      </p:sp>
      <p:cxnSp>
        <p:nvCxnSpPr>
          <p:cNvPr id="56" name="Google Shape;56;p13"/>
          <p:cNvCxnSpPr/>
          <p:nvPr/>
        </p:nvCxnSpPr>
        <p:spPr>
          <a:xfrm>
            <a:off x="230500" y="-50600"/>
            <a:ext cx="0" cy="2916000"/>
          </a:xfrm>
          <a:prstGeom prst="straightConnector1">
            <a:avLst/>
          </a:prstGeom>
          <a:noFill/>
          <a:ln w="38100" cap="flat" cmpd="sng">
            <a:solidFill>
              <a:schemeClr val="lt1"/>
            </a:solidFill>
            <a:prstDash val="solid"/>
            <a:round/>
            <a:headEnd type="none" w="med" len="med"/>
            <a:tailEnd type="none" w="med" len="med"/>
          </a:ln>
        </p:spPr>
      </p:cxnSp>
      <p:pic>
        <p:nvPicPr>
          <p:cNvPr id="57" name="Google Shape;57;p13"/>
          <p:cNvPicPr preferRelativeResize="0"/>
          <p:nvPr/>
        </p:nvPicPr>
        <p:blipFill>
          <a:blip r:embed="rId3">
            <a:alphaModFix/>
          </a:blip>
          <a:stretch>
            <a:fillRect/>
          </a:stretch>
        </p:blipFill>
        <p:spPr>
          <a:xfrm rot="5400000">
            <a:off x="-1238266" y="4095533"/>
            <a:ext cx="4051300" cy="1574800"/>
          </a:xfrm>
          <a:prstGeom prst="rect">
            <a:avLst/>
          </a:prstGeom>
          <a:noFill/>
          <a:ln>
            <a:noFill/>
          </a:ln>
        </p:spPr>
      </p:pic>
      <p:sp>
        <p:nvSpPr>
          <p:cNvPr id="2" name="제목 1">
            <a:extLst>
              <a:ext uri="{FF2B5EF4-FFF2-40B4-BE49-F238E27FC236}">
                <a16:creationId xmlns:a16="http://schemas.microsoft.com/office/drawing/2014/main" id="{E27D2BA3-1FF0-0E54-02E8-EFE42EE8383A}"/>
              </a:ext>
            </a:extLst>
          </p:cNvPr>
          <p:cNvSpPr>
            <a:spLocks noGrp="1"/>
          </p:cNvSpPr>
          <p:nvPr>
            <p:ph type="title"/>
          </p:nvPr>
        </p:nvSpPr>
        <p:spPr/>
        <p:txBody>
          <a:bodyPr/>
          <a:lstStyle/>
          <a:p>
            <a:endParaRPr lang="ko-KR" altLang="en-US" dirty="0"/>
          </a:p>
        </p:txBody>
      </p:sp>
      <p:pic>
        <p:nvPicPr>
          <p:cNvPr id="5" name="내용 개체 틀 4">
            <a:extLst>
              <a:ext uri="{FF2B5EF4-FFF2-40B4-BE49-F238E27FC236}">
                <a16:creationId xmlns:a16="http://schemas.microsoft.com/office/drawing/2014/main" id="{35AA4393-0BC4-E68E-A03D-12D5D2F972F2}"/>
              </a:ext>
            </a:extLst>
          </p:cNvPr>
          <p:cNvPicPr>
            <a:picLocks noGrp="1" noChangeAspect="1"/>
          </p:cNvPicPr>
          <p:nvPr>
            <p:ph idx="1"/>
          </p:nvPr>
        </p:nvPicPr>
        <p:blipFill>
          <a:blip r:embed="rId4"/>
          <a:stretch>
            <a:fillRect/>
          </a:stretch>
        </p:blipFill>
        <p:spPr>
          <a:xfrm>
            <a:off x="1574784" y="176413"/>
            <a:ext cx="5540119" cy="6505173"/>
          </a:xfrm>
        </p:spPr>
      </p:pic>
    </p:spTree>
    <p:extLst>
      <p:ext uri="{BB962C8B-B14F-4D97-AF65-F5344CB8AC3E}">
        <p14:creationId xmlns:p14="http://schemas.microsoft.com/office/powerpoint/2010/main" val="1702666626"/>
      </p:ext>
    </p:extLst>
  </p:cSld>
  <p:clrMapOvr>
    <a:masterClrMapping/>
  </p:clrMapOvr>
  <p:timing>
    <p:tnLst>
      <p:par>
        <p:cTn id="1" dur="indefinite" restart="never" nodeType="tmRoot"/>
      </p:par>
    </p:tnLst>
  </p:timing>
  <p:extLst mod="1">
    <p:ext uri="{6950BFC3-D8DA-4A85-94F7-54DA5524770B}">
      <p188:commentRel xmlns:p188="http://schemas.microsoft.com/office/powerpoint/2018/8/main" xmlns="" r:id="rId5"/>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0" y="-50600"/>
            <a:ext cx="1574800" cy="6959200"/>
          </a:xfrm>
          <a:prstGeom prst="rect">
            <a:avLst/>
          </a:prstGeom>
          <a:solidFill>
            <a:srgbClr val="19264B"/>
          </a:solidFill>
          <a:ln>
            <a:noFill/>
          </a:ln>
        </p:spPr>
        <p:txBody>
          <a:bodyPr spcFirstLastPara="1" wrap="square" lIns="121900" tIns="121900" rIns="121900" bIns="121900" anchor="ctr" anchorCtr="0">
            <a:noAutofit/>
          </a:bodyPr>
          <a:lstStyle/>
          <a:p>
            <a:r>
              <a:rPr lang="en-US" altLang="ko" sz="2400"/>
              <a:t>T</a:t>
            </a:r>
            <a:endParaRPr sz="2400"/>
          </a:p>
        </p:txBody>
      </p:sp>
      <p:cxnSp>
        <p:nvCxnSpPr>
          <p:cNvPr id="56" name="Google Shape;56;p13"/>
          <p:cNvCxnSpPr/>
          <p:nvPr/>
        </p:nvCxnSpPr>
        <p:spPr>
          <a:xfrm>
            <a:off x="230500" y="-50600"/>
            <a:ext cx="0" cy="2916000"/>
          </a:xfrm>
          <a:prstGeom prst="straightConnector1">
            <a:avLst/>
          </a:prstGeom>
          <a:noFill/>
          <a:ln w="38100" cap="flat" cmpd="sng">
            <a:solidFill>
              <a:schemeClr val="lt1"/>
            </a:solidFill>
            <a:prstDash val="solid"/>
            <a:round/>
            <a:headEnd type="none" w="med" len="med"/>
            <a:tailEnd type="none" w="med" len="med"/>
          </a:ln>
        </p:spPr>
      </p:cxnSp>
      <p:pic>
        <p:nvPicPr>
          <p:cNvPr id="57" name="Google Shape;57;p13"/>
          <p:cNvPicPr preferRelativeResize="0"/>
          <p:nvPr/>
        </p:nvPicPr>
        <p:blipFill>
          <a:blip r:embed="rId3">
            <a:alphaModFix/>
          </a:blip>
          <a:stretch>
            <a:fillRect/>
          </a:stretch>
        </p:blipFill>
        <p:spPr>
          <a:xfrm rot="5400000">
            <a:off x="-1238266" y="4095533"/>
            <a:ext cx="4051300" cy="1574800"/>
          </a:xfrm>
          <a:prstGeom prst="rect">
            <a:avLst/>
          </a:prstGeom>
          <a:noFill/>
          <a:ln>
            <a:noFill/>
          </a:ln>
        </p:spPr>
      </p:pic>
      <p:sp>
        <p:nvSpPr>
          <p:cNvPr id="2" name="제목 1">
            <a:extLst>
              <a:ext uri="{FF2B5EF4-FFF2-40B4-BE49-F238E27FC236}">
                <a16:creationId xmlns:a16="http://schemas.microsoft.com/office/drawing/2014/main" id="{85EE6571-D136-466A-6ABB-8478384B04B9}"/>
              </a:ext>
            </a:extLst>
          </p:cNvPr>
          <p:cNvSpPr>
            <a:spLocks noGrp="1"/>
          </p:cNvSpPr>
          <p:nvPr>
            <p:ph type="title"/>
          </p:nvPr>
        </p:nvSpPr>
        <p:spPr>
          <a:xfrm>
            <a:off x="1805284" y="365125"/>
            <a:ext cx="9548516" cy="1325563"/>
          </a:xfrm>
        </p:spPr>
        <p:txBody>
          <a:bodyPr/>
          <a:lstStyle/>
          <a:p>
            <a:r>
              <a:rPr lang="en-US" altLang="ko-KR" dirty="0"/>
              <a:t>Data</a:t>
            </a:r>
            <a:r>
              <a:rPr lang="ko-KR" altLang="en-US" dirty="0"/>
              <a:t> </a:t>
            </a:r>
            <a:r>
              <a:rPr lang="en-US" altLang="ko-KR" dirty="0"/>
              <a:t>description</a:t>
            </a:r>
            <a:endParaRPr lang="ko-KR" altLang="en-US" dirty="0"/>
          </a:p>
        </p:txBody>
      </p:sp>
      <p:pic>
        <p:nvPicPr>
          <p:cNvPr id="5" name="내용 개체 틀 4">
            <a:extLst>
              <a:ext uri="{FF2B5EF4-FFF2-40B4-BE49-F238E27FC236}">
                <a16:creationId xmlns:a16="http://schemas.microsoft.com/office/drawing/2014/main" id="{7F96C802-F3E1-5076-79D0-C7A4171B0BE7}"/>
              </a:ext>
            </a:extLst>
          </p:cNvPr>
          <p:cNvPicPr>
            <a:picLocks noGrp="1" noChangeAspect="1"/>
          </p:cNvPicPr>
          <p:nvPr>
            <p:ph idx="1"/>
          </p:nvPr>
        </p:nvPicPr>
        <p:blipFill>
          <a:blip r:embed="rId4"/>
          <a:stretch>
            <a:fillRect/>
          </a:stretch>
        </p:blipFill>
        <p:spPr>
          <a:xfrm>
            <a:off x="2084284" y="1869218"/>
            <a:ext cx="5715798" cy="3515216"/>
          </a:xfrm>
        </p:spPr>
      </p:pic>
    </p:spTree>
    <p:extLst>
      <p:ext uri="{BB962C8B-B14F-4D97-AF65-F5344CB8AC3E}">
        <p14:creationId xmlns:p14="http://schemas.microsoft.com/office/powerpoint/2010/main" val="995316510"/>
      </p:ext>
    </p:extLst>
  </p:cSld>
  <p:clrMapOvr>
    <a:masterClrMapping/>
  </p:clrMapOvr>
  <p:timing>
    <p:tnLst>
      <p:par>
        <p:cTn id="1" dur="indefinite" restart="never" nodeType="tmRoot"/>
      </p:par>
    </p:tnLst>
  </p:timing>
  <p:extLst mod="1">
    <p:ext uri="{6950BFC3-D8DA-4A85-94F7-54DA5524770B}">
      <p188:commentRel xmlns:p188="http://schemas.microsoft.com/office/powerpoint/2018/8/main" xmlns="" r:id="rId5"/>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0" y="-50600"/>
            <a:ext cx="1574800" cy="6959200"/>
          </a:xfrm>
          <a:prstGeom prst="rect">
            <a:avLst/>
          </a:prstGeom>
          <a:solidFill>
            <a:srgbClr val="19264B"/>
          </a:solidFill>
          <a:ln>
            <a:noFill/>
          </a:ln>
        </p:spPr>
        <p:txBody>
          <a:bodyPr spcFirstLastPara="1" wrap="square" lIns="121900" tIns="121900" rIns="121900" bIns="121900" anchor="ctr" anchorCtr="0">
            <a:noAutofit/>
          </a:bodyPr>
          <a:lstStyle/>
          <a:p>
            <a:r>
              <a:rPr lang="en-US" altLang="ko" sz="2400"/>
              <a:t>T</a:t>
            </a:r>
            <a:endParaRPr sz="2400"/>
          </a:p>
        </p:txBody>
      </p:sp>
      <p:cxnSp>
        <p:nvCxnSpPr>
          <p:cNvPr id="56" name="Google Shape;56;p13"/>
          <p:cNvCxnSpPr/>
          <p:nvPr/>
        </p:nvCxnSpPr>
        <p:spPr>
          <a:xfrm>
            <a:off x="230500" y="-50600"/>
            <a:ext cx="0" cy="2916000"/>
          </a:xfrm>
          <a:prstGeom prst="straightConnector1">
            <a:avLst/>
          </a:prstGeom>
          <a:noFill/>
          <a:ln w="38100" cap="flat" cmpd="sng">
            <a:solidFill>
              <a:schemeClr val="lt1"/>
            </a:solidFill>
            <a:prstDash val="solid"/>
            <a:round/>
            <a:headEnd type="none" w="med" len="med"/>
            <a:tailEnd type="none" w="med" len="med"/>
          </a:ln>
        </p:spPr>
      </p:cxnSp>
      <p:pic>
        <p:nvPicPr>
          <p:cNvPr id="57" name="Google Shape;57;p13"/>
          <p:cNvPicPr preferRelativeResize="0"/>
          <p:nvPr/>
        </p:nvPicPr>
        <p:blipFill>
          <a:blip r:embed="rId3">
            <a:alphaModFix/>
          </a:blip>
          <a:stretch>
            <a:fillRect/>
          </a:stretch>
        </p:blipFill>
        <p:spPr>
          <a:xfrm rot="5400000">
            <a:off x="-1238266" y="4095533"/>
            <a:ext cx="4051300" cy="1574800"/>
          </a:xfrm>
          <a:prstGeom prst="rect">
            <a:avLst/>
          </a:prstGeom>
          <a:noFill/>
          <a:ln>
            <a:noFill/>
          </a:ln>
        </p:spPr>
      </p:pic>
      <p:sp>
        <p:nvSpPr>
          <p:cNvPr id="2" name="제목 1">
            <a:extLst>
              <a:ext uri="{FF2B5EF4-FFF2-40B4-BE49-F238E27FC236}">
                <a16:creationId xmlns:a16="http://schemas.microsoft.com/office/drawing/2014/main" id="{CDA907AB-6178-C69A-4359-B26A34AA8052}"/>
              </a:ext>
            </a:extLst>
          </p:cNvPr>
          <p:cNvSpPr>
            <a:spLocks noGrp="1"/>
          </p:cNvSpPr>
          <p:nvPr>
            <p:ph type="title"/>
          </p:nvPr>
        </p:nvSpPr>
        <p:spPr>
          <a:xfrm>
            <a:off x="1805300" y="365125"/>
            <a:ext cx="9548500" cy="1325563"/>
          </a:xfrm>
        </p:spPr>
        <p:txBody>
          <a:bodyPr/>
          <a:lstStyle/>
          <a:p>
            <a:r>
              <a:rPr lang="en-US" altLang="ko-KR" dirty="0"/>
              <a:t>Pipeline</a:t>
            </a:r>
            <a:endParaRPr lang="ko-KR" altLang="en-US" dirty="0"/>
          </a:p>
        </p:txBody>
      </p:sp>
      <p:sp>
        <p:nvSpPr>
          <p:cNvPr id="4" name="직사각형 3">
            <a:extLst>
              <a:ext uri="{FF2B5EF4-FFF2-40B4-BE49-F238E27FC236}">
                <a16:creationId xmlns:a16="http://schemas.microsoft.com/office/drawing/2014/main" id="{54BF7FF7-36E2-99A0-867F-32F5ABD0BE4B}"/>
              </a:ext>
            </a:extLst>
          </p:cNvPr>
          <p:cNvSpPr/>
          <p:nvPr/>
        </p:nvSpPr>
        <p:spPr>
          <a:xfrm>
            <a:off x="2351313" y="1825626"/>
            <a:ext cx="1506583" cy="9146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highlight>
                <a:srgbClr val="008080"/>
              </a:highlight>
            </a:endParaRPr>
          </a:p>
        </p:txBody>
      </p:sp>
      <p:sp>
        <p:nvSpPr>
          <p:cNvPr id="7" name="직사각형 6">
            <a:extLst>
              <a:ext uri="{FF2B5EF4-FFF2-40B4-BE49-F238E27FC236}">
                <a16:creationId xmlns:a16="http://schemas.microsoft.com/office/drawing/2014/main" id="{07DD9CAB-5F3C-54F7-7EAA-3F015525F264}"/>
              </a:ext>
            </a:extLst>
          </p:cNvPr>
          <p:cNvSpPr/>
          <p:nvPr/>
        </p:nvSpPr>
        <p:spPr>
          <a:xfrm>
            <a:off x="5673808" y="1808799"/>
            <a:ext cx="1506583" cy="9146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cxnSp>
        <p:nvCxnSpPr>
          <p:cNvPr id="11" name="직선 연결선 10">
            <a:extLst>
              <a:ext uri="{FF2B5EF4-FFF2-40B4-BE49-F238E27FC236}">
                <a16:creationId xmlns:a16="http://schemas.microsoft.com/office/drawing/2014/main" id="{CF137582-4E8D-54B8-1B44-DBEBDAF1CBA9}"/>
              </a:ext>
            </a:extLst>
          </p:cNvPr>
          <p:cNvCxnSpPr/>
          <p:nvPr/>
        </p:nvCxnSpPr>
        <p:spPr>
          <a:xfrm>
            <a:off x="2635226" y="2933330"/>
            <a:ext cx="2725783" cy="1184365"/>
          </a:xfrm>
          <a:prstGeom prst="line">
            <a:avLst/>
          </a:prstGeom>
        </p:spPr>
        <p:style>
          <a:lnRef idx="1">
            <a:schemeClr val="accent1"/>
          </a:lnRef>
          <a:fillRef idx="0">
            <a:schemeClr val="accent1"/>
          </a:fillRef>
          <a:effectRef idx="0">
            <a:schemeClr val="accent1"/>
          </a:effectRef>
          <a:fontRef idx="minor">
            <a:schemeClr val="tx1"/>
          </a:fontRef>
        </p:style>
      </p:cxnSp>
      <p:sp>
        <p:nvSpPr>
          <p:cNvPr id="12" name="직사각형 11">
            <a:extLst>
              <a:ext uri="{FF2B5EF4-FFF2-40B4-BE49-F238E27FC236}">
                <a16:creationId xmlns:a16="http://schemas.microsoft.com/office/drawing/2014/main" id="{10869A77-EB69-8FA1-5A30-1A1D61AEC67C}"/>
              </a:ext>
            </a:extLst>
          </p:cNvPr>
          <p:cNvSpPr/>
          <p:nvPr/>
        </p:nvSpPr>
        <p:spPr>
          <a:xfrm>
            <a:off x="9301203" y="1776110"/>
            <a:ext cx="1506583" cy="9146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cxnSp>
        <p:nvCxnSpPr>
          <p:cNvPr id="14" name="직선 연결선 13">
            <a:extLst>
              <a:ext uri="{FF2B5EF4-FFF2-40B4-BE49-F238E27FC236}">
                <a16:creationId xmlns:a16="http://schemas.microsoft.com/office/drawing/2014/main" id="{0C4FFF02-113D-6E83-2A65-9D356153AFBE}"/>
              </a:ext>
            </a:extLst>
          </p:cNvPr>
          <p:cNvCxnSpPr/>
          <p:nvPr/>
        </p:nvCxnSpPr>
        <p:spPr>
          <a:xfrm>
            <a:off x="6475046" y="2908619"/>
            <a:ext cx="0" cy="1184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직선 연결선 15">
            <a:extLst>
              <a:ext uri="{FF2B5EF4-FFF2-40B4-BE49-F238E27FC236}">
                <a16:creationId xmlns:a16="http://schemas.microsoft.com/office/drawing/2014/main" id="{FD5FED7A-912E-19BD-1A9A-4AB2F832ECC0}"/>
              </a:ext>
            </a:extLst>
          </p:cNvPr>
          <p:cNvCxnSpPr>
            <a:cxnSpLocks/>
          </p:cNvCxnSpPr>
          <p:nvPr/>
        </p:nvCxnSpPr>
        <p:spPr>
          <a:xfrm flipH="1">
            <a:off x="7447154" y="2724165"/>
            <a:ext cx="2851181" cy="1368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4DC69118-412F-2076-73EF-A5133D06B7C6}"/>
              </a:ext>
            </a:extLst>
          </p:cNvPr>
          <p:cNvCxnSpPr>
            <a:cxnSpLocks/>
          </p:cNvCxnSpPr>
          <p:nvPr/>
        </p:nvCxnSpPr>
        <p:spPr>
          <a:xfrm>
            <a:off x="6475046" y="4882933"/>
            <a:ext cx="0" cy="713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13AA1CF9-41CD-AADF-AEAC-D9F4D3E8E0C9}"/>
              </a:ext>
            </a:extLst>
          </p:cNvPr>
          <p:cNvSpPr/>
          <p:nvPr/>
        </p:nvSpPr>
        <p:spPr>
          <a:xfrm>
            <a:off x="5964235" y="3922386"/>
            <a:ext cx="914400"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22" name="직사각형 21">
            <a:extLst>
              <a:ext uri="{FF2B5EF4-FFF2-40B4-BE49-F238E27FC236}">
                <a16:creationId xmlns:a16="http://schemas.microsoft.com/office/drawing/2014/main" id="{BFD1E5BA-08FB-95B2-272F-B60F98789039}"/>
              </a:ext>
            </a:extLst>
          </p:cNvPr>
          <p:cNvSpPr/>
          <p:nvPr/>
        </p:nvSpPr>
        <p:spPr>
          <a:xfrm>
            <a:off x="6017846" y="5721531"/>
            <a:ext cx="914400"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24" name="TextBox 23">
            <a:extLst>
              <a:ext uri="{FF2B5EF4-FFF2-40B4-BE49-F238E27FC236}">
                <a16:creationId xmlns:a16="http://schemas.microsoft.com/office/drawing/2014/main" id="{B76D9120-B251-D5B6-1067-95871C0304C1}"/>
              </a:ext>
            </a:extLst>
          </p:cNvPr>
          <p:cNvSpPr txBox="1"/>
          <p:nvPr/>
        </p:nvSpPr>
        <p:spPr>
          <a:xfrm>
            <a:off x="2460396" y="2121031"/>
            <a:ext cx="1235216" cy="369332"/>
          </a:xfrm>
          <a:prstGeom prst="rect">
            <a:avLst/>
          </a:prstGeom>
          <a:noFill/>
        </p:spPr>
        <p:txBody>
          <a:bodyPr wrap="square" rtlCol="0">
            <a:spAutoFit/>
          </a:bodyPr>
          <a:lstStyle/>
          <a:p>
            <a:r>
              <a:rPr lang="en-US" altLang="ko-KR" dirty="0" err="1"/>
              <a:t>Automl</a:t>
            </a:r>
            <a:endParaRPr lang="ko-KR" altLang="en-US" dirty="0"/>
          </a:p>
        </p:txBody>
      </p:sp>
      <p:sp>
        <p:nvSpPr>
          <p:cNvPr id="25" name="TextBox 24">
            <a:extLst>
              <a:ext uri="{FF2B5EF4-FFF2-40B4-BE49-F238E27FC236}">
                <a16:creationId xmlns:a16="http://schemas.microsoft.com/office/drawing/2014/main" id="{56D1F20D-8D10-9919-4D39-30C57EAB450C}"/>
              </a:ext>
            </a:extLst>
          </p:cNvPr>
          <p:cNvSpPr txBox="1"/>
          <p:nvPr/>
        </p:nvSpPr>
        <p:spPr>
          <a:xfrm>
            <a:off x="5857438" y="2066149"/>
            <a:ext cx="1235216" cy="433633"/>
          </a:xfrm>
          <a:prstGeom prst="rect">
            <a:avLst/>
          </a:prstGeom>
          <a:noFill/>
        </p:spPr>
        <p:txBody>
          <a:bodyPr wrap="square" rtlCol="0">
            <a:spAutoFit/>
          </a:bodyPr>
          <a:lstStyle/>
          <a:p>
            <a:endParaRPr lang="ko-KR" altLang="en-US" dirty="0"/>
          </a:p>
        </p:txBody>
      </p:sp>
      <p:sp>
        <p:nvSpPr>
          <p:cNvPr id="26" name="TextBox 25">
            <a:extLst>
              <a:ext uri="{FF2B5EF4-FFF2-40B4-BE49-F238E27FC236}">
                <a16:creationId xmlns:a16="http://schemas.microsoft.com/office/drawing/2014/main" id="{ABE5D403-DED5-3F14-621D-E7AC3CE6E2D5}"/>
              </a:ext>
            </a:extLst>
          </p:cNvPr>
          <p:cNvSpPr txBox="1"/>
          <p:nvPr/>
        </p:nvSpPr>
        <p:spPr>
          <a:xfrm>
            <a:off x="5816424" y="1973684"/>
            <a:ext cx="1235216" cy="646331"/>
          </a:xfrm>
          <a:prstGeom prst="rect">
            <a:avLst/>
          </a:prstGeom>
          <a:noFill/>
        </p:spPr>
        <p:txBody>
          <a:bodyPr wrap="square" rtlCol="0">
            <a:spAutoFit/>
          </a:bodyPr>
          <a:lstStyle/>
          <a:p>
            <a:r>
              <a:rPr lang="en-US" altLang="ko-KR" dirty="0" err="1"/>
              <a:t>lgb</a:t>
            </a:r>
            <a:r>
              <a:rPr lang="en-US" altLang="ko-KR" dirty="0"/>
              <a:t> model</a:t>
            </a:r>
            <a:endParaRPr lang="ko-KR" altLang="en-US" dirty="0"/>
          </a:p>
        </p:txBody>
      </p:sp>
      <p:sp>
        <p:nvSpPr>
          <p:cNvPr id="27" name="TextBox 26">
            <a:extLst>
              <a:ext uri="{FF2B5EF4-FFF2-40B4-BE49-F238E27FC236}">
                <a16:creationId xmlns:a16="http://schemas.microsoft.com/office/drawing/2014/main" id="{D07572FE-EE45-AE36-EABC-DE8E659735C9}"/>
              </a:ext>
            </a:extLst>
          </p:cNvPr>
          <p:cNvSpPr txBox="1"/>
          <p:nvPr/>
        </p:nvSpPr>
        <p:spPr>
          <a:xfrm>
            <a:off x="9436886" y="1910284"/>
            <a:ext cx="1235216" cy="646331"/>
          </a:xfrm>
          <a:prstGeom prst="rect">
            <a:avLst/>
          </a:prstGeom>
          <a:noFill/>
        </p:spPr>
        <p:txBody>
          <a:bodyPr wrap="square" rtlCol="0">
            <a:spAutoFit/>
          </a:bodyPr>
          <a:lstStyle/>
          <a:p>
            <a:r>
              <a:rPr lang="en-US" altLang="ko-KR" dirty="0" err="1"/>
              <a:t>lgb</a:t>
            </a:r>
            <a:r>
              <a:rPr lang="en-US" altLang="ko-KR" dirty="0"/>
              <a:t> model</a:t>
            </a:r>
            <a:endParaRPr lang="ko-KR" altLang="en-US" dirty="0"/>
          </a:p>
        </p:txBody>
      </p:sp>
      <p:sp>
        <p:nvSpPr>
          <p:cNvPr id="28" name="TextBox 27">
            <a:extLst>
              <a:ext uri="{FF2B5EF4-FFF2-40B4-BE49-F238E27FC236}">
                <a16:creationId xmlns:a16="http://schemas.microsoft.com/office/drawing/2014/main" id="{048055D3-D0CC-F1FD-5F51-B4B1769D8A4E}"/>
              </a:ext>
            </a:extLst>
          </p:cNvPr>
          <p:cNvSpPr txBox="1"/>
          <p:nvPr/>
        </p:nvSpPr>
        <p:spPr>
          <a:xfrm>
            <a:off x="5964235" y="4040427"/>
            <a:ext cx="1235216" cy="369332"/>
          </a:xfrm>
          <a:prstGeom prst="rect">
            <a:avLst/>
          </a:prstGeom>
          <a:noFill/>
        </p:spPr>
        <p:txBody>
          <a:bodyPr wrap="square" rtlCol="0">
            <a:spAutoFit/>
          </a:bodyPr>
          <a:lstStyle/>
          <a:p>
            <a:r>
              <a:rPr lang="en-US" altLang="ko-KR" dirty="0"/>
              <a:t>Predict</a:t>
            </a:r>
            <a:endParaRPr lang="ko-KR" altLang="en-US" dirty="0"/>
          </a:p>
        </p:txBody>
      </p:sp>
      <p:sp>
        <p:nvSpPr>
          <p:cNvPr id="29" name="TextBox 28">
            <a:extLst>
              <a:ext uri="{FF2B5EF4-FFF2-40B4-BE49-F238E27FC236}">
                <a16:creationId xmlns:a16="http://schemas.microsoft.com/office/drawing/2014/main" id="{4AF1E1C9-74AE-2118-C6E8-C68E91CAC767}"/>
              </a:ext>
            </a:extLst>
          </p:cNvPr>
          <p:cNvSpPr txBox="1"/>
          <p:nvPr/>
        </p:nvSpPr>
        <p:spPr>
          <a:xfrm>
            <a:off x="5964235" y="5835214"/>
            <a:ext cx="1235216" cy="646331"/>
          </a:xfrm>
          <a:prstGeom prst="rect">
            <a:avLst/>
          </a:prstGeom>
          <a:noFill/>
        </p:spPr>
        <p:txBody>
          <a:bodyPr wrap="square" rtlCol="0">
            <a:spAutoFit/>
          </a:bodyPr>
          <a:lstStyle/>
          <a:p>
            <a:r>
              <a:rPr lang="en-US" altLang="ko-KR" dirty="0"/>
              <a:t>Stacking</a:t>
            </a:r>
          </a:p>
          <a:p>
            <a:r>
              <a:rPr lang="en-US" altLang="ko-KR" dirty="0"/>
              <a:t>predict</a:t>
            </a:r>
            <a:endParaRPr lang="ko-KR" altLang="en-US" dirty="0"/>
          </a:p>
        </p:txBody>
      </p:sp>
    </p:spTree>
    <p:extLst>
      <p:ext uri="{BB962C8B-B14F-4D97-AF65-F5344CB8AC3E}">
        <p14:creationId xmlns:p14="http://schemas.microsoft.com/office/powerpoint/2010/main" val="2377425484"/>
      </p:ext>
    </p:extLst>
  </p:cSld>
  <p:clrMapOvr>
    <a:masterClrMapping/>
  </p:clrMapOvr>
  <p:timing>
    <p:tnLst>
      <p:par>
        <p:cTn id="1" dur="indefinite" restart="never" nodeType="tmRoot"/>
      </p:par>
    </p:tnLst>
  </p:timing>
  <p:extLst mod="1">
    <p:ext uri="{6950BFC3-D8DA-4A85-94F7-54DA5524770B}">
      <p188:commentRel xmlns:p188="http://schemas.microsoft.com/office/powerpoint/2018/8/main" xmlns="" r:id="rId4"/>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0" y="-50600"/>
            <a:ext cx="1574800" cy="6959200"/>
          </a:xfrm>
          <a:prstGeom prst="rect">
            <a:avLst/>
          </a:prstGeom>
          <a:solidFill>
            <a:srgbClr val="19264B"/>
          </a:solidFill>
          <a:ln>
            <a:noFill/>
          </a:ln>
        </p:spPr>
        <p:txBody>
          <a:bodyPr spcFirstLastPara="1" wrap="square" lIns="121900" tIns="121900" rIns="121900" bIns="121900" anchor="ctr" anchorCtr="0">
            <a:noAutofit/>
          </a:bodyPr>
          <a:lstStyle/>
          <a:p>
            <a:r>
              <a:rPr lang="en-US" altLang="ko" sz="2400"/>
              <a:t>T</a:t>
            </a:r>
            <a:endParaRPr sz="2400"/>
          </a:p>
        </p:txBody>
      </p:sp>
      <p:cxnSp>
        <p:nvCxnSpPr>
          <p:cNvPr id="56" name="Google Shape;56;p13"/>
          <p:cNvCxnSpPr/>
          <p:nvPr/>
        </p:nvCxnSpPr>
        <p:spPr>
          <a:xfrm>
            <a:off x="230500" y="-50600"/>
            <a:ext cx="0" cy="2916000"/>
          </a:xfrm>
          <a:prstGeom prst="straightConnector1">
            <a:avLst/>
          </a:prstGeom>
          <a:noFill/>
          <a:ln w="38100" cap="flat" cmpd="sng">
            <a:solidFill>
              <a:schemeClr val="lt1"/>
            </a:solidFill>
            <a:prstDash val="solid"/>
            <a:round/>
            <a:headEnd type="none" w="med" len="med"/>
            <a:tailEnd type="none" w="med" len="med"/>
          </a:ln>
        </p:spPr>
      </p:cxnSp>
      <p:pic>
        <p:nvPicPr>
          <p:cNvPr id="57" name="Google Shape;57;p13"/>
          <p:cNvPicPr preferRelativeResize="0"/>
          <p:nvPr/>
        </p:nvPicPr>
        <p:blipFill>
          <a:blip r:embed="rId3">
            <a:alphaModFix/>
          </a:blip>
          <a:stretch>
            <a:fillRect/>
          </a:stretch>
        </p:blipFill>
        <p:spPr>
          <a:xfrm rot="5400000">
            <a:off x="-1238266" y="4095533"/>
            <a:ext cx="4051300" cy="1574800"/>
          </a:xfrm>
          <a:prstGeom prst="rect">
            <a:avLst/>
          </a:prstGeom>
          <a:noFill/>
          <a:ln>
            <a:noFill/>
          </a:ln>
        </p:spPr>
      </p:pic>
      <p:sp>
        <p:nvSpPr>
          <p:cNvPr id="2" name="제목 1">
            <a:extLst>
              <a:ext uri="{FF2B5EF4-FFF2-40B4-BE49-F238E27FC236}">
                <a16:creationId xmlns:a16="http://schemas.microsoft.com/office/drawing/2014/main" id="{5DBB7FE6-F2FE-8770-9621-B9C0602FFAD2}"/>
              </a:ext>
            </a:extLst>
          </p:cNvPr>
          <p:cNvSpPr>
            <a:spLocks noGrp="1"/>
          </p:cNvSpPr>
          <p:nvPr>
            <p:ph type="title"/>
          </p:nvPr>
        </p:nvSpPr>
        <p:spPr>
          <a:xfrm>
            <a:off x="1805300" y="365125"/>
            <a:ext cx="9548500" cy="1325563"/>
          </a:xfrm>
        </p:spPr>
        <p:txBody>
          <a:bodyPr/>
          <a:lstStyle/>
          <a:p>
            <a:r>
              <a:rPr lang="en-US" altLang="ko-KR" dirty="0"/>
              <a:t>1. </a:t>
            </a:r>
            <a:r>
              <a:rPr lang="en-US" altLang="ko-KR" dirty="0" err="1"/>
              <a:t>Automl</a:t>
            </a:r>
            <a:r>
              <a:rPr lang="en-US" altLang="ko-KR" dirty="0"/>
              <a:t> model</a:t>
            </a:r>
            <a:endParaRPr lang="ko-KR" altLang="en-US" dirty="0"/>
          </a:p>
        </p:txBody>
      </p:sp>
      <p:sp>
        <p:nvSpPr>
          <p:cNvPr id="3" name="내용 개체 틀 2">
            <a:extLst>
              <a:ext uri="{FF2B5EF4-FFF2-40B4-BE49-F238E27FC236}">
                <a16:creationId xmlns:a16="http://schemas.microsoft.com/office/drawing/2014/main" id="{40B291B2-27F4-51DE-DC39-C36D11DA8FE6}"/>
              </a:ext>
            </a:extLst>
          </p:cNvPr>
          <p:cNvSpPr>
            <a:spLocks noGrp="1"/>
          </p:cNvSpPr>
          <p:nvPr>
            <p:ph idx="1"/>
          </p:nvPr>
        </p:nvSpPr>
        <p:spPr>
          <a:xfrm>
            <a:off x="1805284" y="1825625"/>
            <a:ext cx="9548516" cy="4351338"/>
          </a:xfrm>
        </p:spPr>
        <p:txBody>
          <a:bodyPr/>
          <a:lstStyle/>
          <a:p>
            <a:r>
              <a:rPr lang="en-US" altLang="ko-KR" dirty="0"/>
              <a:t> Preprocessing</a:t>
            </a:r>
          </a:p>
          <a:p>
            <a:endParaRPr lang="ko-KR" altLang="en-US" dirty="0"/>
          </a:p>
        </p:txBody>
      </p:sp>
      <p:pic>
        <p:nvPicPr>
          <p:cNvPr id="5" name="그림 4">
            <a:extLst>
              <a:ext uri="{FF2B5EF4-FFF2-40B4-BE49-F238E27FC236}">
                <a16:creationId xmlns:a16="http://schemas.microsoft.com/office/drawing/2014/main" id="{C1A25702-9724-8EC8-576D-93354A721132}"/>
              </a:ext>
            </a:extLst>
          </p:cNvPr>
          <p:cNvPicPr>
            <a:picLocks noChangeAspect="1"/>
          </p:cNvPicPr>
          <p:nvPr/>
        </p:nvPicPr>
        <p:blipFill>
          <a:blip r:embed="rId4"/>
          <a:stretch>
            <a:fillRect/>
          </a:stretch>
        </p:blipFill>
        <p:spPr>
          <a:xfrm>
            <a:off x="1805268" y="2435638"/>
            <a:ext cx="8753068" cy="3156457"/>
          </a:xfrm>
          <a:prstGeom prst="rect">
            <a:avLst/>
          </a:prstGeom>
        </p:spPr>
      </p:pic>
      <p:pic>
        <p:nvPicPr>
          <p:cNvPr id="7" name="그림 6">
            <a:extLst>
              <a:ext uri="{FF2B5EF4-FFF2-40B4-BE49-F238E27FC236}">
                <a16:creationId xmlns:a16="http://schemas.microsoft.com/office/drawing/2014/main" id="{989379CD-016D-414D-2DAB-1A61FE1E3A40}"/>
              </a:ext>
            </a:extLst>
          </p:cNvPr>
          <p:cNvPicPr>
            <a:picLocks noChangeAspect="1"/>
          </p:cNvPicPr>
          <p:nvPr/>
        </p:nvPicPr>
        <p:blipFill>
          <a:blip r:embed="rId5"/>
          <a:stretch>
            <a:fillRect/>
          </a:stretch>
        </p:blipFill>
        <p:spPr>
          <a:xfrm>
            <a:off x="1784274" y="1407400"/>
            <a:ext cx="4502115" cy="4458585"/>
          </a:xfrm>
          <a:prstGeom prst="rect">
            <a:avLst/>
          </a:prstGeom>
        </p:spPr>
      </p:pic>
    </p:spTree>
    <p:extLst>
      <p:ext uri="{BB962C8B-B14F-4D97-AF65-F5344CB8AC3E}">
        <p14:creationId xmlns:p14="http://schemas.microsoft.com/office/powerpoint/2010/main" val="1951792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ppt_w</p:attrName>
                                        </p:attrNameLst>
                                      </p:cBhvr>
                                      <p:tavLst>
                                        <p:tav tm="0">
                                          <p:val>
                                            <p:fltVal val="0"/>
                                          </p:val>
                                        </p:tav>
                                        <p:tav tm="100000">
                                          <p:val>
                                            <p:strVal val="#ppt_w"/>
                                          </p:val>
                                        </p:tav>
                                      </p:tavLst>
                                    </p:anim>
                                    <p:anim calcmode="lin" valueType="num">
                                      <p:cBhvr>
                                        <p:cTn id="15" dur="1000" fill="hold"/>
                                        <p:tgtEl>
                                          <p:spTgt spid="7"/>
                                        </p:tgtEl>
                                        <p:attrNameLst>
                                          <p:attrName>ppt_h</p:attrName>
                                        </p:attrNameLst>
                                      </p:cBhvr>
                                      <p:tavLst>
                                        <p:tav tm="0">
                                          <p:val>
                                            <p:fltVal val="0"/>
                                          </p:val>
                                        </p:tav>
                                        <p:tav tm="100000">
                                          <p:val>
                                            <p:strVal val="#ppt_h"/>
                                          </p:val>
                                        </p:tav>
                                      </p:tavLst>
                                    </p:anim>
                                    <p:anim calcmode="lin" valueType="num">
                                      <p:cBhvr>
                                        <p:cTn id="16" dur="1000" fill="hold"/>
                                        <p:tgtEl>
                                          <p:spTgt spid="7"/>
                                        </p:tgtEl>
                                        <p:attrNameLst>
                                          <p:attrName>style.rotation</p:attrName>
                                        </p:attrNameLst>
                                      </p:cBhvr>
                                      <p:tavLst>
                                        <p:tav tm="0">
                                          <p:val>
                                            <p:fltVal val="90"/>
                                          </p:val>
                                        </p:tav>
                                        <p:tav tm="100000">
                                          <p:val>
                                            <p:fltVal val="0"/>
                                          </p:val>
                                        </p:tav>
                                      </p:tavLst>
                                    </p:anim>
                                    <p:animEffect transition="in" filter="fade">
                                      <p:cBhvr>
                                        <p:cTn id="1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6950BFC3-D8DA-4A85-94F7-54DA5524770B}">
      <p188:commentRel xmlns:p188="http://schemas.microsoft.com/office/powerpoint/2018/8/main" xmlns="" r:id="rId6"/>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0" y="-50600"/>
            <a:ext cx="1574800" cy="6959200"/>
          </a:xfrm>
          <a:prstGeom prst="rect">
            <a:avLst/>
          </a:prstGeom>
          <a:solidFill>
            <a:srgbClr val="19264B"/>
          </a:solidFill>
          <a:ln>
            <a:noFill/>
          </a:ln>
        </p:spPr>
        <p:txBody>
          <a:bodyPr spcFirstLastPara="1" wrap="square" lIns="121900" tIns="121900" rIns="121900" bIns="121900" anchor="ctr" anchorCtr="0">
            <a:noAutofit/>
          </a:bodyPr>
          <a:lstStyle/>
          <a:p>
            <a:r>
              <a:rPr lang="en-US" altLang="ko" sz="2400"/>
              <a:t>T</a:t>
            </a:r>
            <a:endParaRPr sz="2400"/>
          </a:p>
        </p:txBody>
      </p:sp>
      <p:cxnSp>
        <p:nvCxnSpPr>
          <p:cNvPr id="56" name="Google Shape;56;p13"/>
          <p:cNvCxnSpPr/>
          <p:nvPr/>
        </p:nvCxnSpPr>
        <p:spPr>
          <a:xfrm>
            <a:off x="230500" y="-50600"/>
            <a:ext cx="0" cy="2916000"/>
          </a:xfrm>
          <a:prstGeom prst="straightConnector1">
            <a:avLst/>
          </a:prstGeom>
          <a:noFill/>
          <a:ln w="38100" cap="flat" cmpd="sng">
            <a:solidFill>
              <a:schemeClr val="lt1"/>
            </a:solidFill>
            <a:prstDash val="solid"/>
            <a:round/>
            <a:headEnd type="none" w="med" len="med"/>
            <a:tailEnd type="none" w="med" len="med"/>
          </a:ln>
        </p:spPr>
      </p:cxnSp>
      <p:pic>
        <p:nvPicPr>
          <p:cNvPr id="57" name="Google Shape;57;p13"/>
          <p:cNvPicPr preferRelativeResize="0"/>
          <p:nvPr/>
        </p:nvPicPr>
        <p:blipFill>
          <a:blip r:embed="rId3">
            <a:alphaModFix/>
          </a:blip>
          <a:stretch>
            <a:fillRect/>
          </a:stretch>
        </p:blipFill>
        <p:spPr>
          <a:xfrm rot="5400000">
            <a:off x="-1238266" y="4095533"/>
            <a:ext cx="4051300" cy="1574800"/>
          </a:xfrm>
          <a:prstGeom prst="rect">
            <a:avLst/>
          </a:prstGeom>
          <a:noFill/>
          <a:ln>
            <a:noFill/>
          </a:ln>
        </p:spPr>
      </p:pic>
      <p:sp>
        <p:nvSpPr>
          <p:cNvPr id="2" name="제목 1">
            <a:extLst>
              <a:ext uri="{FF2B5EF4-FFF2-40B4-BE49-F238E27FC236}">
                <a16:creationId xmlns:a16="http://schemas.microsoft.com/office/drawing/2014/main" id="{29ED7F9C-3EB0-A4E5-DC1E-9FEA1E5A1A7C}"/>
              </a:ext>
            </a:extLst>
          </p:cNvPr>
          <p:cNvSpPr>
            <a:spLocks noGrp="1"/>
          </p:cNvSpPr>
          <p:nvPr>
            <p:ph type="title"/>
          </p:nvPr>
        </p:nvSpPr>
        <p:spPr/>
        <p:txBody>
          <a:bodyPr/>
          <a:lstStyle/>
          <a:p>
            <a:endParaRPr lang="ko-KR" altLang="en-US"/>
          </a:p>
        </p:txBody>
      </p:sp>
      <p:pic>
        <p:nvPicPr>
          <p:cNvPr id="5" name="내용 개체 틀 4">
            <a:extLst>
              <a:ext uri="{FF2B5EF4-FFF2-40B4-BE49-F238E27FC236}">
                <a16:creationId xmlns:a16="http://schemas.microsoft.com/office/drawing/2014/main" id="{6FE8B9FB-7CAA-6A02-CC47-9DF3AC88F436}"/>
              </a:ext>
            </a:extLst>
          </p:cNvPr>
          <p:cNvPicPr>
            <a:picLocks noGrp="1" noChangeAspect="1"/>
          </p:cNvPicPr>
          <p:nvPr>
            <p:ph idx="1"/>
          </p:nvPr>
        </p:nvPicPr>
        <p:blipFill>
          <a:blip r:embed="rId4"/>
          <a:stretch>
            <a:fillRect/>
          </a:stretch>
        </p:blipFill>
        <p:spPr>
          <a:xfrm>
            <a:off x="1638177" y="1484082"/>
            <a:ext cx="5658640" cy="1381318"/>
          </a:xfrm>
        </p:spPr>
      </p:pic>
      <p:pic>
        <p:nvPicPr>
          <p:cNvPr id="7" name="그림 6">
            <a:extLst>
              <a:ext uri="{FF2B5EF4-FFF2-40B4-BE49-F238E27FC236}">
                <a16:creationId xmlns:a16="http://schemas.microsoft.com/office/drawing/2014/main" id="{8BFD06FD-0821-EBFC-63E3-2ED3A2413827}"/>
              </a:ext>
            </a:extLst>
          </p:cNvPr>
          <p:cNvPicPr>
            <a:picLocks noChangeAspect="1"/>
          </p:cNvPicPr>
          <p:nvPr/>
        </p:nvPicPr>
        <p:blipFill>
          <a:blip r:embed="rId5"/>
          <a:stretch>
            <a:fillRect/>
          </a:stretch>
        </p:blipFill>
        <p:spPr>
          <a:xfrm>
            <a:off x="1638177" y="479940"/>
            <a:ext cx="8495541" cy="5898119"/>
          </a:xfrm>
          <a:prstGeom prst="rect">
            <a:avLst/>
          </a:prstGeom>
        </p:spPr>
      </p:pic>
    </p:spTree>
    <p:extLst>
      <p:ext uri="{BB962C8B-B14F-4D97-AF65-F5344CB8AC3E}">
        <p14:creationId xmlns:p14="http://schemas.microsoft.com/office/powerpoint/2010/main" val="187175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xmlns="" r:id="rId6"/>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0" y="-50600"/>
            <a:ext cx="1574800" cy="6959200"/>
          </a:xfrm>
          <a:prstGeom prst="rect">
            <a:avLst/>
          </a:prstGeom>
          <a:solidFill>
            <a:srgbClr val="19264B"/>
          </a:solidFill>
          <a:ln>
            <a:noFill/>
          </a:ln>
        </p:spPr>
        <p:txBody>
          <a:bodyPr spcFirstLastPara="1" wrap="square" lIns="121900" tIns="121900" rIns="121900" bIns="121900" anchor="ctr" anchorCtr="0">
            <a:noAutofit/>
          </a:bodyPr>
          <a:lstStyle/>
          <a:p>
            <a:r>
              <a:rPr lang="en-US" altLang="ko" sz="2400"/>
              <a:t>T</a:t>
            </a:r>
            <a:endParaRPr sz="2400"/>
          </a:p>
        </p:txBody>
      </p:sp>
      <p:cxnSp>
        <p:nvCxnSpPr>
          <p:cNvPr id="56" name="Google Shape;56;p13"/>
          <p:cNvCxnSpPr/>
          <p:nvPr/>
        </p:nvCxnSpPr>
        <p:spPr>
          <a:xfrm>
            <a:off x="230500" y="-50600"/>
            <a:ext cx="0" cy="2916000"/>
          </a:xfrm>
          <a:prstGeom prst="straightConnector1">
            <a:avLst/>
          </a:prstGeom>
          <a:noFill/>
          <a:ln w="38100" cap="flat" cmpd="sng">
            <a:solidFill>
              <a:schemeClr val="lt1"/>
            </a:solidFill>
            <a:prstDash val="solid"/>
            <a:round/>
            <a:headEnd type="none" w="med" len="med"/>
            <a:tailEnd type="none" w="med" len="med"/>
          </a:ln>
        </p:spPr>
      </p:cxnSp>
      <p:pic>
        <p:nvPicPr>
          <p:cNvPr id="57" name="Google Shape;57;p13"/>
          <p:cNvPicPr preferRelativeResize="0"/>
          <p:nvPr/>
        </p:nvPicPr>
        <p:blipFill>
          <a:blip r:embed="rId3">
            <a:alphaModFix/>
          </a:blip>
          <a:stretch>
            <a:fillRect/>
          </a:stretch>
        </p:blipFill>
        <p:spPr>
          <a:xfrm rot="5400000">
            <a:off x="-1238266" y="4095533"/>
            <a:ext cx="4051300" cy="1574800"/>
          </a:xfrm>
          <a:prstGeom prst="rect">
            <a:avLst/>
          </a:prstGeom>
          <a:noFill/>
          <a:ln>
            <a:noFill/>
          </a:ln>
        </p:spPr>
      </p:pic>
      <p:sp>
        <p:nvSpPr>
          <p:cNvPr id="2" name="제목 1">
            <a:extLst>
              <a:ext uri="{FF2B5EF4-FFF2-40B4-BE49-F238E27FC236}">
                <a16:creationId xmlns:a16="http://schemas.microsoft.com/office/drawing/2014/main" id="{29ED7F9C-3EB0-A4E5-DC1E-9FEA1E5A1A7C}"/>
              </a:ext>
            </a:extLst>
          </p:cNvPr>
          <p:cNvSpPr>
            <a:spLocks noGrp="1"/>
          </p:cNvSpPr>
          <p:nvPr>
            <p:ph type="title"/>
          </p:nvPr>
        </p:nvSpPr>
        <p:spPr/>
        <p:txBody>
          <a:bodyPr/>
          <a:lstStyle/>
          <a:p>
            <a:endParaRPr lang="ko-KR" altLang="en-US"/>
          </a:p>
        </p:txBody>
      </p:sp>
      <p:pic>
        <p:nvPicPr>
          <p:cNvPr id="8" name="내용 개체 틀 7">
            <a:extLst>
              <a:ext uri="{FF2B5EF4-FFF2-40B4-BE49-F238E27FC236}">
                <a16:creationId xmlns:a16="http://schemas.microsoft.com/office/drawing/2014/main" id="{1F176522-41D8-D114-9DD0-58A5B0CCE471}"/>
              </a:ext>
            </a:extLst>
          </p:cNvPr>
          <p:cNvPicPr>
            <a:picLocks noGrp="1" noChangeAspect="1"/>
          </p:cNvPicPr>
          <p:nvPr>
            <p:ph idx="1"/>
          </p:nvPr>
        </p:nvPicPr>
        <p:blipFill>
          <a:blip r:embed="rId4"/>
          <a:stretch>
            <a:fillRect/>
          </a:stretch>
        </p:blipFill>
        <p:spPr>
          <a:xfrm>
            <a:off x="180858" y="330617"/>
            <a:ext cx="6006305" cy="5452201"/>
          </a:xfrm>
        </p:spPr>
      </p:pic>
      <p:pic>
        <p:nvPicPr>
          <p:cNvPr id="10" name="그림 9">
            <a:extLst>
              <a:ext uri="{FF2B5EF4-FFF2-40B4-BE49-F238E27FC236}">
                <a16:creationId xmlns:a16="http://schemas.microsoft.com/office/drawing/2014/main" id="{56CCBDA0-462C-CF5C-C997-85C31DBE3D21}"/>
              </a:ext>
            </a:extLst>
          </p:cNvPr>
          <p:cNvPicPr>
            <a:picLocks noChangeAspect="1"/>
          </p:cNvPicPr>
          <p:nvPr/>
        </p:nvPicPr>
        <p:blipFill>
          <a:blip r:embed="rId5"/>
          <a:stretch>
            <a:fillRect/>
          </a:stretch>
        </p:blipFill>
        <p:spPr>
          <a:xfrm>
            <a:off x="5719494" y="330617"/>
            <a:ext cx="6291648" cy="5363323"/>
          </a:xfrm>
          <a:prstGeom prst="rect">
            <a:avLst/>
          </a:prstGeom>
        </p:spPr>
      </p:pic>
    </p:spTree>
    <p:extLst>
      <p:ext uri="{BB962C8B-B14F-4D97-AF65-F5344CB8AC3E}">
        <p14:creationId xmlns:p14="http://schemas.microsoft.com/office/powerpoint/2010/main" val="1186652369"/>
      </p:ext>
    </p:extLst>
  </p:cSld>
  <p:clrMapOvr>
    <a:masterClrMapping/>
  </p:clrMapOvr>
  <p:timing>
    <p:tnLst>
      <p:par>
        <p:cTn id="1" dur="indefinite" restart="never" nodeType="tmRoot"/>
      </p:par>
    </p:tnLst>
  </p:timing>
  <p:extLst>
    <p:ext uri="{6950BFC3-D8DA-4A85-94F7-54DA5524770B}">
      <p188:commentRel xmlns:p188="http://schemas.microsoft.com/office/powerpoint/2018/8/main" xmlns="" r:id="rId6"/>
    </p:ext>
  </p:extLst>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6415</TotalTime>
  <Words>1388</Words>
  <Application>Microsoft Office PowerPoint</Application>
  <PresentationFormat>와이드스크린</PresentationFormat>
  <Paragraphs>120</Paragraphs>
  <Slides>26</Slides>
  <Notes>26</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26</vt:i4>
      </vt:variant>
    </vt:vector>
  </HeadingPairs>
  <TitlesOfParts>
    <vt:vector size="32" baseType="lpstr">
      <vt:lpstr>NanumGothic ExtraBold</vt:lpstr>
      <vt:lpstr>Söhne</vt:lpstr>
      <vt:lpstr>맑은 고딕</vt:lpstr>
      <vt:lpstr>Arial</vt:lpstr>
      <vt:lpstr>Wingdings</vt:lpstr>
      <vt:lpstr>Office 테마</vt:lpstr>
      <vt:lpstr>PowerPoint 프레젠테이션</vt:lpstr>
      <vt:lpstr>PowerPoint 프레젠테이션</vt:lpstr>
      <vt:lpstr>    Content</vt:lpstr>
      <vt:lpstr>PowerPoint 프레젠테이션</vt:lpstr>
      <vt:lpstr>Data description</vt:lpstr>
      <vt:lpstr>Pipeline</vt:lpstr>
      <vt:lpstr>1. Automl model</vt:lpstr>
      <vt:lpstr>PowerPoint 프레젠테이션</vt:lpstr>
      <vt:lpstr>PowerPoint 프레젠테이션</vt:lpstr>
      <vt:lpstr>PowerPoint 프레젠테이션</vt:lpstr>
      <vt:lpstr>2. LGBM with PCA, PLS</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이정로</dc:creator>
  <cp:lastModifiedBy>Youngro</cp:lastModifiedBy>
  <cp:revision>3</cp:revision>
  <dcterms:created xsi:type="dcterms:W3CDTF">2023-05-22T09:48:33Z</dcterms:created>
  <dcterms:modified xsi:type="dcterms:W3CDTF">2023-05-28T02:50:43Z</dcterms:modified>
</cp:coreProperties>
</file>