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89" r:id="rId4"/>
    <p:sldId id="297" r:id="rId5"/>
    <p:sldId id="317" r:id="rId6"/>
    <p:sldId id="318" r:id="rId7"/>
    <p:sldId id="320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46" r:id="rId22"/>
    <p:sldId id="345" r:id="rId23"/>
    <p:sldId id="339" r:id="rId24"/>
    <p:sldId id="344" r:id="rId25"/>
    <p:sldId id="340" r:id="rId26"/>
    <p:sldId id="341" r:id="rId27"/>
    <p:sldId id="342" r:id="rId28"/>
    <p:sldId id="343" r:id="rId29"/>
    <p:sldId id="280" r:id="rId30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32"/>
      <p:bold r:id="rId33"/>
    </p:embeddedFont>
    <p:embeddedFont>
      <p:font typeface="NanumGothic ExtraBold" panose="020B0600000101010101" charset="0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서현" initials="정서" lastIdx="1" clrIdx="0">
    <p:extLst>
      <p:ext uri="{19B8F6BF-5375-455C-9EA6-DF929625EA0E}">
        <p15:presenceInfo xmlns:p15="http://schemas.microsoft.com/office/powerpoint/2012/main" userId="ddbe6c90f0baf6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CCFF"/>
    <a:srgbClr val="FF9933"/>
    <a:srgbClr val="19264B"/>
    <a:srgbClr val="FF0000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9663" autoAdjust="0"/>
  </p:normalViewPr>
  <p:slideViewPr>
    <p:cSldViewPr snapToGrid="0">
      <p:cViewPr varScale="1">
        <p:scale>
          <a:sx n="104" d="100"/>
          <a:sy n="104" d="100"/>
        </p:scale>
        <p:origin x="1056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ko-KR" altLang="en-US" b="1" i="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8831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06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0509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4200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4324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0614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2897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2962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0109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7620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75011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2014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592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49319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75169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6381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97515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48667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54225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759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523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8145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277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337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739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7186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248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://localhost:8888/notebooks/Desktop/%EB%B9%85%EB%8D%B0%EC%9D%B4%ED%84%B0/Spaceship_Titanic_%EA%B2%B0%EC%B8%A1%EC%B9%98%20%EC%B2%98%EB%A6%AC_1_2(%EC%88%98%EC%A0%95%EB%B3%B8).ipynb#(2)-CryoSleep-:-217%EA%B0%9C%EC%9D%98-NaN-%EA%B0%92-(2.50%)" TargetMode="Externa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6439374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19264B"/>
                </a:solidFill>
                <a:latin typeface="+mn-ea"/>
                <a:ea typeface="+mn-ea"/>
              </a:rPr>
              <a:t>Kaggle Contest  - 1</a:t>
            </a:r>
            <a:r>
              <a:rPr lang="ko-KR" altLang="en-US" sz="2500" b="1" dirty="0">
                <a:solidFill>
                  <a:srgbClr val="19264B"/>
                </a:solidFill>
                <a:latin typeface="+mn-ea"/>
                <a:ea typeface="+mn-ea"/>
              </a:rPr>
              <a:t>조</a:t>
            </a:r>
            <a:r>
              <a:rPr lang="en-US" sz="2500" b="1" dirty="0">
                <a:solidFill>
                  <a:srgbClr val="19264B"/>
                </a:solidFill>
                <a:latin typeface="+mn-ea"/>
                <a:ea typeface="+mn-ea"/>
              </a:rPr>
              <a:t> </a:t>
            </a:r>
            <a:endParaRPr sz="2500" b="1"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+mn-ea"/>
                <a:ea typeface="+mn-ea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+mn-ea"/>
                <a:ea typeface="+mn-ea"/>
              </a:rPr>
              <a:t>3</a:t>
            </a:r>
            <a:r>
              <a:rPr lang="ko" dirty="0">
                <a:solidFill>
                  <a:srgbClr val="19264B"/>
                </a:solidFill>
                <a:latin typeface="+mn-ea"/>
                <a:ea typeface="+mn-ea"/>
              </a:rPr>
              <a:t>.0</a:t>
            </a:r>
            <a:r>
              <a:rPr lang="en-US" altLang="ko" dirty="0">
                <a:solidFill>
                  <a:srgbClr val="19264B"/>
                </a:solidFill>
                <a:latin typeface="+mn-ea"/>
                <a:ea typeface="+mn-ea"/>
              </a:rPr>
              <a:t>5.30</a:t>
            </a:r>
            <a:endParaRPr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dirty="0">
                <a:solidFill>
                  <a:srgbClr val="19264B"/>
                </a:solidFill>
                <a:latin typeface="+mn-ea"/>
                <a:ea typeface="+mn-ea"/>
              </a:rPr>
              <a:t>발표자 : </a:t>
            </a:r>
            <a:r>
              <a:rPr lang="ko-KR" altLang="en-US" sz="1100" b="1" dirty="0">
                <a:solidFill>
                  <a:srgbClr val="19264B"/>
                </a:solidFill>
                <a:latin typeface="+mn-ea"/>
                <a:ea typeface="+mn-ea"/>
              </a:rPr>
              <a:t>김건호</a:t>
            </a:r>
            <a:r>
              <a:rPr lang="en-US" altLang="ko-KR" sz="1100" b="1" dirty="0">
                <a:solidFill>
                  <a:srgbClr val="19264B"/>
                </a:solidFill>
                <a:latin typeface="+mn-ea"/>
                <a:ea typeface="+mn-ea"/>
              </a:rPr>
              <a:t>, </a:t>
            </a:r>
            <a:r>
              <a:rPr lang="ko-KR" altLang="en-US" sz="1100" b="1" dirty="0">
                <a:solidFill>
                  <a:srgbClr val="19264B"/>
                </a:solidFill>
                <a:latin typeface="+mn-ea"/>
                <a:ea typeface="+mn-ea"/>
              </a:rPr>
              <a:t>성현우</a:t>
            </a:r>
            <a:endParaRPr sz="1100" b="1" dirty="0">
              <a:solidFill>
                <a:srgbClr val="19264B"/>
              </a:solidFill>
              <a:latin typeface="+mn-ea"/>
              <a:ea typeface="+mn-ea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4F9C23-982C-B4AB-74C5-5FF0752B8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06" y="615138"/>
            <a:ext cx="7594990" cy="228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– </a:t>
            </a:r>
            <a:r>
              <a:rPr lang="en-US" altLang="ko-KR" sz="2000" b="1" dirty="0" err="1">
                <a:latin typeface="+mn-ea"/>
                <a:ea typeface="+mn-ea"/>
              </a:rPr>
              <a:t>CryoSleep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98CCE0-4E15-8CBC-AC32-61A66F854285}"/>
              </a:ext>
            </a:extLst>
          </p:cNvPr>
          <p:cNvSpPr/>
          <p:nvPr/>
        </p:nvSpPr>
        <p:spPr>
          <a:xfrm>
            <a:off x="1837738" y="622722"/>
            <a:ext cx="960451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B7BF45-40AD-35C4-0015-53CD58DB2B15}"/>
              </a:ext>
            </a:extLst>
          </p:cNvPr>
          <p:cNvCxnSpPr/>
          <p:nvPr/>
        </p:nvCxnSpPr>
        <p:spPr>
          <a:xfrm>
            <a:off x="1181088" y="951223"/>
            <a:ext cx="7962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514223F-76B8-EFC2-498E-B1EF5FD041A7}"/>
              </a:ext>
            </a:extLst>
          </p:cNvPr>
          <p:cNvSpPr txBox="1"/>
          <p:nvPr/>
        </p:nvSpPr>
        <p:spPr>
          <a:xfrm>
            <a:off x="1225088" y="1014553"/>
            <a:ext cx="5929792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190500" rtl="0">
              <a:spcBef>
                <a:spcPts val="1000"/>
              </a:spcBef>
              <a:spcAft>
                <a:spcPts val="0"/>
              </a:spcAft>
            </a:pPr>
            <a:r>
              <a:rPr lang="en-US" altLang="ko-KR" sz="2000" b="1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CryoSleep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 : 217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개의 </a:t>
            </a:r>
            <a:r>
              <a:rPr lang="en-US" altLang="ko-KR" sz="2000" b="1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NaN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값 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(2.50%)</a:t>
            </a:r>
            <a:r>
              <a:rPr lang="en-US" altLang="ko-KR" sz="2000" b="1" i="0" u="none" strike="noStrike" dirty="0">
                <a:solidFill>
                  <a:srgbClr val="296EAA"/>
                </a:solidFill>
                <a:effectLst/>
                <a:latin typeface="+mn-ea"/>
                <a:ea typeface="+mn-ea"/>
                <a:hlinkClick r:id="rId5"/>
              </a:rPr>
              <a:t>¶</a:t>
            </a:r>
            <a:endParaRPr lang="ko-KR" altLang="en-US" b="0" dirty="0">
              <a:effectLst/>
              <a:latin typeface="+mn-ea"/>
              <a:ea typeface="+mn-ea"/>
            </a:endParaRPr>
          </a:p>
          <a:p>
            <a:pPr rtl="0" fontAlgn="base">
              <a:spcBef>
                <a:spcPts val="1100"/>
              </a:spcBef>
              <a:spcAft>
                <a:spcPts val="70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-&gt; '</a:t>
            </a:r>
            <a:r>
              <a:rPr lang="en-US" altLang="ko-KR" sz="1400" b="0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CryoSleep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' True/False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로 구분된 논리형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(Boolean)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변수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br>
              <a:rPr lang="ko-KR" altLang="en-US" b="0" dirty="0">
                <a:effectLst/>
                <a:latin typeface="+mn-ea"/>
                <a:ea typeface="+mn-ea"/>
              </a:rPr>
            </a:br>
            <a:br>
              <a:rPr lang="ko-KR" altLang="en-US" b="0" dirty="0">
                <a:effectLst/>
                <a:latin typeface="+mn-ea"/>
                <a:ea typeface="+mn-ea"/>
              </a:rPr>
            </a:b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C5A159C-5846-0203-6040-78614D632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386" y="1832923"/>
            <a:ext cx="3285543" cy="329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D4F1D4-9EC1-A2A1-CF94-70D45D9616DB}"/>
              </a:ext>
            </a:extLst>
          </p:cNvPr>
          <p:cNvSpPr txBox="1"/>
          <p:nvPr/>
        </p:nvSpPr>
        <p:spPr>
          <a:xfrm>
            <a:off x="6064065" y="1399216"/>
            <a:ext cx="2834201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b="0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결측값을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 제외한 나머지 값 중 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True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는 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2962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개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약 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35.8%), False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는 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5315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개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약 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64.2%)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를 차지함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ko-KR" altLang="en-US" sz="1300" b="0" dirty="0">
              <a:effectLst/>
              <a:latin typeface="+mn-ea"/>
              <a:ea typeface="+mn-ea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False 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값이 약 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1.8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배정도 더 많이 차지함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ko-KR" altLang="en-US" sz="1300" b="0" dirty="0">
              <a:effectLst/>
              <a:latin typeface="+mn-ea"/>
              <a:ea typeface="+mn-ea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만약 </a:t>
            </a:r>
            <a:r>
              <a:rPr lang="ko-KR" altLang="en-US" sz="1300" b="0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결측값을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 모두 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False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로 </a:t>
            </a:r>
            <a:r>
              <a:rPr lang="ko-KR" altLang="en-US" sz="1300" b="0" i="0" u="none" strike="noStrike" dirty="0">
                <a:solidFill>
                  <a:srgbClr val="C00000"/>
                </a:solidFill>
                <a:effectLst/>
                <a:latin typeface="+mn-ea"/>
                <a:ea typeface="+mn-ea"/>
              </a:rPr>
              <a:t>보관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할 경우 차지하는 비율은 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True(34.9%), False(65.1%)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로 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1% 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미만 범위에서 변함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ko-KR" altLang="en-US" sz="1300" b="0" dirty="0">
              <a:effectLst/>
              <a:latin typeface="+mn-ea"/>
              <a:ea typeface="+mn-ea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따라서 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1% 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미만의 변화는 유의미하지 않다는 가정하에 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'</a:t>
            </a:r>
            <a:r>
              <a:rPr lang="en-US" altLang="ko-KR" sz="1300" b="0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CryoSleep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'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에서 </a:t>
            </a:r>
            <a:r>
              <a:rPr lang="ko-KR" altLang="en-US" sz="1300" b="0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결측된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 값은 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False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로 </a:t>
            </a:r>
            <a:r>
              <a:rPr lang="ko-KR" altLang="en-US" sz="1300" b="0" i="0" u="none" strike="noStrike" dirty="0">
                <a:solidFill>
                  <a:srgbClr val="C00000"/>
                </a:solidFill>
                <a:effectLst/>
                <a:latin typeface="+mn-ea"/>
                <a:ea typeface="+mn-ea"/>
              </a:rPr>
              <a:t>보관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함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1300" b="0" dirty="0">
              <a:effectLst/>
              <a:latin typeface="+mn-ea"/>
              <a:ea typeface="+mn-ea"/>
            </a:endParaRPr>
          </a:p>
          <a:p>
            <a:br>
              <a:rPr lang="ko-KR" altLang="en-US" sz="1300" dirty="0">
                <a:latin typeface="+mn-ea"/>
                <a:ea typeface="+mn-ea"/>
              </a:rPr>
            </a:br>
            <a:endParaRPr lang="ko-KR" altLang="en-US" sz="13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2214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4F9C23-982C-B4AB-74C5-5FF0752B8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06" y="615138"/>
            <a:ext cx="7594990" cy="228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– Cabin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98CCE0-4E15-8CBC-AC32-61A66F854285}"/>
              </a:ext>
            </a:extLst>
          </p:cNvPr>
          <p:cNvSpPr/>
          <p:nvPr/>
        </p:nvSpPr>
        <p:spPr>
          <a:xfrm>
            <a:off x="2657283" y="615138"/>
            <a:ext cx="527775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B7BF45-40AD-35C4-0015-53CD58DB2B15}"/>
              </a:ext>
            </a:extLst>
          </p:cNvPr>
          <p:cNvCxnSpPr/>
          <p:nvPr/>
        </p:nvCxnSpPr>
        <p:spPr>
          <a:xfrm>
            <a:off x="1181088" y="951223"/>
            <a:ext cx="7962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72CDF9C-7641-D81C-48BD-EB8A5E26D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945" y="1438588"/>
            <a:ext cx="744113" cy="325549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BA820E9-5D31-9D7A-5A5E-1AB7B597B5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2803" y="1339668"/>
            <a:ext cx="3433978" cy="31886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D2E7F2-B1F3-D8E3-6366-3FFCF5A26ECF}"/>
              </a:ext>
            </a:extLst>
          </p:cNvPr>
          <p:cNvSpPr txBox="1"/>
          <p:nvPr/>
        </p:nvSpPr>
        <p:spPr>
          <a:xfrm>
            <a:off x="1534128" y="1082587"/>
            <a:ext cx="2774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+mn-ea"/>
                <a:ea typeface="+mn-ea"/>
              </a:rPr>
              <a:t>   Deck   /  number /  side</a:t>
            </a:r>
          </a:p>
          <a:p>
            <a:r>
              <a:rPr lang="ko-KR" altLang="en-US" sz="1200" dirty="0">
                <a:solidFill>
                  <a:srgbClr val="C00000"/>
                </a:solidFill>
                <a:latin typeface="+mn-ea"/>
                <a:ea typeface="+mn-ea"/>
              </a:rPr>
              <a:t>호실 유형 </a:t>
            </a:r>
            <a:r>
              <a:rPr lang="en-US" altLang="ko-KR" sz="1200" dirty="0">
                <a:solidFill>
                  <a:srgbClr val="C00000"/>
                </a:solidFill>
                <a:latin typeface="+mn-ea"/>
                <a:ea typeface="+mn-ea"/>
              </a:rPr>
              <a:t>/ </a:t>
            </a:r>
            <a:r>
              <a:rPr lang="ko-KR" altLang="en-US" sz="1200" dirty="0">
                <a:solidFill>
                  <a:srgbClr val="C00000"/>
                </a:solidFill>
                <a:latin typeface="+mn-ea"/>
                <a:ea typeface="+mn-ea"/>
              </a:rPr>
              <a:t>호실 번호 </a:t>
            </a:r>
            <a:r>
              <a:rPr lang="en-US" altLang="ko-KR" sz="1200" dirty="0">
                <a:solidFill>
                  <a:srgbClr val="C00000"/>
                </a:solidFill>
                <a:latin typeface="+mn-ea"/>
                <a:ea typeface="+mn-ea"/>
              </a:rPr>
              <a:t>/ </a:t>
            </a:r>
            <a:r>
              <a:rPr lang="ko-KR" altLang="en-US" sz="1200" dirty="0">
                <a:solidFill>
                  <a:srgbClr val="C00000"/>
                </a:solidFill>
                <a:latin typeface="+mn-ea"/>
                <a:ea typeface="+mn-ea"/>
              </a:rPr>
              <a:t>호실 위치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981C5B-A34E-5D69-61CC-08CC7E03762B}"/>
              </a:ext>
            </a:extLst>
          </p:cNvPr>
          <p:cNvSpPr txBox="1"/>
          <p:nvPr/>
        </p:nvSpPr>
        <p:spPr>
          <a:xfrm>
            <a:off x="2611986" y="1896996"/>
            <a:ext cx="3329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C00000"/>
                </a:solidFill>
                <a:latin typeface="+mn-ea"/>
                <a:ea typeface="+mn-ea"/>
              </a:rPr>
              <a:t>/</a:t>
            </a:r>
            <a:endParaRPr lang="ko-KR" altLang="en-US" sz="30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C0EB78-D379-A513-1364-FD4C8E08A16A}"/>
              </a:ext>
            </a:extLst>
          </p:cNvPr>
          <p:cNvSpPr txBox="1"/>
          <p:nvPr/>
        </p:nvSpPr>
        <p:spPr>
          <a:xfrm>
            <a:off x="2754690" y="1892850"/>
            <a:ext cx="3329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C00000"/>
                </a:solidFill>
                <a:latin typeface="+mn-ea"/>
                <a:ea typeface="+mn-ea"/>
              </a:rPr>
              <a:t>/</a:t>
            </a:r>
            <a:endParaRPr lang="ko-KR" altLang="en-US" sz="30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2771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4F9C23-982C-B4AB-74C5-5FF0752B8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06" y="615138"/>
            <a:ext cx="7594990" cy="228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– Cabin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98CCE0-4E15-8CBC-AC32-61A66F854285}"/>
              </a:ext>
            </a:extLst>
          </p:cNvPr>
          <p:cNvSpPr/>
          <p:nvPr/>
        </p:nvSpPr>
        <p:spPr>
          <a:xfrm>
            <a:off x="2657283" y="615138"/>
            <a:ext cx="527775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B7BF45-40AD-35C4-0015-53CD58DB2B15}"/>
              </a:ext>
            </a:extLst>
          </p:cNvPr>
          <p:cNvCxnSpPr/>
          <p:nvPr/>
        </p:nvCxnSpPr>
        <p:spPr>
          <a:xfrm>
            <a:off x="1181088" y="951223"/>
            <a:ext cx="7962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>
            <a:extLst>
              <a:ext uri="{FF2B5EF4-FFF2-40B4-BE49-F238E27FC236}">
                <a16:creationId xmlns:a16="http://schemas.microsoft.com/office/drawing/2014/main" id="{C65BD19D-4B3B-D055-C2BC-68D3FA5BE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370" y="1022137"/>
            <a:ext cx="4507584" cy="343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1C180EBC-9EE8-3E1D-C812-D7236772D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383" y="1566273"/>
            <a:ext cx="3245308" cy="81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DEF9A992-0089-A82E-2077-390703EB42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1"/>
          <a:stretch/>
        </p:blipFill>
        <p:spPr bwMode="auto">
          <a:xfrm>
            <a:off x="5481383" y="2240829"/>
            <a:ext cx="2975507" cy="99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A36B2D-0E34-B0F6-7DA3-4D2A7695450B}"/>
              </a:ext>
            </a:extLst>
          </p:cNvPr>
          <p:cNvSpPr txBox="1"/>
          <p:nvPr/>
        </p:nvSpPr>
        <p:spPr>
          <a:xfrm>
            <a:off x="1181088" y="4635669"/>
            <a:ext cx="50294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+mn-ea"/>
                <a:ea typeface="+mn-ea"/>
              </a:rPr>
              <a:t>-&gt; </a:t>
            </a:r>
            <a:r>
              <a:rPr lang="ko-KR" altLang="en-US" b="1" dirty="0">
                <a:solidFill>
                  <a:srgbClr val="C00000"/>
                </a:solidFill>
                <a:latin typeface="+mn-ea"/>
                <a:ea typeface="+mn-ea"/>
              </a:rPr>
              <a:t>같은 </a:t>
            </a:r>
            <a:r>
              <a:rPr lang="en-US" altLang="ko-KR" b="1" dirty="0">
                <a:solidFill>
                  <a:srgbClr val="C00000"/>
                </a:solidFill>
                <a:latin typeface="+mn-ea"/>
                <a:ea typeface="+mn-ea"/>
              </a:rPr>
              <a:t>group</a:t>
            </a:r>
            <a:r>
              <a:rPr lang="ko-KR" altLang="en-US" b="1" dirty="0">
                <a:solidFill>
                  <a:srgbClr val="C00000"/>
                </a:solidFill>
                <a:latin typeface="+mn-ea"/>
                <a:ea typeface="+mn-ea"/>
              </a:rPr>
              <a:t>이면 모두 같은 </a:t>
            </a:r>
            <a:r>
              <a:rPr lang="en-US" altLang="ko-KR" b="1" dirty="0" err="1">
                <a:solidFill>
                  <a:srgbClr val="C00000"/>
                </a:solidFill>
                <a:latin typeface="+mn-ea"/>
                <a:ea typeface="+mn-ea"/>
              </a:rPr>
              <a:t>Cabin_side</a:t>
            </a:r>
            <a:r>
              <a:rPr lang="en-US" altLang="ko-KR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latin typeface="+mn-ea"/>
                <a:ea typeface="+mn-ea"/>
              </a:rPr>
              <a:t>값을 가짐</a:t>
            </a:r>
            <a:r>
              <a:rPr lang="en-US" altLang="ko-KR" b="1" dirty="0">
                <a:solidFill>
                  <a:srgbClr val="C00000"/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1300" dirty="0">
                <a:latin typeface="+mn-ea"/>
                <a:ea typeface="+mn-ea"/>
              </a:rPr>
              <a:t>-&gt; </a:t>
            </a:r>
            <a:r>
              <a:rPr lang="en-US" altLang="ko-KR" sz="1300" dirty="0" err="1">
                <a:latin typeface="+mn-ea"/>
                <a:ea typeface="+mn-ea"/>
              </a:rPr>
              <a:t>Cabin_side</a:t>
            </a:r>
            <a:r>
              <a:rPr lang="ko-KR" altLang="en-US" sz="1300" dirty="0">
                <a:latin typeface="+mn-ea"/>
                <a:ea typeface="+mn-ea"/>
              </a:rPr>
              <a:t> </a:t>
            </a:r>
            <a:r>
              <a:rPr lang="ko-KR" altLang="en-US" sz="1300" dirty="0" err="1">
                <a:latin typeface="+mn-ea"/>
                <a:ea typeface="+mn-ea"/>
              </a:rPr>
              <a:t>결측치</a:t>
            </a:r>
            <a:r>
              <a:rPr lang="ko-KR" altLang="en-US" sz="1300" dirty="0">
                <a:latin typeface="+mn-ea"/>
                <a:ea typeface="+mn-ea"/>
              </a:rPr>
              <a:t> </a:t>
            </a:r>
            <a:r>
              <a:rPr lang="en-US" altLang="ko-KR" sz="1300" dirty="0">
                <a:latin typeface="+mn-ea"/>
                <a:ea typeface="+mn-ea"/>
              </a:rPr>
              <a:t>199</a:t>
            </a:r>
            <a:r>
              <a:rPr lang="ko-KR" altLang="en-US" sz="1300" dirty="0">
                <a:latin typeface="+mn-ea"/>
                <a:ea typeface="+mn-ea"/>
              </a:rPr>
              <a:t>개를 모두 옳은 값으로 채울 수 있다</a:t>
            </a:r>
            <a:r>
              <a:rPr lang="en-US" altLang="ko-KR" sz="1300" dirty="0">
                <a:latin typeface="+mn-ea"/>
                <a:ea typeface="+mn-ea"/>
              </a:rPr>
              <a:t>.</a:t>
            </a:r>
            <a:r>
              <a:rPr lang="ko-KR" altLang="en-US" sz="1300" dirty="0">
                <a:latin typeface="+mn-ea"/>
                <a:ea typeface="+mn-ea"/>
              </a:rPr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B47C-C28C-4076-A679-3BE4E6EADECF}"/>
              </a:ext>
            </a:extLst>
          </p:cNvPr>
          <p:cNvSpPr/>
          <p:nvPr/>
        </p:nvSpPr>
        <p:spPr>
          <a:xfrm>
            <a:off x="1788754" y="4259839"/>
            <a:ext cx="527775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9CF04-DA85-34A2-8096-50B1677C0C3A}"/>
              </a:ext>
            </a:extLst>
          </p:cNvPr>
          <p:cNvSpPr txBox="1"/>
          <p:nvPr/>
        </p:nvSpPr>
        <p:spPr>
          <a:xfrm>
            <a:off x="4448144" y="3086831"/>
            <a:ext cx="4695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442/441</a:t>
            </a:r>
            <a:r>
              <a:rPr lang="ko-KR" altLang="en-US" dirty="0">
                <a:latin typeface="+mn-ea"/>
                <a:ea typeface="+mn-ea"/>
              </a:rPr>
              <a:t>개가 같은 </a:t>
            </a:r>
            <a:r>
              <a:rPr lang="en-US" altLang="ko-KR" dirty="0">
                <a:latin typeface="+mn-ea"/>
                <a:ea typeface="+mn-ea"/>
              </a:rPr>
              <a:t>group</a:t>
            </a:r>
            <a:r>
              <a:rPr lang="ko-KR" altLang="en-US" dirty="0">
                <a:latin typeface="+mn-ea"/>
                <a:ea typeface="+mn-ea"/>
              </a:rPr>
              <a:t>이어도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같은 </a:t>
            </a:r>
            <a:r>
              <a:rPr lang="en-US" altLang="ko-KR" dirty="0" err="1">
                <a:latin typeface="+mn-ea"/>
                <a:ea typeface="+mn-ea"/>
              </a:rPr>
              <a:t>Cabin_deck</a:t>
            </a:r>
            <a:r>
              <a:rPr lang="en-US" altLang="ko-KR" dirty="0">
                <a:latin typeface="+mn-ea"/>
                <a:ea typeface="+mn-ea"/>
              </a:rPr>
              <a:t>/number </a:t>
            </a:r>
            <a:r>
              <a:rPr lang="ko-KR" altLang="en-US" dirty="0">
                <a:latin typeface="+mn-ea"/>
                <a:ea typeface="+mn-ea"/>
              </a:rPr>
              <a:t>값을 가지지 않았음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endParaRPr lang="en-US" altLang="ko-KR" sz="1300" dirty="0">
              <a:latin typeface="+mn-ea"/>
              <a:ea typeface="+mn-ea"/>
            </a:endParaRPr>
          </a:p>
          <a:p>
            <a:r>
              <a:rPr lang="ko-KR" altLang="en-US" sz="1300" dirty="0">
                <a:latin typeface="+mn-ea"/>
                <a:ea typeface="+mn-ea"/>
              </a:rPr>
              <a:t>하지만 </a:t>
            </a:r>
            <a:r>
              <a:rPr lang="ko-KR" altLang="en-US" sz="1300" dirty="0" err="1">
                <a:latin typeface="+mn-ea"/>
                <a:ea typeface="+mn-ea"/>
              </a:rPr>
              <a:t>최빈값</a:t>
            </a:r>
            <a:r>
              <a:rPr lang="ko-KR" altLang="en-US" sz="1300" dirty="0">
                <a:latin typeface="+mn-ea"/>
                <a:ea typeface="+mn-ea"/>
              </a:rPr>
              <a:t> 처리보다 오류가 훨씬 적으므로 이 값을 이용</a:t>
            </a:r>
            <a:r>
              <a:rPr lang="en-US" altLang="ko-KR" sz="1300" dirty="0">
                <a:latin typeface="+mn-ea"/>
                <a:ea typeface="+mn-ea"/>
              </a:rPr>
              <a:t>.</a:t>
            </a:r>
            <a:r>
              <a:rPr lang="ko-KR" altLang="en-US" sz="1300" dirty="0">
                <a:latin typeface="+mn-ea"/>
                <a:ea typeface="+mn-ea"/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1EAB19-7A4B-8A48-5DE4-CC259F4A96D4}"/>
              </a:ext>
            </a:extLst>
          </p:cNvPr>
          <p:cNvSpPr/>
          <p:nvPr/>
        </p:nvSpPr>
        <p:spPr>
          <a:xfrm>
            <a:off x="5467619" y="2706114"/>
            <a:ext cx="527775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AE8044-7433-D484-4596-470B49300461}"/>
              </a:ext>
            </a:extLst>
          </p:cNvPr>
          <p:cNvSpPr/>
          <p:nvPr/>
        </p:nvSpPr>
        <p:spPr>
          <a:xfrm>
            <a:off x="5428497" y="1956597"/>
            <a:ext cx="527775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3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4F9C23-982C-B4AB-74C5-5FF0752B8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06" y="615138"/>
            <a:ext cx="7594990" cy="228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– Destination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98CCE0-4E15-8CBC-AC32-61A66F854285}"/>
              </a:ext>
            </a:extLst>
          </p:cNvPr>
          <p:cNvSpPr/>
          <p:nvPr/>
        </p:nvSpPr>
        <p:spPr>
          <a:xfrm>
            <a:off x="3112992" y="615138"/>
            <a:ext cx="690658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B7BF45-40AD-35C4-0015-53CD58DB2B15}"/>
              </a:ext>
            </a:extLst>
          </p:cNvPr>
          <p:cNvCxnSpPr/>
          <p:nvPr/>
        </p:nvCxnSpPr>
        <p:spPr>
          <a:xfrm>
            <a:off x="1181088" y="951223"/>
            <a:ext cx="7962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F9CF04-DA85-34A2-8096-50B1677C0C3A}"/>
              </a:ext>
            </a:extLst>
          </p:cNvPr>
          <p:cNvSpPr txBox="1"/>
          <p:nvPr/>
        </p:nvSpPr>
        <p:spPr>
          <a:xfrm>
            <a:off x="4967736" y="2225331"/>
            <a:ext cx="41762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+mn-ea"/>
                <a:ea typeface="+mn-ea"/>
              </a:rPr>
              <a:t>각각의 </a:t>
            </a:r>
            <a:r>
              <a:rPr lang="en-US" altLang="ko-KR" sz="1300" dirty="0" err="1">
                <a:latin typeface="+mn-ea"/>
                <a:ea typeface="+mn-ea"/>
              </a:rPr>
              <a:t>HomePlanet</a:t>
            </a:r>
            <a:r>
              <a:rPr lang="ko-KR" altLang="en-US" sz="1300" dirty="0">
                <a:latin typeface="+mn-ea"/>
                <a:ea typeface="+mn-ea"/>
              </a:rPr>
              <a:t>에서 온 승객들이</a:t>
            </a:r>
            <a:endParaRPr lang="en-US" altLang="ko-KR" sz="1300" dirty="0">
              <a:latin typeface="+mn-ea"/>
              <a:ea typeface="+mn-ea"/>
            </a:endParaRPr>
          </a:p>
          <a:p>
            <a:r>
              <a:rPr lang="en-US" altLang="ko-KR" sz="1300" dirty="0">
                <a:latin typeface="+mn-ea"/>
                <a:ea typeface="+mn-ea"/>
              </a:rPr>
              <a:t>Destination</a:t>
            </a:r>
            <a:r>
              <a:rPr lang="ko-KR" altLang="en-US" sz="1300" dirty="0">
                <a:latin typeface="+mn-ea"/>
                <a:ea typeface="+mn-ea"/>
              </a:rPr>
              <a:t> </a:t>
            </a:r>
            <a:r>
              <a:rPr lang="ko-KR" altLang="en-US" sz="1300" dirty="0" err="1">
                <a:latin typeface="+mn-ea"/>
                <a:ea typeface="+mn-ea"/>
              </a:rPr>
              <a:t>피쳐의</a:t>
            </a:r>
            <a:r>
              <a:rPr lang="ko-KR" altLang="en-US" sz="1300" dirty="0">
                <a:latin typeface="+mn-ea"/>
                <a:ea typeface="+mn-ea"/>
              </a:rPr>
              <a:t> </a:t>
            </a:r>
            <a:r>
              <a:rPr lang="ko-KR" altLang="en-US" sz="1300" dirty="0" err="1">
                <a:latin typeface="+mn-ea"/>
                <a:ea typeface="+mn-ea"/>
              </a:rPr>
              <a:t>최빈값에</a:t>
            </a:r>
            <a:r>
              <a:rPr lang="ko-KR" altLang="en-US" sz="1300" dirty="0">
                <a:latin typeface="+mn-ea"/>
                <a:ea typeface="+mn-ea"/>
              </a:rPr>
              <a:t> 도착한 것을 알 수 있음</a:t>
            </a:r>
            <a:r>
              <a:rPr lang="en-US" altLang="ko-KR" sz="1300" dirty="0">
                <a:latin typeface="+mn-ea"/>
                <a:ea typeface="+mn-ea"/>
              </a:rPr>
              <a:t>.</a:t>
            </a:r>
          </a:p>
          <a:p>
            <a:endParaRPr lang="en-US" altLang="ko-KR" sz="1300" dirty="0">
              <a:latin typeface="+mn-ea"/>
              <a:ea typeface="+mn-ea"/>
            </a:endParaRPr>
          </a:p>
          <a:p>
            <a:endParaRPr lang="en-US" altLang="ko-KR" sz="1300" dirty="0">
              <a:latin typeface="+mn-ea"/>
              <a:ea typeface="+mn-ea"/>
            </a:endParaRPr>
          </a:p>
          <a:p>
            <a:endParaRPr lang="en-US" altLang="ko-KR" sz="1300" dirty="0">
              <a:latin typeface="+mn-ea"/>
              <a:ea typeface="+mn-ea"/>
            </a:endParaRPr>
          </a:p>
          <a:p>
            <a:r>
              <a:rPr lang="en-US" altLang="ko-KR" sz="1300" dirty="0">
                <a:latin typeface="+mn-ea"/>
                <a:ea typeface="+mn-ea"/>
              </a:rPr>
              <a:t>-&gt; </a:t>
            </a:r>
            <a:r>
              <a:rPr lang="en-US" altLang="ko-KR" sz="1300" b="1" dirty="0">
                <a:latin typeface="+mn-ea"/>
                <a:ea typeface="+mn-ea"/>
              </a:rPr>
              <a:t>Destination</a:t>
            </a:r>
            <a:r>
              <a:rPr lang="ko-KR" altLang="en-US" sz="1300" b="1" dirty="0">
                <a:latin typeface="+mn-ea"/>
                <a:ea typeface="+mn-ea"/>
              </a:rPr>
              <a:t>의 </a:t>
            </a:r>
            <a:r>
              <a:rPr lang="ko-KR" altLang="en-US" sz="1300" b="1" dirty="0" err="1">
                <a:latin typeface="+mn-ea"/>
                <a:ea typeface="+mn-ea"/>
              </a:rPr>
              <a:t>최빈값</a:t>
            </a:r>
            <a:r>
              <a:rPr lang="ko-KR" altLang="en-US" sz="1300" dirty="0" err="1">
                <a:latin typeface="+mn-ea"/>
                <a:ea typeface="+mn-ea"/>
              </a:rPr>
              <a:t>으로</a:t>
            </a:r>
            <a:r>
              <a:rPr lang="ko-KR" altLang="en-US" sz="1300" dirty="0">
                <a:latin typeface="+mn-ea"/>
                <a:ea typeface="+mn-ea"/>
              </a:rPr>
              <a:t> </a:t>
            </a:r>
            <a:r>
              <a:rPr lang="ko-KR" altLang="en-US" sz="1300" dirty="0" err="1">
                <a:latin typeface="+mn-ea"/>
                <a:ea typeface="+mn-ea"/>
              </a:rPr>
              <a:t>결측치</a:t>
            </a:r>
            <a:r>
              <a:rPr lang="ko-KR" altLang="en-US" sz="1300" dirty="0">
                <a:latin typeface="+mn-ea"/>
                <a:ea typeface="+mn-ea"/>
              </a:rPr>
              <a:t> 채우기</a:t>
            </a:r>
            <a:r>
              <a:rPr lang="en-US" altLang="ko-KR" sz="1300" dirty="0">
                <a:latin typeface="+mn-ea"/>
                <a:ea typeface="+mn-ea"/>
              </a:rPr>
              <a:t>.</a:t>
            </a:r>
            <a:r>
              <a:rPr lang="ko-KR" altLang="en-US" sz="1300" dirty="0">
                <a:latin typeface="+mn-ea"/>
                <a:ea typeface="+mn-ea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58DEFE-D7E8-8A32-2193-210E4AE1E0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892"/>
          <a:stretch/>
        </p:blipFill>
        <p:spPr>
          <a:xfrm>
            <a:off x="1304733" y="1551048"/>
            <a:ext cx="3616518" cy="26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49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4F9C23-982C-B4AB-74C5-5FF0752B8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06" y="615138"/>
            <a:ext cx="7594990" cy="228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– Age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98CCE0-4E15-8CBC-AC32-61A66F854285}"/>
              </a:ext>
            </a:extLst>
          </p:cNvPr>
          <p:cNvSpPr/>
          <p:nvPr/>
        </p:nvSpPr>
        <p:spPr>
          <a:xfrm>
            <a:off x="3745094" y="632315"/>
            <a:ext cx="464828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B7BF45-40AD-35C4-0015-53CD58DB2B15}"/>
              </a:ext>
            </a:extLst>
          </p:cNvPr>
          <p:cNvCxnSpPr/>
          <p:nvPr/>
        </p:nvCxnSpPr>
        <p:spPr>
          <a:xfrm>
            <a:off x="1181088" y="951223"/>
            <a:ext cx="7962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EAE5517F-CF63-7D96-A4F1-F245FDA07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308" y="1093535"/>
            <a:ext cx="3463105" cy="158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86E9027-299C-44C2-7F40-8010E2C9D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206" y="2679785"/>
            <a:ext cx="3427797" cy="158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>
            <a:extLst>
              <a:ext uri="{FF2B5EF4-FFF2-40B4-BE49-F238E27FC236}">
                <a16:creationId xmlns:a16="http://schemas.microsoft.com/office/drawing/2014/main" id="{775A9471-0510-D819-D220-5D23925CD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033" y="2679784"/>
            <a:ext cx="3802406" cy="158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59A7E8-EBA8-EA03-FFE8-4D2E69C8795D}"/>
              </a:ext>
            </a:extLst>
          </p:cNvPr>
          <p:cNvSpPr txBox="1"/>
          <p:nvPr/>
        </p:nvSpPr>
        <p:spPr>
          <a:xfrm>
            <a:off x="1609265" y="4347738"/>
            <a:ext cx="64910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20</a:t>
            </a:r>
            <a:r>
              <a:rPr lang="ko-KR" altLang="en-US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세 미만의 어린이나 아기들이 </a:t>
            </a:r>
            <a:r>
              <a:rPr lang="en-US" altLang="ko-KR" sz="1400" b="0" i="0" u="none" strike="noStrike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Trasnported</a:t>
            </a:r>
            <a:r>
              <a:rPr lang="ko-KR" altLang="en-US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한 경우가 더 많다</a:t>
            </a:r>
            <a:r>
              <a:rPr lang="en-US" altLang="ko-KR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20</a:t>
            </a:r>
            <a:r>
              <a:rPr lang="ko-KR" altLang="en-US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세에서 </a:t>
            </a:r>
            <a:r>
              <a:rPr lang="en-US" altLang="ko-KR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40</a:t>
            </a:r>
            <a:r>
              <a:rPr lang="ko-KR" altLang="en-US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세 사이에서는 </a:t>
            </a:r>
            <a:r>
              <a:rPr lang="en-US" altLang="ko-KR" sz="1400" b="0" i="0" u="none" strike="noStrike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Trasnported</a:t>
            </a:r>
            <a:r>
              <a:rPr lang="en-US" altLang="ko-KR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되지 않은 사람이 조금 더 많다</a:t>
            </a:r>
            <a:r>
              <a:rPr lang="en-US" altLang="ko-KR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</a:p>
          <a:p>
            <a:pPr marL="285750" indent="-285750" rtl="0" fontAlgn="base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ko-KR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40</a:t>
            </a:r>
            <a:r>
              <a:rPr lang="ko-KR" altLang="en-US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대 이상에서는 </a:t>
            </a:r>
            <a:r>
              <a:rPr lang="en-US" altLang="ko-KR" sz="1400" b="0" i="0" u="none" strike="noStrike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Trasnported</a:t>
            </a:r>
            <a:r>
              <a:rPr lang="en-US" altLang="ko-KR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한 사람과 하지 않은 사람이 비슷하다</a:t>
            </a:r>
            <a:r>
              <a:rPr lang="en-US" altLang="ko-KR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17BA2-4E02-89B5-1B74-AB9EAD34EB87}"/>
              </a:ext>
            </a:extLst>
          </p:cNvPr>
          <p:cNvSpPr txBox="1"/>
          <p:nvPr/>
        </p:nvSpPr>
        <p:spPr>
          <a:xfrm>
            <a:off x="5162544" y="1553419"/>
            <a:ext cx="26451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>
                <a:latin typeface="+mn-ea"/>
                <a:ea typeface="+mn-ea"/>
              </a:rPr>
              <a:t>Age </a:t>
            </a:r>
            <a:r>
              <a:rPr lang="ko-KR" altLang="en-US" sz="1300" b="1" dirty="0" err="1">
                <a:latin typeface="+mn-ea"/>
                <a:ea typeface="+mn-ea"/>
              </a:rPr>
              <a:t>결측치는</a:t>
            </a:r>
            <a:r>
              <a:rPr lang="ko-KR" altLang="en-US" sz="1300" b="1" dirty="0">
                <a:latin typeface="+mn-ea"/>
                <a:ea typeface="+mn-ea"/>
              </a:rPr>
              <a:t> 평균값으로 대체</a:t>
            </a:r>
          </a:p>
        </p:txBody>
      </p:sp>
    </p:spTree>
    <p:extLst>
      <p:ext uri="{BB962C8B-B14F-4D97-AF65-F5344CB8AC3E}">
        <p14:creationId xmlns:p14="http://schemas.microsoft.com/office/powerpoint/2010/main" val="9204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4F9C23-982C-B4AB-74C5-5FF0752B8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06" y="615138"/>
            <a:ext cx="7594990" cy="228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– VIP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98CCE0-4E15-8CBC-AC32-61A66F854285}"/>
              </a:ext>
            </a:extLst>
          </p:cNvPr>
          <p:cNvSpPr/>
          <p:nvPr/>
        </p:nvSpPr>
        <p:spPr>
          <a:xfrm>
            <a:off x="4107172" y="643978"/>
            <a:ext cx="464828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B7BF45-40AD-35C4-0015-53CD58DB2B15}"/>
              </a:ext>
            </a:extLst>
          </p:cNvPr>
          <p:cNvCxnSpPr/>
          <p:nvPr/>
        </p:nvCxnSpPr>
        <p:spPr>
          <a:xfrm>
            <a:off x="1181088" y="951223"/>
            <a:ext cx="7962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0" name="Picture 8">
            <a:extLst>
              <a:ext uri="{FF2B5EF4-FFF2-40B4-BE49-F238E27FC236}">
                <a16:creationId xmlns:a16="http://schemas.microsoft.com/office/drawing/2014/main" id="{180E1FBC-C5BC-4FF9-4707-CD5D77615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322" y="1037563"/>
            <a:ext cx="2736850" cy="127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B9386E3E-954C-5CD7-D4A6-F1785E32F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826" y="2395447"/>
            <a:ext cx="3247242" cy="273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77D5A7-5A26-9784-69BE-FA0F316EC401}"/>
              </a:ext>
            </a:extLst>
          </p:cNvPr>
          <p:cNvSpPr txBox="1"/>
          <p:nvPr/>
        </p:nvSpPr>
        <p:spPr>
          <a:xfrm>
            <a:off x="4572000" y="2287791"/>
            <a:ext cx="4578350" cy="2454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500"/>
              </a:spcAft>
            </a:pPr>
            <a:r>
              <a:rPr lang="en-US" altLang="ko-KR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    VIP</a:t>
            </a:r>
            <a:r>
              <a:rPr lang="ko-KR" altLang="en-US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의 유무는 결과에 차이를 보여주지 않는다</a:t>
            </a:r>
            <a:r>
              <a:rPr lang="en-US" altLang="ko-KR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</a:p>
          <a:p>
            <a:pPr rtl="0">
              <a:spcBef>
                <a:spcPts val="600"/>
              </a:spcBef>
              <a:spcAft>
                <a:spcPts val="500"/>
              </a:spcAft>
            </a:pPr>
            <a:endParaRPr lang="ko-KR" altLang="en-US" b="0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285750" indent="-285750" rtl="0" fontAlgn="base"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VIP</a:t>
            </a:r>
            <a:r>
              <a:rPr lang="ko-KR" altLang="en-US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를 신청한 사람 중 제대로 도착을 한 인원의 비중이 약 </a:t>
            </a:r>
            <a:r>
              <a:rPr lang="en-US" altLang="ko-KR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38</a:t>
            </a:r>
            <a:r>
              <a:rPr lang="ko-KR" altLang="en-US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퍼센트</a:t>
            </a:r>
            <a:r>
              <a:rPr lang="en-US" altLang="ko-KR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신청하지 않은 사람 중 도착한 인원의 비중이 약 </a:t>
            </a:r>
            <a:r>
              <a:rPr lang="en-US" altLang="ko-KR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50</a:t>
            </a:r>
            <a:r>
              <a:rPr lang="ko-KR" altLang="en-US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퍼센트인 것을 확인할 수 있다</a:t>
            </a:r>
            <a:r>
              <a:rPr lang="en-US" altLang="ko-KR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</a:p>
          <a:p>
            <a:pPr marL="285750" indent="-285750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그래프로 나타냈을 때 약 </a:t>
            </a:r>
            <a:r>
              <a:rPr lang="en-US" altLang="ko-KR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1.3</a:t>
            </a:r>
            <a:r>
              <a:rPr lang="ko-KR" altLang="en-US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배의 차이가 있지만 신청을 하지 않은 사람의 비중이 압도적으로 크므로 크게 영향이 있다고 보기는 어렵다</a:t>
            </a:r>
            <a:r>
              <a:rPr lang="en-US" altLang="ko-KR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</a:p>
          <a:p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766874-BA37-339B-D154-52F4A6241F7A}"/>
              </a:ext>
            </a:extLst>
          </p:cNvPr>
          <p:cNvSpPr txBox="1"/>
          <p:nvPr/>
        </p:nvSpPr>
        <p:spPr>
          <a:xfrm>
            <a:off x="5036830" y="1473313"/>
            <a:ext cx="26451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+mn-ea"/>
                <a:ea typeface="+mn-ea"/>
              </a:rPr>
              <a:t>Age </a:t>
            </a:r>
            <a:r>
              <a:rPr lang="ko-KR" altLang="en-US" sz="1300" b="1" dirty="0" err="1">
                <a:latin typeface="+mn-ea"/>
                <a:ea typeface="+mn-ea"/>
              </a:rPr>
              <a:t>결측치는</a:t>
            </a:r>
            <a:r>
              <a:rPr lang="ko-KR" altLang="en-US" sz="1300" b="1" dirty="0">
                <a:latin typeface="+mn-ea"/>
                <a:ea typeface="+mn-ea"/>
              </a:rPr>
              <a:t> </a:t>
            </a:r>
            <a:r>
              <a:rPr lang="ko-KR" altLang="en-US" sz="1300" b="1" dirty="0" err="1">
                <a:latin typeface="+mn-ea"/>
                <a:ea typeface="+mn-ea"/>
              </a:rPr>
              <a:t>최빈값으로</a:t>
            </a:r>
            <a:r>
              <a:rPr lang="ko-KR" altLang="en-US" sz="1300" b="1" dirty="0">
                <a:latin typeface="+mn-ea"/>
                <a:ea typeface="+mn-ea"/>
              </a:rPr>
              <a:t> 대체</a:t>
            </a:r>
          </a:p>
        </p:txBody>
      </p:sp>
    </p:spTree>
    <p:extLst>
      <p:ext uri="{BB962C8B-B14F-4D97-AF65-F5344CB8AC3E}">
        <p14:creationId xmlns:p14="http://schemas.microsoft.com/office/powerpoint/2010/main" val="11578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4F9C23-982C-B4AB-74C5-5FF0752B8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06" y="615138"/>
            <a:ext cx="7594990" cy="228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– VIP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98CCE0-4E15-8CBC-AC32-61A66F854285}"/>
              </a:ext>
            </a:extLst>
          </p:cNvPr>
          <p:cNvSpPr/>
          <p:nvPr/>
        </p:nvSpPr>
        <p:spPr>
          <a:xfrm>
            <a:off x="4107172" y="643978"/>
            <a:ext cx="464828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B7BF45-40AD-35C4-0015-53CD58DB2B15}"/>
              </a:ext>
            </a:extLst>
          </p:cNvPr>
          <p:cNvCxnSpPr/>
          <p:nvPr/>
        </p:nvCxnSpPr>
        <p:spPr>
          <a:xfrm>
            <a:off x="1181088" y="951223"/>
            <a:ext cx="7962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>
            <a:extLst>
              <a:ext uri="{FF2B5EF4-FFF2-40B4-BE49-F238E27FC236}">
                <a16:creationId xmlns:a16="http://schemas.microsoft.com/office/drawing/2014/main" id="{F32C0526-86E6-8169-E093-33BACA0F0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66" y="1055549"/>
            <a:ext cx="5337153" cy="401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417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4F9C23-982C-B4AB-74C5-5FF0752B8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06" y="615138"/>
            <a:ext cx="7594990" cy="228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2" y="185747"/>
            <a:ext cx="7387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– </a:t>
            </a:r>
            <a:r>
              <a:rPr lang="en-US" altLang="ko-KR" sz="1500" b="1" dirty="0" err="1">
                <a:latin typeface="+mn-ea"/>
                <a:ea typeface="+mn-ea"/>
              </a:rPr>
              <a:t>RoomService</a:t>
            </a:r>
            <a:r>
              <a:rPr lang="en-US" altLang="ko-KR" sz="1500" b="1" dirty="0">
                <a:latin typeface="+mn-ea"/>
                <a:ea typeface="+mn-ea"/>
              </a:rPr>
              <a:t>/</a:t>
            </a:r>
            <a:r>
              <a:rPr lang="en-US" altLang="ko-KR" sz="1500" b="1" dirty="0" err="1">
                <a:latin typeface="+mn-ea"/>
                <a:ea typeface="+mn-ea"/>
              </a:rPr>
              <a:t>FoodCourt</a:t>
            </a:r>
            <a:r>
              <a:rPr lang="en-US" altLang="ko-KR" sz="1500" b="1" dirty="0">
                <a:latin typeface="+mn-ea"/>
                <a:ea typeface="+mn-ea"/>
              </a:rPr>
              <a:t>/</a:t>
            </a:r>
            <a:r>
              <a:rPr lang="en-US" altLang="ko-KR" sz="1500" b="1" dirty="0" err="1">
                <a:latin typeface="+mn-ea"/>
                <a:ea typeface="+mn-ea"/>
              </a:rPr>
              <a:t>ShoppingMall</a:t>
            </a:r>
            <a:r>
              <a:rPr lang="en-US" altLang="ko-KR" sz="1500" b="1" dirty="0">
                <a:latin typeface="+mn-ea"/>
                <a:ea typeface="+mn-ea"/>
              </a:rPr>
              <a:t>/Spa/</a:t>
            </a:r>
            <a:r>
              <a:rPr lang="en-US" altLang="ko-KR" sz="1500" b="1" dirty="0" err="1">
                <a:latin typeface="+mn-ea"/>
                <a:ea typeface="+mn-ea"/>
              </a:rPr>
              <a:t>VRDeck</a:t>
            </a:r>
            <a:r>
              <a:rPr lang="en-US" altLang="ko-KR" sz="1500" b="1" dirty="0">
                <a:latin typeface="+mn-ea"/>
                <a:ea typeface="+mn-ea"/>
              </a:rPr>
              <a:t> </a:t>
            </a:r>
            <a:endParaRPr lang="ko-KR" altLang="en-US" sz="1500" b="1" dirty="0"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98CCE0-4E15-8CBC-AC32-61A66F854285}"/>
              </a:ext>
            </a:extLst>
          </p:cNvPr>
          <p:cNvSpPr/>
          <p:nvPr/>
        </p:nvSpPr>
        <p:spPr>
          <a:xfrm>
            <a:off x="4424714" y="643978"/>
            <a:ext cx="3191194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B7BF45-40AD-35C4-0015-53CD58DB2B15}"/>
              </a:ext>
            </a:extLst>
          </p:cNvPr>
          <p:cNvCxnSpPr/>
          <p:nvPr/>
        </p:nvCxnSpPr>
        <p:spPr>
          <a:xfrm>
            <a:off x="1181088" y="951223"/>
            <a:ext cx="7962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0BAF465-B3DD-2BC4-C23E-3E9CFDE7914A}"/>
              </a:ext>
            </a:extLst>
          </p:cNvPr>
          <p:cNvSpPr txBox="1"/>
          <p:nvPr/>
        </p:nvSpPr>
        <p:spPr>
          <a:xfrm>
            <a:off x="1393970" y="1093903"/>
            <a:ext cx="73474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latin typeface="+mn-ea"/>
                <a:ea typeface="+mn-ea"/>
              </a:rPr>
              <a:t>RoomService</a:t>
            </a:r>
            <a:r>
              <a:rPr lang="en-US" altLang="ko-KR" sz="1300" b="1" dirty="0">
                <a:latin typeface="+mn-ea"/>
                <a:ea typeface="+mn-ea"/>
              </a:rPr>
              <a:t>/</a:t>
            </a:r>
            <a:r>
              <a:rPr lang="en-US" altLang="ko-KR" sz="1300" b="1" dirty="0" err="1">
                <a:latin typeface="+mn-ea"/>
                <a:ea typeface="+mn-ea"/>
              </a:rPr>
              <a:t>FoodCourt</a:t>
            </a:r>
            <a:r>
              <a:rPr lang="en-US" altLang="ko-KR" sz="1300" b="1" dirty="0">
                <a:latin typeface="+mn-ea"/>
                <a:ea typeface="+mn-ea"/>
              </a:rPr>
              <a:t>/</a:t>
            </a:r>
            <a:r>
              <a:rPr lang="en-US" altLang="ko-KR" sz="1300" b="1" dirty="0" err="1">
                <a:latin typeface="+mn-ea"/>
                <a:ea typeface="+mn-ea"/>
              </a:rPr>
              <a:t>ShoppingMall</a:t>
            </a:r>
            <a:r>
              <a:rPr lang="en-US" altLang="ko-KR" sz="1300" b="1" dirty="0">
                <a:latin typeface="+mn-ea"/>
                <a:ea typeface="+mn-ea"/>
              </a:rPr>
              <a:t>/Spa/</a:t>
            </a:r>
            <a:r>
              <a:rPr lang="en-US" altLang="ko-KR" sz="1300" b="1" dirty="0" err="1">
                <a:latin typeface="+mn-ea"/>
                <a:ea typeface="+mn-ea"/>
              </a:rPr>
              <a:t>VRDeck</a:t>
            </a:r>
            <a:r>
              <a:rPr lang="en-US" altLang="ko-KR" sz="1300" b="1" dirty="0">
                <a:latin typeface="+mn-ea"/>
                <a:ea typeface="+mn-ea"/>
              </a:rPr>
              <a:t> </a:t>
            </a:r>
            <a:r>
              <a:rPr lang="ko-KR" altLang="en-US" sz="1300" dirty="0">
                <a:latin typeface="+mn-ea"/>
                <a:ea typeface="+mn-ea"/>
              </a:rPr>
              <a:t>모두 승객의 소비에 관련된 것들이므로 모두 묶어 </a:t>
            </a:r>
            <a:r>
              <a:rPr lang="en-US" altLang="ko-KR" sz="1300" b="1" dirty="0">
                <a:solidFill>
                  <a:srgbClr val="C00000"/>
                </a:solidFill>
                <a:latin typeface="+mn-ea"/>
                <a:ea typeface="+mn-ea"/>
              </a:rPr>
              <a:t>SPEND </a:t>
            </a:r>
            <a:r>
              <a:rPr lang="ko-KR" altLang="en-US" sz="1300" b="1" dirty="0">
                <a:solidFill>
                  <a:srgbClr val="C00000"/>
                </a:solidFill>
                <a:latin typeface="+mn-ea"/>
                <a:ea typeface="+mn-ea"/>
              </a:rPr>
              <a:t>피처</a:t>
            </a:r>
            <a:r>
              <a:rPr lang="ko-KR" altLang="en-US" sz="1300" dirty="0">
                <a:latin typeface="+mn-ea"/>
                <a:ea typeface="+mn-ea"/>
              </a:rPr>
              <a:t>를 생성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8D8C73E-1BB1-A25A-D260-3C252E29D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343" y="2880469"/>
            <a:ext cx="2804455" cy="226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3EF2C548-CA2B-A9B1-B6CA-5F9CAA24D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065" y="3135674"/>
            <a:ext cx="4643131" cy="175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2EA1BE-C180-9D27-DF43-3358A444F3D0}"/>
              </a:ext>
            </a:extLst>
          </p:cNvPr>
          <p:cNvSpPr txBox="1"/>
          <p:nvPr/>
        </p:nvSpPr>
        <p:spPr>
          <a:xfrm>
            <a:off x="1598074" y="1858313"/>
            <a:ext cx="7267122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ko-KR" sz="1300" b="1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300" b="1" i="0" u="none" strike="noStrike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Cryo</a:t>
            </a:r>
            <a:r>
              <a:rPr lang="en-US" altLang="ko-KR" sz="1300" b="1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Sleep </a:t>
            </a:r>
            <a:r>
              <a:rPr lang="ko-KR" altLang="en-US" sz="1300" b="1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과의 관계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데이터셋에 </a:t>
            </a:r>
            <a:r>
              <a:rPr lang="en-US" altLang="ko-KR" sz="1300" b="0" i="0" u="none" strike="noStrike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isspendmoresleep</a:t>
            </a:r>
            <a:r>
              <a:rPr lang="en-US" altLang="ko-KR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피처생성 </a:t>
            </a:r>
            <a:r>
              <a:rPr lang="en-US" altLang="ko-KR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-&gt; Spend</a:t>
            </a:r>
            <a:r>
              <a:rPr lang="ko-KR" altLang="en-US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항목 중 하나라도 존재하는 사람에 </a:t>
            </a:r>
            <a:r>
              <a:rPr lang="en-US" altLang="ko-KR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1 </a:t>
            </a:r>
            <a:r>
              <a:rPr lang="ko-KR" altLang="en-US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값 저장 </a:t>
            </a:r>
            <a:r>
              <a:rPr lang="en-US" altLang="ko-KR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-&gt; Creo Sleep</a:t>
            </a:r>
            <a:r>
              <a:rPr lang="ko-KR" altLang="en-US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과의 관계파악 </a:t>
            </a:r>
            <a:r>
              <a:rPr lang="en-US" altLang="ko-KR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-&gt; Spend </a:t>
            </a:r>
            <a:r>
              <a:rPr lang="ko-KR" altLang="en-US" sz="1300" b="0" i="0" u="none" strike="noStrike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결측치</a:t>
            </a:r>
            <a:r>
              <a:rPr lang="ko-KR" altLang="en-US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대체</a:t>
            </a:r>
          </a:p>
        </p:txBody>
      </p:sp>
    </p:spTree>
    <p:extLst>
      <p:ext uri="{BB962C8B-B14F-4D97-AF65-F5344CB8AC3E}">
        <p14:creationId xmlns:p14="http://schemas.microsoft.com/office/powerpoint/2010/main" val="2931394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4F9C23-982C-B4AB-74C5-5FF0752B8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06" y="615138"/>
            <a:ext cx="7594990" cy="22861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A98CCE0-4E15-8CBC-AC32-61A66F854285}"/>
              </a:ext>
            </a:extLst>
          </p:cNvPr>
          <p:cNvSpPr/>
          <p:nvPr/>
        </p:nvSpPr>
        <p:spPr>
          <a:xfrm>
            <a:off x="4424714" y="643978"/>
            <a:ext cx="3191194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B7BF45-40AD-35C4-0015-53CD58DB2B15}"/>
              </a:ext>
            </a:extLst>
          </p:cNvPr>
          <p:cNvCxnSpPr/>
          <p:nvPr/>
        </p:nvCxnSpPr>
        <p:spPr>
          <a:xfrm>
            <a:off x="1181088" y="951223"/>
            <a:ext cx="7962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02EA1BE-C180-9D27-DF43-3358A444F3D0}"/>
              </a:ext>
            </a:extLst>
          </p:cNvPr>
          <p:cNvSpPr txBox="1"/>
          <p:nvPr/>
        </p:nvSpPr>
        <p:spPr>
          <a:xfrm>
            <a:off x="1528989" y="1460989"/>
            <a:ext cx="72671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300" b="1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2. Age </a:t>
            </a:r>
            <a:r>
              <a:rPr lang="ko-KR" altLang="en-US" sz="1300" b="1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와의 관계</a:t>
            </a:r>
            <a:endParaRPr lang="ko-KR" altLang="en-US" sz="1300" b="0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en-US" altLang="ko-KR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Age</a:t>
            </a:r>
            <a:r>
              <a:rPr lang="ko-KR" altLang="en-US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정보 범주형으로 그룹화 </a:t>
            </a:r>
            <a:r>
              <a:rPr lang="en-US" altLang="ko-KR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- &gt; Age 12</a:t>
            </a:r>
            <a:r>
              <a:rPr lang="ko-KR" altLang="en-US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세 이하 </a:t>
            </a:r>
            <a:r>
              <a:rPr lang="en-US" altLang="ko-KR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spend </a:t>
            </a:r>
            <a:r>
              <a:rPr lang="ko-KR" altLang="en-US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항목 </a:t>
            </a:r>
            <a:r>
              <a:rPr lang="ko-KR" altLang="en-US" sz="1300" b="0" i="0" u="none" strike="noStrike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결측치</a:t>
            </a:r>
            <a:r>
              <a:rPr lang="ko-KR" altLang="en-US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전원 </a:t>
            </a:r>
            <a:r>
              <a:rPr lang="en-US" altLang="ko-KR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0 </a:t>
            </a:r>
            <a:r>
              <a:rPr lang="ko-KR" altLang="en-US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처리 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0C9EEEF-24DD-6FB2-B2FF-F0C5EA49D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25" y="2571750"/>
            <a:ext cx="3293575" cy="180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FC22FAAC-AE66-C7D7-7DF7-559BE4D32B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4"/>
          <a:stretch/>
        </p:blipFill>
        <p:spPr bwMode="auto">
          <a:xfrm>
            <a:off x="4702202" y="2556193"/>
            <a:ext cx="4130142" cy="167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4B5069-E531-8ABA-DBC4-C76BC3310509}"/>
              </a:ext>
            </a:extLst>
          </p:cNvPr>
          <p:cNvSpPr txBox="1"/>
          <p:nvPr/>
        </p:nvSpPr>
        <p:spPr>
          <a:xfrm>
            <a:off x="1353962" y="185747"/>
            <a:ext cx="7387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– </a:t>
            </a:r>
            <a:r>
              <a:rPr lang="en-US" altLang="ko-KR" sz="1500" b="1" dirty="0" err="1">
                <a:latin typeface="+mn-ea"/>
                <a:ea typeface="+mn-ea"/>
              </a:rPr>
              <a:t>RoomService</a:t>
            </a:r>
            <a:r>
              <a:rPr lang="en-US" altLang="ko-KR" sz="1500" b="1" dirty="0">
                <a:latin typeface="+mn-ea"/>
                <a:ea typeface="+mn-ea"/>
              </a:rPr>
              <a:t>/</a:t>
            </a:r>
            <a:r>
              <a:rPr lang="en-US" altLang="ko-KR" sz="1500" b="1" dirty="0" err="1">
                <a:latin typeface="+mn-ea"/>
                <a:ea typeface="+mn-ea"/>
              </a:rPr>
              <a:t>FoodCourt</a:t>
            </a:r>
            <a:r>
              <a:rPr lang="en-US" altLang="ko-KR" sz="1500" b="1" dirty="0">
                <a:latin typeface="+mn-ea"/>
                <a:ea typeface="+mn-ea"/>
              </a:rPr>
              <a:t>/</a:t>
            </a:r>
            <a:r>
              <a:rPr lang="en-US" altLang="ko-KR" sz="1500" b="1" dirty="0" err="1">
                <a:latin typeface="+mn-ea"/>
                <a:ea typeface="+mn-ea"/>
              </a:rPr>
              <a:t>ShoppingMall</a:t>
            </a:r>
            <a:r>
              <a:rPr lang="en-US" altLang="ko-KR" sz="1500" b="1" dirty="0">
                <a:latin typeface="+mn-ea"/>
                <a:ea typeface="+mn-ea"/>
              </a:rPr>
              <a:t>/Spa/</a:t>
            </a:r>
            <a:r>
              <a:rPr lang="en-US" altLang="ko-KR" sz="1500" b="1" dirty="0" err="1">
                <a:latin typeface="+mn-ea"/>
                <a:ea typeface="+mn-ea"/>
              </a:rPr>
              <a:t>VRDeck</a:t>
            </a:r>
            <a:r>
              <a:rPr lang="en-US" altLang="ko-KR" sz="1500" b="1" dirty="0">
                <a:latin typeface="+mn-ea"/>
                <a:ea typeface="+mn-ea"/>
              </a:rPr>
              <a:t> </a:t>
            </a:r>
            <a:endParaRPr lang="ko-KR" altLang="en-US" sz="15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3941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4F9C23-982C-B4AB-74C5-5FF0752B8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06" y="615138"/>
            <a:ext cx="7594990" cy="22861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A98CCE0-4E15-8CBC-AC32-61A66F854285}"/>
              </a:ext>
            </a:extLst>
          </p:cNvPr>
          <p:cNvSpPr/>
          <p:nvPr/>
        </p:nvSpPr>
        <p:spPr>
          <a:xfrm>
            <a:off x="4424714" y="643978"/>
            <a:ext cx="3191194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B7BF45-40AD-35C4-0015-53CD58DB2B15}"/>
              </a:ext>
            </a:extLst>
          </p:cNvPr>
          <p:cNvCxnSpPr/>
          <p:nvPr/>
        </p:nvCxnSpPr>
        <p:spPr>
          <a:xfrm>
            <a:off x="1181088" y="951223"/>
            <a:ext cx="7962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899DE99-F368-09F7-CD12-D1611C4C4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457" y="1110732"/>
            <a:ext cx="2491142" cy="201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E83D748E-2704-7D9F-94AB-BB356D954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198" y="1055550"/>
            <a:ext cx="2624680" cy="211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D40150DB-005F-DC1E-950C-5CEC813CA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37" y="3103426"/>
            <a:ext cx="2491142" cy="201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A7B1ECB2-F401-62BF-E9F9-98456641C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813" y="3120938"/>
            <a:ext cx="2491142" cy="20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651613-7736-0FF9-FB7F-8E9C9AD55CE7}"/>
              </a:ext>
            </a:extLst>
          </p:cNvPr>
          <p:cNvSpPr txBox="1"/>
          <p:nvPr/>
        </p:nvSpPr>
        <p:spPr>
          <a:xfrm>
            <a:off x="6632597" y="2114531"/>
            <a:ext cx="2137051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동일한</a:t>
            </a:r>
            <a:r>
              <a:rPr lang="ko-KR" altLang="en-US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SPEND </a:t>
            </a:r>
            <a:r>
              <a:rPr lang="ko-KR" altLang="en-US" sz="1400" b="0" i="0" u="none" strike="noStrike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항목끼리의</a:t>
            </a:r>
            <a:r>
              <a:rPr lang="ko-KR" altLang="en-US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존재여부로</a:t>
            </a:r>
            <a:endParaRPr lang="en-US" altLang="ko-KR" sz="1400" b="0" i="0" u="none" strike="noStrike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S</a:t>
            </a:r>
            <a:r>
              <a:rPr lang="en-US" altLang="ko-KR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pend </a:t>
            </a:r>
            <a:r>
              <a:rPr lang="ko-KR" altLang="en-US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내에서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관계 파악 </a:t>
            </a:r>
            <a:endParaRPr lang="en-US" altLang="ko-KR" sz="1400" b="0" i="0" u="none" strike="noStrike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-&gt;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400" b="0" i="0" u="none" strike="noStrike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결측치</a:t>
            </a:r>
            <a:r>
              <a:rPr lang="ko-KR" altLang="en-US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채우기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b="0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b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</a:b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C71A6-104D-26CC-9075-E2F94827FAC4}"/>
              </a:ext>
            </a:extLst>
          </p:cNvPr>
          <p:cNvSpPr txBox="1"/>
          <p:nvPr/>
        </p:nvSpPr>
        <p:spPr>
          <a:xfrm>
            <a:off x="1353962" y="185747"/>
            <a:ext cx="7387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– </a:t>
            </a:r>
            <a:r>
              <a:rPr lang="en-US" altLang="ko-KR" sz="1500" b="1" dirty="0" err="1">
                <a:latin typeface="+mn-ea"/>
                <a:ea typeface="+mn-ea"/>
              </a:rPr>
              <a:t>RoomService</a:t>
            </a:r>
            <a:r>
              <a:rPr lang="en-US" altLang="ko-KR" sz="1500" b="1" dirty="0">
                <a:latin typeface="+mn-ea"/>
                <a:ea typeface="+mn-ea"/>
              </a:rPr>
              <a:t>/</a:t>
            </a:r>
            <a:r>
              <a:rPr lang="en-US" altLang="ko-KR" sz="1500" b="1" dirty="0" err="1">
                <a:latin typeface="+mn-ea"/>
                <a:ea typeface="+mn-ea"/>
              </a:rPr>
              <a:t>FoodCourt</a:t>
            </a:r>
            <a:r>
              <a:rPr lang="en-US" altLang="ko-KR" sz="1500" b="1" dirty="0">
                <a:latin typeface="+mn-ea"/>
                <a:ea typeface="+mn-ea"/>
              </a:rPr>
              <a:t>/</a:t>
            </a:r>
            <a:r>
              <a:rPr lang="en-US" altLang="ko-KR" sz="1500" b="1" dirty="0" err="1">
                <a:latin typeface="+mn-ea"/>
                <a:ea typeface="+mn-ea"/>
              </a:rPr>
              <a:t>ShoppingMall</a:t>
            </a:r>
            <a:r>
              <a:rPr lang="en-US" altLang="ko-KR" sz="1500" b="1" dirty="0">
                <a:latin typeface="+mn-ea"/>
                <a:ea typeface="+mn-ea"/>
              </a:rPr>
              <a:t>/Spa/</a:t>
            </a:r>
            <a:r>
              <a:rPr lang="en-US" altLang="ko-KR" sz="1500" b="1" dirty="0" err="1">
                <a:latin typeface="+mn-ea"/>
                <a:ea typeface="+mn-ea"/>
              </a:rPr>
              <a:t>VRDeck</a:t>
            </a:r>
            <a:r>
              <a:rPr lang="en-US" altLang="ko-KR" sz="1500" b="1" dirty="0">
                <a:latin typeface="+mn-ea"/>
                <a:ea typeface="+mn-ea"/>
              </a:rPr>
              <a:t> </a:t>
            </a:r>
            <a:endParaRPr lang="ko-KR" altLang="en-US" sz="15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552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스터디원 소개 및 만남 인증</a:t>
            </a:r>
            <a:endParaRPr sz="2000" b="1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36D977-9B4F-D76F-F281-2821D7604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489" y="1055550"/>
            <a:ext cx="4787886" cy="35900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7430AE-1721-AAFF-D21A-32783DFE1CFD}"/>
              </a:ext>
            </a:extLst>
          </p:cNvPr>
          <p:cNvSpPr txBox="1"/>
          <p:nvPr/>
        </p:nvSpPr>
        <p:spPr>
          <a:xfrm>
            <a:off x="6525967" y="1427211"/>
            <a:ext cx="3010795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+mj-ea"/>
                <a:ea typeface="+mj-ea"/>
              </a:rPr>
              <a:t>응용통계학과 </a:t>
            </a:r>
            <a:r>
              <a:rPr lang="en-US" altLang="ko-KR" sz="1300" dirty="0">
                <a:latin typeface="+mj-ea"/>
                <a:ea typeface="+mj-ea"/>
              </a:rPr>
              <a:t>19 </a:t>
            </a:r>
            <a:r>
              <a:rPr lang="ko-KR" altLang="en-US" sz="1300" dirty="0">
                <a:latin typeface="+mj-ea"/>
                <a:ea typeface="+mj-ea"/>
              </a:rPr>
              <a:t>정서현</a:t>
            </a:r>
            <a:endParaRPr lang="en-US" altLang="ko-KR" sz="1300" dirty="0">
              <a:latin typeface="+mj-ea"/>
              <a:ea typeface="+mj-ea"/>
            </a:endParaRPr>
          </a:p>
          <a:p>
            <a:endParaRPr lang="en-US" altLang="ko-KR" sz="1300" dirty="0">
              <a:latin typeface="+mj-ea"/>
              <a:ea typeface="+mj-ea"/>
            </a:endParaRPr>
          </a:p>
          <a:p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전자전기공학부 </a:t>
            </a:r>
            <a:r>
              <a:rPr lang="en-US" altLang="ko-KR" sz="1300" dirty="0">
                <a:latin typeface="+mj-ea"/>
                <a:ea typeface="+mj-ea"/>
              </a:rPr>
              <a:t>19 </a:t>
            </a:r>
            <a:r>
              <a:rPr lang="ko-KR" altLang="en-US" sz="1300" dirty="0">
                <a:latin typeface="+mj-ea"/>
                <a:ea typeface="+mj-ea"/>
              </a:rPr>
              <a:t>성현우</a:t>
            </a:r>
            <a:endParaRPr lang="en-US" altLang="ko-KR" sz="1300" dirty="0">
              <a:latin typeface="+mj-ea"/>
              <a:ea typeface="+mj-ea"/>
            </a:endParaRPr>
          </a:p>
          <a:p>
            <a:endParaRPr lang="en-US" altLang="ko-KR" sz="1300" dirty="0">
              <a:latin typeface="+mj-ea"/>
              <a:ea typeface="+mj-ea"/>
            </a:endParaRPr>
          </a:p>
          <a:p>
            <a:endParaRPr lang="en-US" altLang="ko-KR" sz="1300" dirty="0">
              <a:latin typeface="+mj-ea"/>
              <a:ea typeface="+mj-ea"/>
            </a:endParaRPr>
          </a:p>
          <a:p>
            <a:r>
              <a:rPr lang="en-US" altLang="ko-KR" sz="1300" dirty="0">
                <a:latin typeface="+mj-ea"/>
                <a:ea typeface="+mj-ea"/>
              </a:rPr>
              <a:t>AI</a:t>
            </a:r>
            <a:r>
              <a:rPr lang="ko-KR" altLang="en-US" sz="1300" dirty="0">
                <a:latin typeface="+mj-ea"/>
                <a:ea typeface="+mj-ea"/>
              </a:rPr>
              <a:t>학과 </a:t>
            </a:r>
            <a:r>
              <a:rPr lang="en-US" altLang="ko-KR" sz="1300" dirty="0">
                <a:latin typeface="+mj-ea"/>
                <a:ea typeface="+mj-ea"/>
              </a:rPr>
              <a:t>21 </a:t>
            </a:r>
            <a:r>
              <a:rPr lang="ko-KR" altLang="en-US" sz="1300" dirty="0">
                <a:latin typeface="+mj-ea"/>
                <a:ea typeface="+mj-ea"/>
              </a:rPr>
              <a:t>김예원</a:t>
            </a:r>
            <a:endParaRPr lang="en-US" altLang="ko-KR" sz="1300" dirty="0">
              <a:latin typeface="+mj-ea"/>
              <a:ea typeface="+mj-ea"/>
            </a:endParaRPr>
          </a:p>
          <a:p>
            <a:endParaRPr lang="en-US" altLang="ko-KR" sz="1300" dirty="0">
              <a:latin typeface="+mj-ea"/>
              <a:ea typeface="+mj-ea"/>
            </a:endParaRPr>
          </a:p>
          <a:p>
            <a:endParaRPr lang="en-US" altLang="ko-KR" sz="1300" dirty="0">
              <a:latin typeface="+mj-ea"/>
              <a:ea typeface="+mj-ea"/>
            </a:endParaRPr>
          </a:p>
          <a:p>
            <a:r>
              <a:rPr lang="en-US" altLang="ko-KR" sz="1300" dirty="0">
                <a:latin typeface="+mj-ea"/>
                <a:ea typeface="+mj-ea"/>
              </a:rPr>
              <a:t>AI</a:t>
            </a:r>
            <a:r>
              <a:rPr lang="ko-KR" altLang="en-US" sz="1300" dirty="0">
                <a:latin typeface="+mj-ea"/>
                <a:ea typeface="+mj-ea"/>
              </a:rPr>
              <a:t>학과 </a:t>
            </a:r>
            <a:r>
              <a:rPr lang="en-US" altLang="ko-KR" sz="1300" dirty="0">
                <a:latin typeface="+mj-ea"/>
                <a:ea typeface="+mj-ea"/>
              </a:rPr>
              <a:t>21 </a:t>
            </a:r>
            <a:r>
              <a:rPr lang="ko-KR" altLang="en-US" sz="1300" dirty="0">
                <a:latin typeface="+mj-ea"/>
                <a:ea typeface="+mj-ea"/>
              </a:rPr>
              <a:t>김건호</a:t>
            </a:r>
            <a:endParaRPr lang="en-US" altLang="ko-KR" sz="1300" dirty="0">
              <a:latin typeface="+mj-ea"/>
              <a:ea typeface="+mj-ea"/>
            </a:endParaRPr>
          </a:p>
          <a:p>
            <a:endParaRPr lang="en-US" altLang="ko-KR" sz="1300" dirty="0">
              <a:latin typeface="+mj-ea"/>
              <a:ea typeface="+mj-ea"/>
            </a:endParaRPr>
          </a:p>
          <a:p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에너지시스템공학부 </a:t>
            </a:r>
            <a:r>
              <a:rPr lang="en-US" altLang="ko-KR" sz="1300" dirty="0">
                <a:latin typeface="+mj-ea"/>
                <a:ea typeface="+mj-ea"/>
              </a:rPr>
              <a:t>16 </a:t>
            </a:r>
            <a:r>
              <a:rPr lang="ko-KR" altLang="en-US" sz="1300" dirty="0">
                <a:latin typeface="+mj-ea"/>
                <a:ea typeface="+mj-ea"/>
              </a:rPr>
              <a:t>김지호</a:t>
            </a:r>
            <a:endParaRPr lang="en-US" altLang="ko-KR" sz="13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4F9C23-982C-B4AB-74C5-5FF0752B8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06" y="615138"/>
            <a:ext cx="7594990" cy="22861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A98CCE0-4E15-8CBC-AC32-61A66F854285}"/>
              </a:ext>
            </a:extLst>
          </p:cNvPr>
          <p:cNvSpPr/>
          <p:nvPr/>
        </p:nvSpPr>
        <p:spPr>
          <a:xfrm>
            <a:off x="4424714" y="643978"/>
            <a:ext cx="3191194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B7BF45-40AD-35C4-0015-53CD58DB2B15}"/>
              </a:ext>
            </a:extLst>
          </p:cNvPr>
          <p:cNvCxnSpPr/>
          <p:nvPr/>
        </p:nvCxnSpPr>
        <p:spPr>
          <a:xfrm>
            <a:off x="1181088" y="951223"/>
            <a:ext cx="7962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33ACFE6-9868-4EEA-AEAF-B278F875E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575" y="1298826"/>
            <a:ext cx="5549976" cy="153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F9DCAA45-DCB2-7071-8C9A-69A97271F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206" y="3227792"/>
            <a:ext cx="5472714" cy="195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651613-7736-0FF9-FB7F-8E9C9AD55CE7}"/>
              </a:ext>
            </a:extLst>
          </p:cNvPr>
          <p:cNvSpPr txBox="1"/>
          <p:nvPr/>
        </p:nvSpPr>
        <p:spPr>
          <a:xfrm>
            <a:off x="1574118" y="1037216"/>
            <a:ext cx="6253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Transported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와의 음의 상관관계를 이용해 </a:t>
            </a:r>
            <a:r>
              <a:rPr lang="ko-KR" altLang="en-US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결측치를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 채움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b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</a:b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CD6ABF-9E63-662E-6EA5-385090E8E3D8}"/>
              </a:ext>
            </a:extLst>
          </p:cNvPr>
          <p:cNvSpPr txBox="1"/>
          <p:nvPr/>
        </p:nvSpPr>
        <p:spPr>
          <a:xfrm>
            <a:off x="1270206" y="2969703"/>
            <a:ext cx="857326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30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직접적인 상관관계가 약한  </a:t>
            </a:r>
            <a:r>
              <a:rPr lang="en-US" altLang="ko-KR" sz="1300" i="0" u="none" strike="noStrike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Homplanet</a:t>
            </a:r>
            <a:r>
              <a:rPr lang="en-US" altLang="ko-KR" sz="130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30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에 따른 </a:t>
            </a:r>
            <a:r>
              <a:rPr lang="en-US" altLang="ko-KR" sz="130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spend </a:t>
            </a:r>
            <a:r>
              <a:rPr lang="ko-KR" altLang="en-US" sz="130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항목의 평균값을 이용</a:t>
            </a:r>
            <a:r>
              <a:rPr lang="en-US" altLang="ko-KR" sz="130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-&gt;</a:t>
            </a:r>
            <a:r>
              <a:rPr lang="ko-KR" altLang="en-US" sz="130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남은 </a:t>
            </a:r>
            <a:r>
              <a:rPr lang="ko-KR" altLang="en-US" sz="1300" i="0" u="none" strike="noStrike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결측치를</a:t>
            </a:r>
            <a:r>
              <a:rPr lang="ko-KR" altLang="en-US" sz="130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채움</a:t>
            </a:r>
            <a:r>
              <a:rPr lang="en-US" altLang="ko-KR" sz="130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1300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b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</a:br>
            <a:endParaRPr lang="ko-KR" altLang="en-US" sz="13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09325-31A8-9620-D440-C8627E5897BD}"/>
              </a:ext>
            </a:extLst>
          </p:cNvPr>
          <p:cNvSpPr txBox="1"/>
          <p:nvPr/>
        </p:nvSpPr>
        <p:spPr>
          <a:xfrm>
            <a:off x="1353962" y="185747"/>
            <a:ext cx="7387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– </a:t>
            </a:r>
            <a:r>
              <a:rPr lang="en-US" altLang="ko-KR" sz="1500" b="1" dirty="0" err="1">
                <a:latin typeface="+mn-ea"/>
                <a:ea typeface="+mn-ea"/>
              </a:rPr>
              <a:t>RoomService</a:t>
            </a:r>
            <a:r>
              <a:rPr lang="en-US" altLang="ko-KR" sz="1500" b="1" dirty="0">
                <a:latin typeface="+mn-ea"/>
                <a:ea typeface="+mn-ea"/>
              </a:rPr>
              <a:t>/</a:t>
            </a:r>
            <a:r>
              <a:rPr lang="en-US" altLang="ko-KR" sz="1500" b="1" dirty="0" err="1">
                <a:latin typeface="+mn-ea"/>
                <a:ea typeface="+mn-ea"/>
              </a:rPr>
              <a:t>FoodCourt</a:t>
            </a:r>
            <a:r>
              <a:rPr lang="en-US" altLang="ko-KR" sz="1500" b="1" dirty="0">
                <a:latin typeface="+mn-ea"/>
                <a:ea typeface="+mn-ea"/>
              </a:rPr>
              <a:t>/</a:t>
            </a:r>
            <a:r>
              <a:rPr lang="en-US" altLang="ko-KR" sz="1500" b="1" dirty="0" err="1">
                <a:latin typeface="+mn-ea"/>
                <a:ea typeface="+mn-ea"/>
              </a:rPr>
              <a:t>ShoppingMall</a:t>
            </a:r>
            <a:r>
              <a:rPr lang="en-US" altLang="ko-KR" sz="1500" b="1" dirty="0">
                <a:latin typeface="+mn-ea"/>
                <a:ea typeface="+mn-ea"/>
              </a:rPr>
              <a:t>/Spa/</a:t>
            </a:r>
            <a:r>
              <a:rPr lang="en-US" altLang="ko-KR" sz="1500" b="1" dirty="0" err="1">
                <a:latin typeface="+mn-ea"/>
                <a:ea typeface="+mn-ea"/>
              </a:rPr>
              <a:t>VRDeck</a:t>
            </a:r>
            <a:r>
              <a:rPr lang="en-US" altLang="ko-KR" sz="1500" b="1" dirty="0">
                <a:latin typeface="+mn-ea"/>
                <a:ea typeface="+mn-ea"/>
              </a:rPr>
              <a:t> </a:t>
            </a:r>
            <a:endParaRPr lang="ko-KR" altLang="en-US" sz="15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021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E09325-31A8-9620-D440-C8627E5897BD}"/>
              </a:ext>
            </a:extLst>
          </p:cNvPr>
          <p:cNvSpPr txBox="1"/>
          <p:nvPr/>
        </p:nvSpPr>
        <p:spPr>
          <a:xfrm>
            <a:off x="1353962" y="185747"/>
            <a:ext cx="7387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– </a:t>
            </a:r>
            <a:r>
              <a:rPr lang="ko-KR" altLang="en-US" sz="1300" b="1" dirty="0">
                <a:latin typeface="+mn-ea"/>
                <a:ea typeface="+mn-ea"/>
              </a:rPr>
              <a:t>각각 전처리한 모든 칼럼 최종 병합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283FE350-E993-42E9-58B2-C33F75EFC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"/>
          <a:stretch/>
        </p:blipFill>
        <p:spPr bwMode="auto">
          <a:xfrm>
            <a:off x="1292072" y="1202924"/>
            <a:ext cx="7812291" cy="75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41643293-0761-385C-ED1E-7E1B75ADA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6" t="10248"/>
          <a:stretch/>
        </p:blipFill>
        <p:spPr bwMode="auto">
          <a:xfrm>
            <a:off x="1310483" y="2510381"/>
            <a:ext cx="3792389" cy="33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2" name="Picture 6">
            <a:extLst>
              <a:ext uri="{FF2B5EF4-FFF2-40B4-BE49-F238E27FC236}">
                <a16:creationId xmlns:a16="http://schemas.microsoft.com/office/drawing/2014/main" id="{D06CB23B-B0DF-5CC0-1C0E-A872D01959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/>
          <a:stretch/>
        </p:blipFill>
        <p:spPr bwMode="auto">
          <a:xfrm>
            <a:off x="1310427" y="3689678"/>
            <a:ext cx="7474537" cy="50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046512-7480-9740-A67F-CFC95728C219}"/>
              </a:ext>
            </a:extLst>
          </p:cNvPr>
          <p:cNvSpPr txBox="1"/>
          <p:nvPr/>
        </p:nvSpPr>
        <p:spPr>
          <a:xfrm>
            <a:off x="1239521" y="3331781"/>
            <a:ext cx="20560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C00000"/>
                </a:solidFill>
                <a:latin typeface="+mn-ea"/>
                <a:ea typeface="+mn-ea"/>
              </a:rPr>
              <a:t> 데이터 원 핫 인코딩</a:t>
            </a:r>
            <a:br>
              <a:rPr lang="ko-KR" altLang="en-US" sz="1300" b="1" dirty="0">
                <a:solidFill>
                  <a:srgbClr val="C00000"/>
                </a:solidFill>
                <a:latin typeface="+mn-ea"/>
                <a:ea typeface="+mn-ea"/>
              </a:rPr>
            </a:br>
            <a:endParaRPr lang="ko-KR" altLang="en-US" sz="13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2117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2" y="185747"/>
            <a:ext cx="7170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Feature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Selection</a:t>
            </a:r>
            <a:endParaRPr lang="ko-KR" altLang="en-US" sz="2000" b="1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0B58B9-497A-9A81-4737-5BE07754A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250" y="1893849"/>
            <a:ext cx="1545267" cy="2894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087B99-0009-9DA9-5263-668126779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7474" y="1824570"/>
            <a:ext cx="1610770" cy="29251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CCD505-AA98-835C-08AD-DFA4F9CD9BAB}"/>
              </a:ext>
            </a:extLst>
          </p:cNvPr>
          <p:cNvSpPr txBox="1"/>
          <p:nvPr/>
        </p:nvSpPr>
        <p:spPr>
          <a:xfrm>
            <a:off x="1432876" y="932018"/>
            <a:ext cx="78829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rgbClr val="C00000"/>
                </a:solidFill>
                <a:latin typeface="+mn-ea"/>
                <a:ea typeface="+mn-ea"/>
              </a:rPr>
              <a:t>PassengerId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</a:rPr>
              <a:t>와</a:t>
            </a:r>
            <a:r>
              <a:rPr lang="ko-KR" altLang="en-US" sz="13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ko-KR" sz="1300" b="1" dirty="0" err="1">
                <a:solidFill>
                  <a:srgbClr val="C00000"/>
                </a:solidFill>
                <a:latin typeface="+mn-ea"/>
                <a:ea typeface="+mn-ea"/>
              </a:rPr>
              <a:t>Cabin_number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</a:rPr>
              <a:t>방 번호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</a:rPr>
              <a:t>는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</a:rPr>
              <a:t>Transported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</a:rPr>
              <a:t>와 무관할 것으로 예상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</a:rPr>
              <a:t>-&gt; </a:t>
            </a:r>
            <a:r>
              <a:rPr lang="ko-KR" altLang="en-US" sz="1300" b="1" dirty="0">
                <a:solidFill>
                  <a:srgbClr val="C00000"/>
                </a:solidFill>
                <a:latin typeface="+mn-ea"/>
                <a:ea typeface="+mn-ea"/>
              </a:rPr>
              <a:t>피처 선택 시 제외</a:t>
            </a:r>
            <a:endParaRPr lang="en-US" altLang="ko-KR" sz="1300" b="1" dirty="0">
              <a:solidFill>
                <a:srgbClr val="C00000"/>
              </a:solidFill>
              <a:latin typeface="+mn-ea"/>
              <a:ea typeface="+mn-ea"/>
            </a:endParaRPr>
          </a:p>
          <a:p>
            <a:endParaRPr lang="en-US" altLang="ko-KR" sz="1300" b="1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</a:rPr>
              <a:t>실제로 </a:t>
            </a:r>
            <a:r>
              <a:rPr lang="en-US" altLang="ko-KR" sz="1300" b="1" dirty="0" err="1">
                <a:solidFill>
                  <a:schemeClr val="tx1"/>
                </a:solidFill>
                <a:latin typeface="+mn-ea"/>
                <a:ea typeface="+mn-ea"/>
              </a:rPr>
              <a:t>Cabin_number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</a:rPr>
              <a:t>피처를 선택하지 않았을 경우 예측성능이 약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</a:rPr>
              <a:t>0.21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</a:rPr>
              <a:t> 향상됨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b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</a:rPr>
            </a:br>
            <a:endParaRPr lang="ko-KR" altLang="en-US" sz="13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6914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2" y="185747"/>
            <a:ext cx="7170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  <a:ea typeface="+mn-ea"/>
              </a:rPr>
              <a:t>모델 소개  </a:t>
            </a:r>
            <a:r>
              <a:rPr lang="en-US" altLang="ko-KR" sz="2000" b="1" dirty="0">
                <a:latin typeface="+mn-ea"/>
                <a:ea typeface="+mn-ea"/>
              </a:rPr>
              <a:t>- SVC / LGBM / XGB / RF / KNN </a:t>
            </a:r>
            <a:endParaRPr lang="ko-KR" altLang="en-US" sz="2000" b="1" dirty="0">
              <a:latin typeface="+mn-ea"/>
              <a:ea typeface="+mn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B077759-85A1-43A9-CDEF-3B32F65B4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825" y="786341"/>
            <a:ext cx="2954151" cy="2164956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2A4F816-A079-08B0-0C16-4F53BAEE7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6010" y="786340"/>
            <a:ext cx="2445938" cy="3357169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2474037-EEBD-5304-5EB5-925440DC53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800" y="3363597"/>
            <a:ext cx="3027200" cy="1779903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307722-2521-D749-9807-4214BFE5E8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9785" y="2545515"/>
            <a:ext cx="3365733" cy="2607547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A26E7AB-AF58-3311-8F90-DA39516040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1948" y="786339"/>
            <a:ext cx="2169352" cy="2666272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FF2145C-A7F3-FCF9-8489-BBD2EB8A91D3}"/>
              </a:ext>
            </a:extLst>
          </p:cNvPr>
          <p:cNvSpPr txBox="1"/>
          <p:nvPr/>
        </p:nvSpPr>
        <p:spPr>
          <a:xfrm>
            <a:off x="6739457" y="39553"/>
            <a:ext cx="244593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n-ea"/>
                <a:ea typeface="+mn-ea"/>
              </a:rPr>
              <a:t>5</a:t>
            </a:r>
            <a:r>
              <a:rPr lang="ko-KR" altLang="en-US" sz="1300" dirty="0">
                <a:latin typeface="+mn-ea"/>
                <a:ea typeface="+mn-ea"/>
              </a:rPr>
              <a:t>개의 모델을 정하고 각자 </a:t>
            </a:r>
            <a:r>
              <a:rPr lang="en-US" altLang="ko-KR" sz="1300" dirty="0">
                <a:latin typeface="+mn-ea"/>
                <a:ea typeface="+mn-ea"/>
              </a:rPr>
              <a:t>1</a:t>
            </a:r>
            <a:r>
              <a:rPr lang="ko-KR" altLang="en-US" sz="1300" dirty="0">
                <a:latin typeface="+mn-ea"/>
                <a:ea typeface="+mn-ea"/>
              </a:rPr>
              <a:t>개의 모델을 맡아 </a:t>
            </a:r>
            <a:r>
              <a:rPr lang="ko-KR" altLang="en-US" sz="1300" dirty="0" err="1">
                <a:latin typeface="+mn-ea"/>
                <a:ea typeface="+mn-ea"/>
              </a:rPr>
              <a:t>하이퍼파라미터</a:t>
            </a:r>
            <a:r>
              <a:rPr lang="ko-KR" altLang="en-US" sz="1300" dirty="0">
                <a:latin typeface="+mn-ea"/>
                <a:ea typeface="+mn-ea"/>
              </a:rPr>
              <a:t> 튜닝을 진행</a:t>
            </a:r>
            <a:r>
              <a:rPr lang="en-US" altLang="ko-KR" sz="1300" dirty="0">
                <a:latin typeface="+mn-ea"/>
                <a:ea typeface="+mn-ea"/>
              </a:rPr>
              <a:t>.</a:t>
            </a:r>
            <a:endParaRPr lang="ko-KR" altLang="en-US" sz="13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1982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  <a:ea typeface="+mn-ea"/>
              </a:rPr>
              <a:t>모델 소개 </a:t>
            </a:r>
            <a:r>
              <a:rPr lang="en-US" altLang="ko-KR" sz="2000" b="1" dirty="0">
                <a:latin typeface="+mn-ea"/>
                <a:ea typeface="+mn-ea"/>
              </a:rPr>
              <a:t>- SVC</a:t>
            </a:r>
            <a:endParaRPr lang="ko-KR" altLang="en-US" sz="2000" b="1" dirty="0">
              <a:latin typeface="+mn-ea"/>
              <a:ea typeface="+mn-ea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A56F9E03-1A86-BBF0-A6DA-F92F68D3C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605" y="960141"/>
            <a:ext cx="4885238" cy="282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2EAD9EEC-9854-DFF6-126A-3A424B226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593" y="4317902"/>
            <a:ext cx="7754257" cy="63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181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  <a:ea typeface="+mn-ea"/>
              </a:rPr>
              <a:t>모델 소개 </a:t>
            </a:r>
            <a:r>
              <a:rPr lang="en-US" altLang="ko-KR" sz="2000" b="1" dirty="0">
                <a:latin typeface="+mn-ea"/>
                <a:ea typeface="+mn-ea"/>
              </a:rPr>
              <a:t>- </a:t>
            </a:r>
            <a:r>
              <a:rPr lang="en-US" altLang="ko-KR" sz="2000" b="1" dirty="0" err="1">
                <a:latin typeface="+mn-ea"/>
                <a:ea typeface="+mn-ea"/>
              </a:rPr>
              <a:t>LightGBM</a:t>
            </a:r>
            <a:endParaRPr lang="ko-KR" altLang="en-US" sz="2000" b="1" dirty="0">
              <a:latin typeface="+mn-ea"/>
              <a:ea typeface="+mn-ea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4D182187-69E3-1A5F-C3EB-32622AA7B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910" y="842330"/>
            <a:ext cx="4919003" cy="260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9FEA6E49-1C75-7AB4-C546-4C97CA0D2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882" y="1209664"/>
            <a:ext cx="3220313" cy="29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029C7F81-55C5-EFE6-703D-7F6AB3716A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85"/>
          <a:stretch/>
        </p:blipFill>
        <p:spPr bwMode="auto">
          <a:xfrm>
            <a:off x="1261910" y="4513100"/>
            <a:ext cx="7790038" cy="48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529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  <a:ea typeface="+mn-ea"/>
              </a:rPr>
              <a:t>모델 소개 </a:t>
            </a:r>
            <a:r>
              <a:rPr lang="en-US" altLang="ko-KR" sz="2000" b="1" dirty="0">
                <a:latin typeface="+mn-ea"/>
                <a:ea typeface="+mn-ea"/>
              </a:rPr>
              <a:t>- </a:t>
            </a:r>
            <a:r>
              <a:rPr lang="en-US" altLang="ko-KR" sz="2000" b="1" dirty="0" err="1">
                <a:latin typeface="+mn-ea"/>
                <a:ea typeface="+mn-ea"/>
              </a:rPr>
              <a:t>Xgboost</a:t>
            </a:r>
            <a:endParaRPr lang="ko-KR" altLang="en-US" sz="2000" b="1" dirty="0">
              <a:latin typeface="+mn-ea"/>
              <a:ea typeface="+mn-ea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15EA4588-A5E6-4F65-CE05-45326EBFF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949" y="799046"/>
            <a:ext cx="5114125" cy="219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BC8702FE-CF97-9EA8-8D59-7790CB9C2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949" y="3047458"/>
            <a:ext cx="75533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11F7E42F-B757-F6C9-56FE-BCD5D0749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949" y="4344454"/>
            <a:ext cx="7410590" cy="44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217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  <a:ea typeface="+mn-ea"/>
              </a:rPr>
              <a:t>모델 소개 </a:t>
            </a:r>
            <a:r>
              <a:rPr lang="en-US" altLang="ko-KR" sz="2000" b="1" dirty="0">
                <a:latin typeface="+mn-ea"/>
                <a:ea typeface="+mn-ea"/>
              </a:rPr>
              <a:t>- </a:t>
            </a:r>
            <a:r>
              <a:rPr lang="en-US" altLang="ko-KR" sz="2000" b="1" dirty="0" err="1">
                <a:latin typeface="+mn-ea"/>
                <a:ea typeface="+mn-ea"/>
              </a:rPr>
              <a:t>RandomForest</a:t>
            </a:r>
            <a:endParaRPr lang="ko-KR" altLang="en-US" sz="2000" b="1" dirty="0">
              <a:latin typeface="+mn-ea"/>
              <a:ea typeface="+mn-ea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DDCF7D88-96E0-988C-50C6-1AC70FF18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781" y="1121861"/>
            <a:ext cx="7741908" cy="224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926C437A-09CB-1302-9C73-C81EF442F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615" y="4131933"/>
            <a:ext cx="7787742" cy="55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24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  <a:ea typeface="+mn-ea"/>
              </a:rPr>
              <a:t>모델 소개 </a:t>
            </a:r>
            <a:r>
              <a:rPr lang="en-US" altLang="ko-KR" sz="2000" b="1" dirty="0">
                <a:latin typeface="+mn-ea"/>
                <a:ea typeface="+mn-ea"/>
              </a:rPr>
              <a:t>- KNN</a:t>
            </a:r>
            <a:endParaRPr lang="ko-KR" altLang="en-US" sz="2000" b="1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1FD5D1-D1AC-2864-7828-CCB26495E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938" y="4468460"/>
            <a:ext cx="7842974" cy="4309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53A661-203C-AEAF-C6F0-5C3816E3F1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9940"/>
          <a:stretch/>
        </p:blipFill>
        <p:spPr>
          <a:xfrm>
            <a:off x="1211816" y="585857"/>
            <a:ext cx="4961326" cy="38826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EAEC84-7552-CCBC-05C9-D8EB6D2C16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1611" r="68111"/>
          <a:stretch/>
        </p:blipFill>
        <p:spPr>
          <a:xfrm>
            <a:off x="6381234" y="1231119"/>
            <a:ext cx="2539586" cy="143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56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0;p16">
            <a:extLst>
              <a:ext uri="{FF2B5EF4-FFF2-40B4-BE49-F238E27FC236}">
                <a16:creationId xmlns:a16="http://schemas.microsoft.com/office/drawing/2014/main" id="{DA140FF7-92FA-48E5-808C-28613864207C}"/>
              </a:ext>
            </a:extLst>
          </p:cNvPr>
          <p:cNvSpPr/>
          <p:nvPr/>
        </p:nvSpPr>
        <p:spPr>
          <a:xfrm>
            <a:off x="1181088" y="-37950"/>
            <a:ext cx="7962912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3968657" y="230246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r>
              <a:rPr lang="en-US" altLang="ko-KR" sz="2000" b="1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sz="2000" b="1" dirty="0">
              <a:solidFill>
                <a:schemeClr val="bg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14049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목차 </a:t>
            </a:r>
            <a:endParaRPr sz="2000" b="1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0C267-0A8C-2CF9-D0CE-9C456E1CB117}"/>
              </a:ext>
            </a:extLst>
          </p:cNvPr>
          <p:cNvSpPr txBox="1"/>
          <p:nvPr/>
        </p:nvSpPr>
        <p:spPr>
          <a:xfrm>
            <a:off x="1675377" y="1159877"/>
            <a:ext cx="608168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>
                <a:latin typeface="+mj-ea"/>
                <a:ea typeface="+mj-ea"/>
              </a:rPr>
              <a:t>Kaggle Contest </a:t>
            </a:r>
            <a:r>
              <a:rPr lang="ko-KR" altLang="en-US" sz="2000" dirty="0">
                <a:latin typeface="+mj-ea"/>
                <a:ea typeface="+mj-ea"/>
              </a:rPr>
              <a:t>소개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+mj-ea"/>
                <a:ea typeface="+mj-ea"/>
              </a:rPr>
              <a:t>Data </a:t>
            </a:r>
            <a:r>
              <a:rPr lang="ko-KR" altLang="en-US" sz="2000" dirty="0">
                <a:latin typeface="+mj-ea"/>
                <a:ea typeface="+mj-ea"/>
              </a:rPr>
              <a:t>소개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+mj-ea"/>
                <a:ea typeface="+mj-ea"/>
              </a:rPr>
              <a:t>Data </a:t>
            </a:r>
            <a:r>
              <a:rPr lang="ko-KR" altLang="en-US" sz="2000" dirty="0" err="1">
                <a:latin typeface="+mj-ea"/>
                <a:ea typeface="+mj-ea"/>
              </a:rPr>
              <a:t>전처리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+mj-ea"/>
                <a:ea typeface="+mj-ea"/>
              </a:rPr>
              <a:t>Feature Selection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모델 소개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510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0ACF566-B142-1127-6D84-BF3671DA2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455" y="726434"/>
            <a:ext cx="6604686" cy="33297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C67E10-B1F3-FF01-08B4-418BFF9BE803}"/>
              </a:ext>
            </a:extLst>
          </p:cNvPr>
          <p:cNvSpPr txBox="1"/>
          <p:nvPr/>
        </p:nvSpPr>
        <p:spPr>
          <a:xfrm>
            <a:off x="1408671" y="266985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Kaggle Contest - Spaceship Titanic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E55BC-7A2E-7CB3-0B17-04F43A1109FC}"/>
              </a:ext>
            </a:extLst>
          </p:cNvPr>
          <p:cNvSpPr txBox="1"/>
          <p:nvPr/>
        </p:nvSpPr>
        <p:spPr>
          <a:xfrm>
            <a:off x="1408671" y="4417066"/>
            <a:ext cx="4297063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i="0" dirty="0" err="1">
                <a:solidFill>
                  <a:schemeClr val="tx1"/>
                </a:solidFill>
                <a:effectLst/>
                <a:latin typeface="+mj-ea"/>
                <a:ea typeface="+mj-ea"/>
              </a:rPr>
              <a:t>타이타닉호가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시공간 이상과 충돌하는 동안</a:t>
            </a:r>
            <a:endParaRPr lang="en-US" altLang="ko-KR" b="1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r>
              <a:rPr lang="ko-KR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승객이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다른 차원으로 이송되었는지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를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예측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94EA2-47DF-75A0-181C-F0B2533861B0}"/>
              </a:ext>
            </a:extLst>
          </p:cNvPr>
          <p:cNvSpPr txBox="1"/>
          <p:nvPr/>
        </p:nvSpPr>
        <p:spPr>
          <a:xfrm>
            <a:off x="6085703" y="4524787"/>
            <a:ext cx="192469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C00000"/>
                </a:solidFill>
                <a:effectLst/>
                <a:latin typeface="+mj-ea"/>
                <a:ea typeface="+mj-ea"/>
              </a:rPr>
              <a:t>평가기준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: Accuracy</a:t>
            </a:r>
          </a:p>
        </p:txBody>
      </p:sp>
    </p:spTree>
    <p:extLst>
      <p:ext uri="{BB962C8B-B14F-4D97-AF65-F5344CB8AC3E}">
        <p14:creationId xmlns:p14="http://schemas.microsoft.com/office/powerpoint/2010/main" val="39981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BF5BB3-738D-48E8-F4AA-439F697533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446"/>
          <a:stretch/>
        </p:blipFill>
        <p:spPr>
          <a:xfrm>
            <a:off x="1279823" y="686196"/>
            <a:ext cx="4404285" cy="21893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B475B4-A23E-D1C9-BEBD-33F5CA8A6C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880"/>
          <a:stretch/>
        </p:blipFill>
        <p:spPr>
          <a:xfrm>
            <a:off x="1353963" y="2932511"/>
            <a:ext cx="4550954" cy="20252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5134A-9879-B897-BCD6-A4E74B41B307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DFFAFD-EA40-F561-DE0D-052025DD160A}"/>
              </a:ext>
            </a:extLst>
          </p:cNvPr>
          <p:cNvSpPr txBox="1"/>
          <p:nvPr/>
        </p:nvSpPr>
        <p:spPr>
          <a:xfrm>
            <a:off x="5888036" y="718640"/>
            <a:ext cx="3083089" cy="4320020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solidFill>
                  <a:srgbClr val="212529"/>
                </a:solidFill>
                <a:effectLst/>
                <a:latin typeface="+mn-ea"/>
                <a:ea typeface="+mn-ea"/>
              </a:rPr>
              <a:t>PassengerId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승객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ID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700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solidFill>
                  <a:srgbClr val="212529"/>
                </a:solidFill>
                <a:effectLst/>
                <a:latin typeface="+mn-ea"/>
                <a:ea typeface="+mn-ea"/>
              </a:rPr>
              <a:t>HomePlanet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출발 행성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(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거주지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700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solidFill>
                  <a:srgbClr val="212529"/>
                </a:solidFill>
                <a:effectLst/>
                <a:latin typeface="+mn-ea"/>
                <a:ea typeface="+mn-ea"/>
              </a:rPr>
              <a:t>CryoSleep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취침 방식 여부</a:t>
            </a:r>
            <a:endParaRPr lang="en-US" altLang="ko-KR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sz="700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Cabin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객실 종류 및 번호</a:t>
            </a:r>
            <a:endParaRPr lang="en-US" altLang="ko-KR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     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(port :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좌현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, starboard :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우현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700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Destination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목적지</a:t>
            </a:r>
            <a:endParaRPr lang="en-US" altLang="ko-KR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sz="700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Age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승객의 나이</a:t>
            </a:r>
            <a:endParaRPr lang="en-US" altLang="ko-KR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sz="700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VIP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승객의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VIP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서비스 유무</a:t>
            </a:r>
            <a:endParaRPr lang="en-US" altLang="ko-KR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sz="700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solidFill>
                  <a:srgbClr val="212529"/>
                </a:solidFill>
                <a:effectLst/>
                <a:latin typeface="+mn-ea"/>
                <a:ea typeface="+mn-ea"/>
              </a:rPr>
              <a:t>RoomService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, </a:t>
            </a:r>
            <a:r>
              <a:rPr lang="en-US" altLang="ko-KR" b="1" i="0" dirty="0" err="1">
                <a:solidFill>
                  <a:srgbClr val="212529"/>
                </a:solidFill>
                <a:effectLst/>
                <a:latin typeface="+mn-ea"/>
                <a:ea typeface="+mn-ea"/>
              </a:rPr>
              <a:t>FoodCourt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, </a:t>
            </a:r>
            <a:r>
              <a:rPr lang="en-US" altLang="ko-KR" b="1" i="0" dirty="0" err="1">
                <a:solidFill>
                  <a:srgbClr val="212529"/>
                </a:solidFill>
                <a:effectLst/>
                <a:latin typeface="+mn-ea"/>
                <a:ea typeface="+mn-ea"/>
              </a:rPr>
              <a:t>ShoppingMall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, Spa, </a:t>
            </a:r>
            <a:r>
              <a:rPr lang="en-US" altLang="ko-KR" b="1" i="0" dirty="0" err="1">
                <a:solidFill>
                  <a:srgbClr val="212529"/>
                </a:solidFill>
                <a:effectLst/>
                <a:latin typeface="+mn-ea"/>
                <a:ea typeface="+mn-ea"/>
              </a:rPr>
              <a:t>VRDeck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승객이 해당 서비스에 대해 지불한 금액</a:t>
            </a:r>
            <a:endParaRPr lang="en-US" altLang="ko-KR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sz="700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Name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이름</a:t>
            </a:r>
            <a:endParaRPr lang="en-US" altLang="ko-KR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sz="700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+mn-ea"/>
                <a:ea typeface="+mn-ea"/>
              </a:rPr>
              <a:t>Transported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+mn-ea"/>
                <a:ea typeface="+mn-ea"/>
              </a:rPr>
              <a:t> :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+mn-ea"/>
                <a:ea typeface="+mn-ea"/>
              </a:rPr>
              <a:t>도착 여부</a:t>
            </a:r>
          </a:p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84147E-F424-645E-B64B-447709165C6C}"/>
              </a:ext>
            </a:extLst>
          </p:cNvPr>
          <p:cNvSpPr txBox="1"/>
          <p:nvPr/>
        </p:nvSpPr>
        <p:spPr>
          <a:xfrm>
            <a:off x="7098955" y="4730883"/>
            <a:ext cx="223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+mn-ea"/>
                <a:ea typeface="+mn-ea"/>
              </a:rPr>
              <a:t>예측해야하는</a:t>
            </a:r>
            <a:r>
              <a:rPr lang="ko-KR" altLang="en-US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+mn-ea"/>
                <a:ea typeface="+mn-ea"/>
              </a:rPr>
              <a:t>target</a:t>
            </a:r>
            <a:endParaRPr lang="ko-KR" altLang="en-US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120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CEB573-AC69-0815-D352-4848DC518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972" y="673607"/>
            <a:ext cx="2446942" cy="37962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F1FD94-D1AB-F4B7-9D1B-4A53C9C68C66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47BB7E-E400-4B48-6459-49559BB52949}"/>
              </a:ext>
            </a:extLst>
          </p:cNvPr>
          <p:cNvSpPr txBox="1"/>
          <p:nvPr/>
        </p:nvSpPr>
        <p:spPr>
          <a:xfrm>
            <a:off x="1706062" y="1428856"/>
            <a:ext cx="2154057" cy="28229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263F3F-DEAF-45BE-FF16-06EFC5A41994}"/>
              </a:ext>
            </a:extLst>
          </p:cNvPr>
          <p:cNvSpPr txBox="1"/>
          <p:nvPr/>
        </p:nvSpPr>
        <p:spPr>
          <a:xfrm>
            <a:off x="4567791" y="635016"/>
            <a:ext cx="4469788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‘</a:t>
            </a:r>
            <a:r>
              <a:rPr lang="en-US" altLang="ko-KR" b="1" dirty="0" err="1">
                <a:solidFill>
                  <a:schemeClr val="tx1"/>
                </a:solidFill>
                <a:latin typeface="+mj-ea"/>
                <a:ea typeface="+mj-ea"/>
              </a:rPr>
              <a:t>PassengerId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’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와 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‘Transported’(target)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를 제외한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latin typeface="+mj-ea"/>
                <a:ea typeface="+mj-ea"/>
              </a:rPr>
              <a:t>사실상 모든 </a:t>
            </a:r>
            <a:r>
              <a:rPr lang="ko-KR" altLang="en-US" b="1" dirty="0" err="1">
                <a:solidFill>
                  <a:srgbClr val="C00000"/>
                </a:solidFill>
                <a:latin typeface="+mj-ea"/>
                <a:ea typeface="+mj-ea"/>
              </a:rPr>
              <a:t>피쳐에</a:t>
            </a:r>
            <a:r>
              <a:rPr lang="ko-KR" altLang="en-US" b="1" dirty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ko-KR" altLang="en-US" b="1" dirty="0" err="1">
                <a:solidFill>
                  <a:srgbClr val="C00000"/>
                </a:solidFill>
                <a:latin typeface="+mj-ea"/>
                <a:ea typeface="+mj-ea"/>
              </a:rPr>
              <a:t>결측치가</a:t>
            </a:r>
            <a:r>
              <a:rPr lang="ko-KR" altLang="en-US" b="1" dirty="0">
                <a:solidFill>
                  <a:srgbClr val="C00000"/>
                </a:solidFill>
                <a:latin typeface="+mj-ea"/>
                <a:ea typeface="+mj-ea"/>
              </a:rPr>
              <a:t> 존재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했음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72B544-34CE-7405-E9F0-3A04A685BEBD}"/>
              </a:ext>
            </a:extLst>
          </p:cNvPr>
          <p:cNvSpPr txBox="1"/>
          <p:nvPr/>
        </p:nvSpPr>
        <p:spPr>
          <a:xfrm>
            <a:off x="4501337" y="1428856"/>
            <a:ext cx="4469788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1"/>
                </a:solidFill>
                <a:latin typeface="+mj-ea"/>
                <a:ea typeface="+mj-ea"/>
              </a:rPr>
              <a:t>결측치가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 있는 </a:t>
            </a:r>
            <a:r>
              <a:rPr lang="ko-KR" altLang="en-US" b="1" dirty="0">
                <a:solidFill>
                  <a:srgbClr val="C00000"/>
                </a:solidFill>
                <a:latin typeface="+mj-ea"/>
                <a:ea typeface="+mj-ea"/>
              </a:rPr>
              <a:t>모든 행을 </a:t>
            </a:r>
            <a:r>
              <a:rPr lang="en-US" altLang="ko-KR" b="1" dirty="0">
                <a:solidFill>
                  <a:srgbClr val="C00000"/>
                </a:solidFill>
                <a:latin typeface="+mj-ea"/>
                <a:ea typeface="+mj-ea"/>
              </a:rPr>
              <a:t>drop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하면</a:t>
            </a:r>
            <a:endParaRPr lang="en-US" altLang="ko-KR" b="1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전체 데이터의 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24%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가 제거됨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F469961-3C41-1274-3746-273104B79479}"/>
              </a:ext>
            </a:extLst>
          </p:cNvPr>
          <p:cNvGrpSpPr/>
          <p:nvPr/>
        </p:nvGrpSpPr>
        <p:grpSpPr>
          <a:xfrm>
            <a:off x="4567791" y="2001235"/>
            <a:ext cx="2914293" cy="695941"/>
            <a:chOff x="4581786" y="2142962"/>
            <a:chExt cx="3109743" cy="819191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38B83D0-CC8E-06F5-B0CD-C19F36FE3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81786" y="2142962"/>
              <a:ext cx="3109743" cy="819191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B57CE46-B509-D37A-21E7-10AC271DFB43}"/>
                </a:ext>
              </a:extLst>
            </p:cNvPr>
            <p:cNvSpPr/>
            <p:nvPr/>
          </p:nvSpPr>
          <p:spPr>
            <a:xfrm>
              <a:off x="5621412" y="2755474"/>
              <a:ext cx="1024865" cy="19852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0C68859-59E8-992B-5F8F-BE0238D860AE}"/>
              </a:ext>
            </a:extLst>
          </p:cNvPr>
          <p:cNvGrpSpPr/>
          <p:nvPr/>
        </p:nvGrpSpPr>
        <p:grpSpPr>
          <a:xfrm>
            <a:off x="4562302" y="3210606"/>
            <a:ext cx="2918237" cy="738664"/>
            <a:chOff x="4567791" y="3136730"/>
            <a:chExt cx="3113952" cy="869480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8894C8C-A86F-5C0B-DB3D-903CF1D0B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67791" y="3136730"/>
              <a:ext cx="3113952" cy="869480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54DB9C5-65D9-0B7A-AAEB-FCE1FEB35261}"/>
                </a:ext>
              </a:extLst>
            </p:cNvPr>
            <p:cNvSpPr/>
            <p:nvPr/>
          </p:nvSpPr>
          <p:spPr>
            <a:xfrm>
              <a:off x="5331954" y="3662200"/>
              <a:ext cx="1024865" cy="19852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D18848A6-1D97-DEF8-A62D-AAA5BCE1AA54}"/>
              </a:ext>
            </a:extLst>
          </p:cNvPr>
          <p:cNvSpPr/>
          <p:nvPr/>
        </p:nvSpPr>
        <p:spPr>
          <a:xfrm>
            <a:off x="5812460" y="2795075"/>
            <a:ext cx="417922" cy="30917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146D8-49D2-E62E-D615-307B830FF8AD}"/>
              </a:ext>
            </a:extLst>
          </p:cNvPr>
          <p:cNvSpPr txBox="1"/>
          <p:nvPr/>
        </p:nvSpPr>
        <p:spPr>
          <a:xfrm>
            <a:off x="4367382" y="4285551"/>
            <a:ext cx="4677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약 </a:t>
            </a:r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ko-KR" altLang="en-US" dirty="0">
                <a:latin typeface="+mn-ea"/>
                <a:ea typeface="+mn-ea"/>
              </a:rPr>
              <a:t>주간 </a:t>
            </a:r>
            <a:r>
              <a:rPr lang="ko-KR" altLang="en-US" dirty="0" err="1">
                <a:latin typeface="+mn-ea"/>
                <a:ea typeface="+mn-ea"/>
              </a:rPr>
              <a:t>결측치를</a:t>
            </a:r>
            <a:r>
              <a:rPr lang="ko-KR" altLang="en-US" dirty="0">
                <a:latin typeface="+mn-ea"/>
                <a:ea typeface="+mn-ea"/>
              </a:rPr>
              <a:t> 제거하지 않고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 err="1">
                <a:latin typeface="+mn-ea"/>
                <a:ea typeface="+mn-ea"/>
              </a:rPr>
              <a:t>피쳐</a:t>
            </a:r>
            <a:r>
              <a:rPr lang="ko-KR" altLang="en-US" dirty="0">
                <a:latin typeface="+mn-ea"/>
                <a:ea typeface="+mn-ea"/>
              </a:rPr>
              <a:t> 간 상관관계를 파악해 </a:t>
            </a:r>
            <a:r>
              <a:rPr lang="ko-KR" altLang="en-US" dirty="0" err="1">
                <a:latin typeface="+mn-ea"/>
                <a:ea typeface="+mn-ea"/>
              </a:rPr>
              <a:t>결측치를</a:t>
            </a:r>
            <a:r>
              <a:rPr lang="ko-KR" altLang="en-US" dirty="0">
                <a:latin typeface="+mn-ea"/>
                <a:ea typeface="+mn-ea"/>
              </a:rPr>
              <a:t> 처리하고자 했음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179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5ABFBA-39C6-3998-CFB2-A4EF0FEC32FE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5FE6C9-3398-3BB7-8E17-DABC690A8C02}"/>
              </a:ext>
            </a:extLst>
          </p:cNvPr>
          <p:cNvSpPr txBox="1"/>
          <p:nvPr/>
        </p:nvSpPr>
        <p:spPr>
          <a:xfrm>
            <a:off x="1371187" y="752821"/>
            <a:ext cx="833602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latin typeface="+mn-ea"/>
                <a:ea typeface="+mn-ea"/>
              </a:rPr>
              <a:t>결측치</a:t>
            </a:r>
            <a:r>
              <a:rPr lang="ko-KR" altLang="en-US" dirty="0">
                <a:latin typeface="+mn-ea"/>
                <a:ea typeface="+mn-ea"/>
              </a:rPr>
              <a:t> 처리에서의 </a:t>
            </a:r>
            <a:r>
              <a:rPr lang="en-US" altLang="ko-KR" b="1" dirty="0">
                <a:solidFill>
                  <a:srgbClr val="C00000"/>
                </a:solidFill>
                <a:latin typeface="+mn-ea"/>
                <a:ea typeface="+mn-ea"/>
              </a:rPr>
              <a:t>Key Point : </a:t>
            </a:r>
            <a:r>
              <a:rPr lang="en-US" altLang="ko-KR" sz="1300" dirty="0" err="1">
                <a:latin typeface="+mn-ea"/>
                <a:ea typeface="+mn-ea"/>
              </a:rPr>
              <a:t>PassengerId</a:t>
            </a:r>
            <a:r>
              <a:rPr lang="ko-KR" altLang="en-US" sz="1300" dirty="0">
                <a:latin typeface="+mn-ea"/>
                <a:ea typeface="+mn-ea"/>
              </a:rPr>
              <a:t> 앞 번호를 이용해 </a:t>
            </a:r>
            <a:r>
              <a:rPr lang="en-US" altLang="ko-KR" sz="1300" b="1" dirty="0">
                <a:solidFill>
                  <a:srgbClr val="C00000"/>
                </a:solidFill>
                <a:latin typeface="+mn-ea"/>
                <a:ea typeface="+mn-ea"/>
              </a:rPr>
              <a:t>group</a:t>
            </a:r>
            <a:r>
              <a:rPr lang="ko-KR" altLang="en-US" sz="1300" b="1" dirty="0">
                <a:solidFill>
                  <a:srgbClr val="C00000"/>
                </a:solidFill>
                <a:latin typeface="+mn-ea"/>
                <a:ea typeface="+mn-ea"/>
              </a:rPr>
              <a:t>칼럼</a:t>
            </a:r>
            <a:r>
              <a:rPr lang="ko-KR" altLang="en-US" sz="1300" dirty="0">
                <a:latin typeface="+mn-ea"/>
                <a:ea typeface="+mn-ea"/>
              </a:rPr>
              <a:t>을 생성</a:t>
            </a:r>
            <a:endParaRPr lang="en-US" altLang="ko-KR" sz="1300" dirty="0">
              <a:latin typeface="+mn-ea"/>
              <a:ea typeface="+mn-ea"/>
            </a:endParaRPr>
          </a:p>
          <a:p>
            <a:r>
              <a:rPr lang="en-US" altLang="ko-KR" sz="1300" dirty="0">
                <a:latin typeface="+mn-ea"/>
                <a:ea typeface="+mn-ea"/>
              </a:rPr>
              <a:t>			-&gt;</a:t>
            </a:r>
            <a:r>
              <a:rPr lang="ko-KR" altLang="en-US" sz="1300" dirty="0">
                <a:latin typeface="+mn-ea"/>
                <a:ea typeface="+mn-ea"/>
              </a:rPr>
              <a:t> </a:t>
            </a:r>
            <a:r>
              <a:rPr lang="en-US" altLang="ko-KR" sz="1300" b="1" dirty="0">
                <a:solidFill>
                  <a:srgbClr val="C00000"/>
                </a:solidFill>
                <a:latin typeface="+mn-ea"/>
                <a:ea typeface="+mn-ea"/>
              </a:rPr>
              <a:t>group</a:t>
            </a:r>
            <a:r>
              <a:rPr lang="ko-KR" altLang="en-US" sz="1300" b="1" dirty="0">
                <a:solidFill>
                  <a:srgbClr val="C00000"/>
                </a:solidFill>
                <a:latin typeface="+mn-ea"/>
                <a:ea typeface="+mn-ea"/>
              </a:rPr>
              <a:t>과 </a:t>
            </a:r>
            <a:r>
              <a:rPr lang="ko-KR" altLang="en-US" sz="1300" b="1" dirty="0" err="1">
                <a:solidFill>
                  <a:srgbClr val="C00000"/>
                </a:solidFill>
                <a:latin typeface="+mn-ea"/>
                <a:ea typeface="+mn-ea"/>
              </a:rPr>
              <a:t>피쳐간</a:t>
            </a:r>
            <a:r>
              <a:rPr lang="ko-KR" altLang="en-US" sz="1300" b="1" dirty="0">
                <a:solidFill>
                  <a:srgbClr val="C00000"/>
                </a:solidFill>
                <a:latin typeface="+mn-ea"/>
                <a:ea typeface="+mn-ea"/>
              </a:rPr>
              <a:t> 상관성</a:t>
            </a:r>
            <a:r>
              <a:rPr lang="ko-KR" altLang="en-US" sz="1300" dirty="0">
                <a:latin typeface="+mn-ea"/>
                <a:ea typeface="+mn-ea"/>
              </a:rPr>
              <a:t>을 파악하는 것이었음</a:t>
            </a:r>
            <a:r>
              <a:rPr lang="en-US" altLang="ko-KR" sz="1300" dirty="0">
                <a:latin typeface="+mn-ea"/>
                <a:ea typeface="+mn-ea"/>
              </a:rPr>
              <a:t>.</a:t>
            </a:r>
          </a:p>
          <a:p>
            <a:endParaRPr lang="en-US" altLang="ko-KR" sz="1300" dirty="0">
              <a:latin typeface="+mn-ea"/>
              <a:ea typeface="+mn-ea"/>
            </a:endParaRPr>
          </a:p>
          <a:p>
            <a:r>
              <a:rPr lang="en-US" altLang="ko-KR" sz="1300" dirty="0">
                <a:latin typeface="+mn-ea"/>
                <a:ea typeface="+mn-ea"/>
              </a:rPr>
              <a:t>2. Name </a:t>
            </a:r>
            <a:r>
              <a:rPr lang="ko-KR" altLang="en-US" sz="1300" dirty="0" err="1">
                <a:latin typeface="+mn-ea"/>
                <a:ea typeface="+mn-ea"/>
              </a:rPr>
              <a:t>피쳐는</a:t>
            </a:r>
            <a:r>
              <a:rPr lang="ko-KR" altLang="en-US" sz="1300" dirty="0">
                <a:latin typeface="+mn-ea"/>
                <a:ea typeface="+mn-ea"/>
              </a:rPr>
              <a:t> 미리 삭제함</a:t>
            </a:r>
            <a:r>
              <a:rPr lang="en-US" altLang="ko-KR" sz="1300" dirty="0">
                <a:latin typeface="+mn-ea"/>
                <a:ea typeface="+mn-ea"/>
              </a:rPr>
              <a:t>.</a:t>
            </a:r>
            <a:endParaRPr lang="ko-KR" altLang="en-US" sz="1300" dirty="0">
              <a:latin typeface="+mn-ea"/>
              <a:ea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16C5A45-FFD8-E339-CE7B-7AF6AE72D1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089"/>
          <a:stretch/>
        </p:blipFill>
        <p:spPr>
          <a:xfrm>
            <a:off x="2310745" y="1908580"/>
            <a:ext cx="1075546" cy="297262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5F9F6D0-8B45-313B-D496-A6CAEA690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305" y="1956997"/>
            <a:ext cx="684548" cy="300075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A136D11-891F-C96F-36F2-D9CB5CB02613}"/>
              </a:ext>
            </a:extLst>
          </p:cNvPr>
          <p:cNvSpPr/>
          <p:nvPr/>
        </p:nvSpPr>
        <p:spPr>
          <a:xfrm>
            <a:off x="2564280" y="2417812"/>
            <a:ext cx="523869" cy="25898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BEC018-BDB5-B0E6-1EB8-B9590552851E}"/>
              </a:ext>
            </a:extLst>
          </p:cNvPr>
          <p:cNvSpPr/>
          <p:nvPr/>
        </p:nvSpPr>
        <p:spPr>
          <a:xfrm>
            <a:off x="5640315" y="2417812"/>
            <a:ext cx="330996" cy="25898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56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AAD5C36-2D57-EF1B-856C-23BE46972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521" y="1420297"/>
            <a:ext cx="34956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B794A9-5380-BD0C-2C74-98508ABE64C8}"/>
              </a:ext>
            </a:extLst>
          </p:cNvPr>
          <p:cNvSpPr txBox="1"/>
          <p:nvPr/>
        </p:nvSpPr>
        <p:spPr>
          <a:xfrm>
            <a:off x="1353963" y="2671901"/>
            <a:ext cx="8045067" cy="2449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190500" rtl="0">
              <a:spcBef>
                <a:spcPts val="100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201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개의 </a:t>
            </a:r>
            <a:r>
              <a:rPr lang="en-US" altLang="ko-KR" sz="2000" b="1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NaN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값 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(2.31%)</a:t>
            </a:r>
            <a:endParaRPr lang="en-US" altLang="ko-KR" dirty="0">
              <a:latin typeface="+mn-ea"/>
              <a:ea typeface="+mn-ea"/>
            </a:endParaRPr>
          </a:p>
          <a:p>
            <a:pPr marL="533400" marR="190500" indent="-342900" rtl="0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en-US" altLang="ko-KR" sz="1400" b="1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PassengerID</a:t>
            </a: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는 </a:t>
            </a:r>
            <a:r>
              <a:rPr lang="en-US" altLang="ko-KR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0000_00 </a:t>
            </a: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꼴인데 앞의 </a:t>
            </a:r>
            <a:r>
              <a:rPr lang="en-US" altLang="ko-KR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4</a:t>
            </a: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자리가 같으면 일행이다</a:t>
            </a:r>
            <a:r>
              <a:rPr lang="en-US" altLang="ko-KR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. </a:t>
            </a: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즉</a:t>
            </a:r>
            <a:r>
              <a:rPr lang="en-US" altLang="ko-KR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같은 행성 출신이다</a:t>
            </a:r>
            <a:r>
              <a:rPr lang="en-US" altLang="ko-KR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</a:p>
          <a:p>
            <a:pPr marL="533400" marR="190500" indent="-342900" rtl="0">
              <a:spcBef>
                <a:spcPts val="1000"/>
              </a:spcBef>
              <a:spcAft>
                <a:spcPts val="0"/>
              </a:spcAft>
              <a:buAutoNum type="arabicPeriod"/>
            </a:pPr>
            <a:endParaRPr lang="en-US" altLang="ko-KR" dirty="0">
              <a:latin typeface="+mn-ea"/>
              <a:ea typeface="+mn-ea"/>
            </a:endParaRPr>
          </a:p>
          <a:p>
            <a:pPr marL="533400" marR="190500" indent="-342900" rtl="0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en-US" altLang="ko-KR" b="1" dirty="0">
                <a:latin typeface="+mn-ea"/>
                <a:ea typeface="+mn-ea"/>
              </a:rPr>
              <a:t>Na</a:t>
            </a:r>
            <a:r>
              <a:rPr lang="en-US" altLang="ko-KR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me </a:t>
            </a:r>
            <a:r>
              <a:rPr lang="ko-KR" altLang="en-US" sz="1400" b="1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피쳐로부터</a:t>
            </a: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 서로 같은 성씨</a:t>
            </a:r>
            <a:r>
              <a:rPr lang="en-US" altLang="ko-KR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(Last name)</a:t>
            </a: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인 경우에는 같은 행성 출신이다</a:t>
            </a:r>
            <a:r>
              <a:rPr lang="en-US" altLang="ko-KR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endParaRPr lang="ko-KR" altLang="en-US" b="0" dirty="0">
              <a:effectLst/>
              <a:latin typeface="+mn-ea"/>
              <a:ea typeface="+mn-ea"/>
            </a:endParaRPr>
          </a:p>
          <a:p>
            <a:pPr rtl="0" fontAlgn="base">
              <a:spcBef>
                <a:spcPts val="1100"/>
              </a:spcBef>
              <a:spcAft>
                <a:spcPts val="700"/>
              </a:spcAft>
            </a:pPr>
            <a:endParaRPr lang="en-US" altLang="ko-KR" sz="1400" b="0" i="0" u="none" strike="noStrike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rtl="0" fontAlgn="base">
              <a:spcBef>
                <a:spcPts val="1100"/>
              </a:spcBef>
              <a:spcAft>
                <a:spcPts val="700"/>
              </a:spcAft>
            </a:pPr>
            <a:r>
              <a:rPr lang="en-US" altLang="ko-KR" dirty="0">
                <a:latin typeface="+mn-ea"/>
                <a:ea typeface="+mn-ea"/>
              </a:rPr>
              <a:t>-&gt;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이 두 가지 사실을 이용하여 </a:t>
            </a:r>
            <a:r>
              <a:rPr lang="ko-KR" altLang="en-US" dirty="0" err="1">
                <a:latin typeface="+mn-ea"/>
                <a:ea typeface="+mn-ea"/>
              </a:rPr>
              <a:t>결측치</a:t>
            </a:r>
            <a:r>
              <a:rPr lang="ko-KR" altLang="en-US" dirty="0">
                <a:latin typeface="+mn-ea"/>
                <a:ea typeface="+mn-ea"/>
              </a:rPr>
              <a:t> 처리</a:t>
            </a:r>
            <a:br>
              <a:rPr lang="ko-KR" altLang="en-US" b="0" dirty="0">
                <a:effectLst/>
                <a:latin typeface="+mn-ea"/>
                <a:ea typeface="+mn-ea"/>
              </a:rPr>
            </a:b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4F9C23-982C-B4AB-74C5-5FF0752B8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206" y="615138"/>
            <a:ext cx="7594990" cy="228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- </a:t>
            </a:r>
            <a:r>
              <a:rPr lang="en-US" altLang="ko-KR" sz="2000" b="1" dirty="0" err="1">
                <a:latin typeface="+mn-ea"/>
                <a:ea typeface="+mn-ea"/>
              </a:rPr>
              <a:t>HomePlanet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98CCE0-4E15-8CBC-AC32-61A66F854285}"/>
              </a:ext>
            </a:extLst>
          </p:cNvPr>
          <p:cNvSpPr/>
          <p:nvPr/>
        </p:nvSpPr>
        <p:spPr>
          <a:xfrm>
            <a:off x="1119719" y="615138"/>
            <a:ext cx="960451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B7BF45-40AD-35C4-0015-53CD58DB2B15}"/>
              </a:ext>
            </a:extLst>
          </p:cNvPr>
          <p:cNvCxnSpPr/>
          <p:nvPr/>
        </p:nvCxnSpPr>
        <p:spPr>
          <a:xfrm>
            <a:off x="1181088" y="951223"/>
            <a:ext cx="7962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6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4F9C23-982C-B4AB-74C5-5FF0752B8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06" y="615138"/>
            <a:ext cx="7594990" cy="228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- </a:t>
            </a:r>
            <a:r>
              <a:rPr lang="en-US" altLang="ko-KR" sz="2000" b="1" dirty="0" err="1">
                <a:latin typeface="+mn-ea"/>
                <a:ea typeface="+mn-ea"/>
              </a:rPr>
              <a:t>HomePlanet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98CCE0-4E15-8CBC-AC32-61A66F854285}"/>
              </a:ext>
            </a:extLst>
          </p:cNvPr>
          <p:cNvSpPr/>
          <p:nvPr/>
        </p:nvSpPr>
        <p:spPr>
          <a:xfrm>
            <a:off x="1119719" y="615138"/>
            <a:ext cx="960451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B7BF45-40AD-35C4-0015-53CD58DB2B15}"/>
              </a:ext>
            </a:extLst>
          </p:cNvPr>
          <p:cNvCxnSpPr/>
          <p:nvPr/>
        </p:nvCxnSpPr>
        <p:spPr>
          <a:xfrm>
            <a:off x="1181088" y="951223"/>
            <a:ext cx="7962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0F9DA4-1BB3-CA91-46A6-7F3E89C63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039" y="1159879"/>
            <a:ext cx="6244225" cy="379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5379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5353</TotalTime>
  <Words>839</Words>
  <Application>Microsoft Office PowerPoint</Application>
  <PresentationFormat>화면 슬라이드 쇼(16:9)</PresentationFormat>
  <Paragraphs>148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Arial</vt:lpstr>
      <vt:lpstr>맑은 고딕</vt:lpstr>
      <vt:lpstr>NanumGothic ExtraBold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JoungSeoHyeon</dc:creator>
  <cp:lastModifiedBy>김 예원</cp:lastModifiedBy>
  <cp:revision>137</cp:revision>
  <dcterms:modified xsi:type="dcterms:W3CDTF">2023-05-28T16:50:42Z</dcterms:modified>
</cp:coreProperties>
</file>