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anumSquareOTF Bold" panose="020B0600000101010101" pitchFamily="34" charset="-127"/>
      <p:bold r:id="rId12"/>
    </p:embeddedFont>
    <p:embeddedFont>
      <p:font typeface="NanumGothic ExtraBold" panose="020D0604000000000000" pitchFamily="34" charset="-127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7"/>
    <p:restoredTop sz="94595"/>
  </p:normalViewPr>
  <p:slideViewPr>
    <p:cSldViewPr snapToGrid="0">
      <p:cViewPr>
        <p:scale>
          <a:sx n="123" d="100"/>
          <a:sy n="123" d="100"/>
        </p:scale>
        <p:origin x="464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4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9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31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2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9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7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200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</a:rPr>
              <a:t>2023 SUMMER CONFERENCE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강민기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38544" y="1671518"/>
            <a:ext cx="2564807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강민기 </a:t>
            </a:r>
            <a:r>
              <a:rPr lang="en-US" altLang="ko-KR" dirty="0"/>
              <a:t>(</a:t>
            </a:r>
            <a:r>
              <a:rPr lang="ko-KR" altLang="en-US" dirty="0"/>
              <a:t>소프트웨어학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박도영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기계공학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이하윤 </a:t>
            </a:r>
            <a:r>
              <a:rPr lang="en-US" altLang="ko-KR" dirty="0"/>
              <a:t>(</a:t>
            </a:r>
            <a:r>
              <a:rPr lang="ko-KR" altLang="en-US" dirty="0"/>
              <a:t>소프트웨어학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C5672A-1A7C-084E-8BD7-546388A05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553" y="2902383"/>
            <a:ext cx="475872" cy="4758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7C07A7-0005-9A46-8B47-9E30DCC89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809" y="1783447"/>
            <a:ext cx="338650" cy="338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E6E8CF-8E6C-A54F-D713-0367110D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809" y="2402424"/>
            <a:ext cx="338650" cy="338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0B0E5-CFB7-8D8D-24BD-93A37DD8BEED}"/>
              </a:ext>
            </a:extLst>
          </p:cNvPr>
          <p:cNvSpPr txBox="1"/>
          <p:nvPr/>
        </p:nvSpPr>
        <p:spPr>
          <a:xfrm>
            <a:off x="3637271" y="2340917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발음 분석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평가 시스템</a:t>
            </a:r>
            <a:endParaRPr kumimoji="1" lang="ko-Kore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8FF64-10FF-7D8A-EE6D-826B1DCE98D8}"/>
              </a:ext>
            </a:extLst>
          </p:cNvPr>
          <p:cNvSpPr txBox="1"/>
          <p:nvPr/>
        </p:nvSpPr>
        <p:spPr>
          <a:xfrm>
            <a:off x="1516850" y="334564"/>
            <a:ext cx="671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주제</a:t>
            </a:r>
            <a:endParaRPr kumimoji="1" lang="ko-Kore-KR" altLang="en-US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43F6482-A3A6-12D3-C743-9CB4365AA581}"/>
              </a:ext>
            </a:extLst>
          </p:cNvPr>
          <p:cNvSpPr/>
          <p:nvPr/>
        </p:nvSpPr>
        <p:spPr>
          <a:xfrm>
            <a:off x="4792665" y="2089359"/>
            <a:ext cx="1562470" cy="10058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bg1"/>
                </a:solidFill>
              </a:rPr>
              <a:t>발음</a:t>
            </a:r>
            <a:r>
              <a:rPr kumimoji="1" lang="ko-KR" altLang="en-US" b="1" dirty="0">
                <a:solidFill>
                  <a:schemeClr val="bg1"/>
                </a:solidFill>
              </a:rPr>
              <a:t> 분석 시스템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A91C7E-A834-C343-B163-0427AA2EA24A}"/>
              </a:ext>
            </a:extLst>
          </p:cNvPr>
          <p:cNvCxnSpPr>
            <a:cxnSpLocks/>
          </p:cNvCxnSpPr>
          <p:nvPr/>
        </p:nvCxnSpPr>
        <p:spPr>
          <a:xfrm>
            <a:off x="6665963" y="2571750"/>
            <a:ext cx="661147" cy="0"/>
          </a:xfrm>
          <a:prstGeom prst="straightConnector1">
            <a:avLst/>
          </a:prstGeom>
          <a:ln w="57150">
            <a:solidFill>
              <a:srgbClr val="FBD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210EBD-B482-6D89-DD51-AF10F8A04B3A}"/>
              </a:ext>
            </a:extLst>
          </p:cNvPr>
          <p:cNvSpPr txBox="1"/>
          <p:nvPr/>
        </p:nvSpPr>
        <p:spPr>
          <a:xfrm>
            <a:off x="1425106" y="1600868"/>
            <a:ext cx="1128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음성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9FC9E-09E0-8CF3-08A9-1519E0E1123E}"/>
              </a:ext>
            </a:extLst>
          </p:cNvPr>
          <p:cNvSpPr txBox="1"/>
          <p:nvPr/>
        </p:nvSpPr>
        <p:spPr>
          <a:xfrm>
            <a:off x="7467178" y="2402473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발음 분석 결과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5D9DB-4317-A0A3-9A57-CBC981289903}"/>
              </a:ext>
            </a:extLst>
          </p:cNvPr>
          <p:cNvSpPr txBox="1"/>
          <p:nvPr/>
        </p:nvSpPr>
        <p:spPr>
          <a:xfrm>
            <a:off x="2399950" y="3204079"/>
            <a:ext cx="13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입모양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606D3A-3B25-5B4B-ADF8-892A0E4174B6}"/>
              </a:ext>
            </a:extLst>
          </p:cNvPr>
          <p:cNvCxnSpPr>
            <a:cxnSpLocks/>
          </p:cNvCxnSpPr>
          <p:nvPr/>
        </p:nvCxnSpPr>
        <p:spPr>
          <a:xfrm flipV="1">
            <a:off x="3830776" y="2889947"/>
            <a:ext cx="714196" cy="410505"/>
          </a:xfrm>
          <a:prstGeom prst="straightConnector1">
            <a:avLst/>
          </a:prstGeom>
          <a:ln w="57150">
            <a:solidFill>
              <a:srgbClr val="FBD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BFFFC1-6091-C374-67F3-A338F6B176B7}"/>
              </a:ext>
            </a:extLst>
          </p:cNvPr>
          <p:cNvSpPr/>
          <p:nvPr/>
        </p:nvSpPr>
        <p:spPr>
          <a:xfrm>
            <a:off x="2845930" y="1789803"/>
            <a:ext cx="1420427" cy="5109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STT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+ </a:t>
            </a:r>
            <a:r>
              <a:rPr kumimoji="1" lang="ko-KR" altLang="en-US" sz="1200" dirty="0">
                <a:solidFill>
                  <a:schemeClr val="tx1"/>
                </a:solidFill>
              </a:rPr>
              <a:t>스펙트럼</a:t>
            </a:r>
            <a:endParaRPr kumimoji="1" lang="en-US" altLang="ko-Kore-KR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5D7C60-807A-6D5E-811C-A847C146115A}"/>
              </a:ext>
            </a:extLst>
          </p:cNvPr>
          <p:cNvCxnSpPr>
            <a:cxnSpLocks/>
          </p:cNvCxnSpPr>
          <p:nvPr/>
        </p:nvCxnSpPr>
        <p:spPr>
          <a:xfrm>
            <a:off x="4140998" y="2199285"/>
            <a:ext cx="340839" cy="372465"/>
          </a:xfrm>
          <a:prstGeom prst="straightConnector1">
            <a:avLst/>
          </a:prstGeom>
          <a:ln w="57150">
            <a:solidFill>
              <a:srgbClr val="FBD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4F76E09-FDF0-6F88-25FC-EEFE4D6A01A2}"/>
              </a:ext>
            </a:extLst>
          </p:cNvPr>
          <p:cNvCxnSpPr>
            <a:cxnSpLocks/>
          </p:cNvCxnSpPr>
          <p:nvPr/>
        </p:nvCxnSpPr>
        <p:spPr>
          <a:xfrm>
            <a:off x="2619632" y="1767470"/>
            <a:ext cx="480038" cy="277805"/>
          </a:xfrm>
          <a:prstGeom prst="straightConnector1">
            <a:avLst/>
          </a:prstGeom>
          <a:ln w="57150">
            <a:solidFill>
              <a:srgbClr val="FBD5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1344DB-DD8C-4AA3-7B8F-F42DB7D2EADA}"/>
              </a:ext>
            </a:extLst>
          </p:cNvPr>
          <p:cNvSpPr txBox="1"/>
          <p:nvPr/>
        </p:nvSpPr>
        <p:spPr>
          <a:xfrm>
            <a:off x="1516850" y="334564"/>
            <a:ext cx="671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주제</a:t>
            </a:r>
            <a:endParaRPr kumimoji="1" lang="ko-Kore-KR" altLang="en-US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61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8D51E-243C-83C1-456D-C504C2F19DCF}"/>
              </a:ext>
            </a:extLst>
          </p:cNvPr>
          <p:cNvSpPr txBox="1"/>
          <p:nvPr/>
        </p:nvSpPr>
        <p:spPr>
          <a:xfrm>
            <a:off x="1516850" y="334564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내용</a:t>
            </a:r>
            <a:endParaRPr kumimoji="1" lang="ko-Kore-KR" altLang="en-US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A0A1-B455-3D3A-90A6-F3371EB06170}"/>
              </a:ext>
            </a:extLst>
          </p:cNvPr>
          <p:cNvSpPr txBox="1"/>
          <p:nvPr/>
        </p:nvSpPr>
        <p:spPr>
          <a:xfrm>
            <a:off x="1653067" y="988920"/>
            <a:ext cx="275267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1.</a:t>
            </a:r>
            <a:r>
              <a:rPr kumimoji="1"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kumimoji="1" lang="en-US" altLang="ko-Kore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ETRI</a:t>
            </a:r>
            <a:r>
              <a:rPr kumimoji="1"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의 발음</a:t>
            </a:r>
            <a:r>
              <a:rPr kumimoji="1"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kumimoji="1"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평가 모델 파악</a:t>
            </a:r>
            <a:endParaRPr kumimoji="1"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642AA-F08E-F84F-79C8-78B4B15BC217}"/>
              </a:ext>
            </a:extLst>
          </p:cNvPr>
          <p:cNvSpPr txBox="1"/>
          <p:nvPr/>
        </p:nvSpPr>
        <p:spPr>
          <a:xfrm>
            <a:off x="1860887" y="1638531"/>
            <a:ext cx="6770004" cy="156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1)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평가 전문가가 학습 데이터에 대해 발음 점수 채점</a:t>
            </a:r>
          </a:p>
          <a:p>
            <a:pPr>
              <a:lnSpc>
                <a:spcPct val="150000"/>
              </a:lnSpc>
            </a:pP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2)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음성 신호 입력 받아 전문가 점수 출력하도록 모델 학습</a:t>
            </a:r>
            <a:endParaRPr lang="en-US" altLang="ko-KR" sz="130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음성 신호를 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40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여개의 특징으로 분석하여 예측 모델의 성능 높임</a:t>
            </a:r>
            <a:endParaRPr lang="en-US" altLang="ko-KR" sz="130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주요 특징으로 음소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en-US" altLang="ko-Kore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pause(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멈춤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), </a:t>
            </a:r>
            <a:r>
              <a:rPr lang="en-US" altLang="ko-Kore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chunk(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한 번에 말하는 묶음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) 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등의 길이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속도 등에 대한 분석 정보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en-US" altLang="ko-Kore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native, non-native 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음향 모델 점수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강세</a:t>
            </a:r>
            <a:r>
              <a:rPr lang="en-US" altLang="ko-KR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/</a:t>
            </a:r>
            <a:r>
              <a:rPr lang="ko-KR" altLang="en-US" sz="130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억양 등의 운율 특징이 있음</a:t>
            </a:r>
          </a:p>
        </p:txBody>
      </p:sp>
      <p:pic>
        <p:nvPicPr>
          <p:cNvPr id="14" name="그림 13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C005054E-14C9-5BC5-E41F-5A7D14B0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45" y="3316931"/>
            <a:ext cx="3660595" cy="14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8D51E-243C-83C1-456D-C504C2F19DCF}"/>
              </a:ext>
            </a:extLst>
          </p:cNvPr>
          <p:cNvSpPr txBox="1"/>
          <p:nvPr/>
        </p:nvSpPr>
        <p:spPr>
          <a:xfrm>
            <a:off x="1516850" y="334564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내용</a:t>
            </a:r>
            <a:endParaRPr kumimoji="1" lang="ko-Kore-KR" altLang="en-US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A0A1-B455-3D3A-90A6-F3371EB06170}"/>
              </a:ext>
            </a:extLst>
          </p:cNvPr>
          <p:cNvSpPr txBox="1"/>
          <p:nvPr/>
        </p:nvSpPr>
        <p:spPr>
          <a:xfrm>
            <a:off x="1642676" y="988920"/>
            <a:ext cx="3653564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2.</a:t>
            </a:r>
            <a:r>
              <a:rPr kumimoji="1"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한글 발음의 특성에 맞는 알고리즘 구상</a:t>
            </a:r>
            <a:endParaRPr kumimoji="1"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D8A1D-7565-134E-5D43-CB879CB8C814}"/>
              </a:ext>
            </a:extLst>
          </p:cNvPr>
          <p:cNvSpPr txBox="1"/>
          <p:nvPr/>
        </p:nvSpPr>
        <p:spPr>
          <a:xfrm>
            <a:off x="1850496" y="1626841"/>
            <a:ext cx="6927241" cy="156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녹음된 사용자의 음성을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google Speech To Text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기술을 통해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text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로 변환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target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문장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이하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script)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의 글자 수를 </a:t>
            </a:r>
            <a:r>
              <a:rPr lang="en-US" altLang="ko-Kore-KR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letter_total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 저장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script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와 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1.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의 문장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이하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voice)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를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어절 단위로 분해한 후 어절 단위로 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1:1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비교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어절이 일치하면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 </a:t>
            </a:r>
            <a:r>
              <a:rPr lang="en-US" altLang="ko-Kore-KR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letter_correct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 어절의 글자 수를 더함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어절이 일치하지 않으면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두 가지 경우로 나눠 정확도를 계산하고 그 중 더 높은 값을 적용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42B52C-8893-5418-0DE6-0263E712E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00" b="94673" l="9677" r="96964">
                        <a14:foregroundMark x1="55218" y1="10896" x2="35009" y2="15012"/>
                        <a14:foregroundMark x1="35009" y1="15012" x2="20398" y2="28814"/>
                        <a14:foregroundMark x1="20398" y1="28814" x2="13283" y2="40436"/>
                        <a14:foregroundMark x1="13283" y1="40436" x2="17457" y2="67918"/>
                        <a14:foregroundMark x1="17457" y1="67918" x2="22676" y2="75303"/>
                        <a14:foregroundMark x1="22676" y1="75303" x2="40512" y2="84867"/>
                        <a14:foregroundMark x1="40512" y1="84867" x2="52372" y2="85109"/>
                        <a14:foregroundMark x1="52372" y1="85109" x2="76945" y2="73487"/>
                        <a14:foregroundMark x1="76945" y1="73487" x2="84061" y2="66465"/>
                        <a14:foregroundMark x1="84061" y1="66465" x2="97913" y2="44431"/>
                        <a14:foregroundMark x1="97913" y1="44431" x2="91651" y2="37772"/>
                        <a14:foregroundMark x1="91651" y1="37772" x2="91651" y2="37772"/>
                        <a14:foregroundMark x1="76281" y1="23971" x2="75332" y2="37167"/>
                        <a14:foregroundMark x1="75332" y1="37167" x2="64801" y2="55811"/>
                        <a14:foregroundMark x1="64801" y1="55811" x2="35009" y2="69855"/>
                        <a14:foregroundMark x1="35009" y1="69855" x2="15655" y2="59685"/>
                        <a14:foregroundMark x1="15655" y1="59685" x2="14611" y2="38378"/>
                        <a14:foregroundMark x1="14611" y1="38378" x2="33112" y2="26029"/>
                        <a14:foregroundMark x1="33112" y1="26029" x2="53890" y2="23608"/>
                        <a14:foregroundMark x1="53890" y1="23608" x2="65560" y2="29903"/>
                        <a14:foregroundMark x1="65560" y1="29903" x2="73814" y2="40557"/>
                        <a14:foregroundMark x1="73814" y1="40557" x2="75142" y2="43705"/>
                        <a14:foregroundMark x1="73340" y1="49395" x2="43928" y2="57264"/>
                        <a14:foregroundMark x1="43928" y1="57264" x2="32353" y2="54479"/>
                        <a14:foregroundMark x1="32353" y1="54479" x2="27989" y2="43584"/>
                        <a14:foregroundMark x1="27989" y1="43584" x2="31499" y2="27966"/>
                        <a14:foregroundMark x1="31499" y1="27966" x2="47059" y2="18886"/>
                        <a14:foregroundMark x1="47059" y1="18886" x2="62524" y2="20823"/>
                        <a14:foregroundMark x1="62524" y1="20823" x2="73624" y2="32930"/>
                        <a14:foregroundMark x1="73624" y1="32930" x2="77894" y2="44068"/>
                        <a14:foregroundMark x1="77894" y1="44068" x2="77230" y2="44552"/>
                        <a14:foregroundMark x1="24194" y1="73608" x2="26565" y2="83656"/>
                        <a14:foregroundMark x1="26565" y1="83656" x2="40797" y2="93584"/>
                        <a14:foregroundMark x1="40797" y1="93584" x2="47818" y2="95400"/>
                        <a14:foregroundMark x1="47818" y1="95400" x2="57590" y2="94915"/>
                        <a14:foregroundMark x1="57590" y1="94915" x2="75332" y2="86199"/>
                        <a14:foregroundMark x1="75332" y1="86199" x2="77704" y2="75545"/>
                        <a14:foregroundMark x1="77704" y1="75545" x2="77704" y2="68523"/>
                        <a14:foregroundMark x1="43643" y1="56780" x2="30550" y2="56416"/>
                        <a14:foregroundMark x1="30550" y1="56416" x2="29127" y2="46247"/>
                        <a14:foregroundMark x1="29127" y1="46247" x2="30550" y2="35593"/>
                        <a14:foregroundMark x1="30550" y1="35593" x2="38615" y2="27119"/>
                        <a14:foregroundMark x1="38615" y1="27119" x2="49241" y2="27361"/>
                        <a14:foregroundMark x1="49241" y1="27361" x2="56546" y2="42857"/>
                        <a14:foregroundMark x1="56546" y1="42857" x2="58918" y2="59927"/>
                        <a14:foregroundMark x1="83017" y1="40799" x2="91176" y2="40073"/>
                        <a14:foregroundMark x1="91176" y1="40073" x2="96964" y2="46852"/>
                        <a14:foregroundMark x1="96964" y1="46852" x2="91176" y2="54722"/>
                        <a14:foregroundMark x1="91176" y1="54722" x2="72106" y2="67070"/>
                        <a14:foregroundMark x1="66603" y1="11864" x2="51898" y2="4600"/>
                        <a14:foregroundMark x1="51898" y1="4600" x2="42979" y2="79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1137" y="3744155"/>
            <a:ext cx="578062" cy="453016"/>
          </a:xfrm>
          <a:prstGeom prst="rect">
            <a:avLst/>
          </a:prstGeom>
        </p:spPr>
      </p:pic>
      <p:pic>
        <p:nvPicPr>
          <p:cNvPr id="6" name="그래픽 5" descr="음성 단색으로 채워진">
            <a:extLst>
              <a:ext uri="{FF2B5EF4-FFF2-40B4-BE49-F238E27FC236}">
                <a16:creationId xmlns:a16="http://schemas.microsoft.com/office/drawing/2014/main" id="{D0A25E4A-1280-52D5-D84C-50109A2AD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5062" y="3801452"/>
            <a:ext cx="567771" cy="567771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400160B5-461C-A3DC-89FE-09A77C55DDB8}"/>
              </a:ext>
            </a:extLst>
          </p:cNvPr>
          <p:cNvSpPr/>
          <p:nvPr/>
        </p:nvSpPr>
        <p:spPr>
          <a:xfrm>
            <a:off x="2495974" y="3970663"/>
            <a:ext cx="709300" cy="274449"/>
          </a:xfrm>
          <a:prstGeom prst="rightArrow">
            <a:avLst>
              <a:gd name="adj1" fmla="val 29631"/>
              <a:gd name="adj2" fmla="val 57446"/>
            </a:avLst>
          </a:prstGeom>
          <a:solidFill>
            <a:srgbClr val="FBD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래픽 7" descr="문서 단색으로 채워진">
            <a:extLst>
              <a:ext uri="{FF2B5EF4-FFF2-40B4-BE49-F238E27FC236}">
                <a16:creationId xmlns:a16="http://schemas.microsoft.com/office/drawing/2014/main" id="{69AB1631-AB9F-EE9A-2B4B-CD4D23B431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6058" y="3823040"/>
            <a:ext cx="516155" cy="516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98AFE-B5A9-797D-3889-E753436F4CC9}"/>
              </a:ext>
            </a:extLst>
          </p:cNvPr>
          <p:cNvSpPr txBox="1"/>
          <p:nvPr/>
        </p:nvSpPr>
        <p:spPr>
          <a:xfrm>
            <a:off x="3997484" y="3943894"/>
            <a:ext cx="1747170" cy="277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[‘</a:t>
            </a:r>
            <a:r>
              <a:rPr lang="ko-KR" altLang="en-US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선생님</a:t>
            </a:r>
            <a:r>
              <a:rPr lang="en-US" altLang="ko-KR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’,</a:t>
            </a:r>
            <a:r>
              <a:rPr lang="ko-KR" altLang="en-US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‘</a:t>
            </a:r>
            <a:r>
              <a:rPr lang="ko-KR" altLang="en-US" kern="100" dirty="0" err="1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안냐세요</a:t>
            </a:r>
            <a:r>
              <a:rPr lang="en-US" altLang="ko-KR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’]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EE0F2-BC45-9555-7D6E-7CD4160CCAE9}"/>
              </a:ext>
            </a:extLst>
          </p:cNvPr>
          <p:cNvSpPr txBox="1"/>
          <p:nvPr/>
        </p:nvSpPr>
        <p:spPr>
          <a:xfrm>
            <a:off x="2528061" y="3744083"/>
            <a:ext cx="547739" cy="277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kern="100" dirty="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STT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0DB21-CCE7-9D57-EA7A-018AB289D202}"/>
              </a:ext>
            </a:extLst>
          </p:cNvPr>
          <p:cNvSpPr txBox="1"/>
          <p:nvPr/>
        </p:nvSpPr>
        <p:spPr>
          <a:xfrm>
            <a:off x="7008427" y="3904280"/>
            <a:ext cx="2049779" cy="277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[‘</a:t>
            </a:r>
            <a:r>
              <a:rPr lang="ko-KR" altLang="en-US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선생님</a:t>
            </a:r>
            <a:r>
              <a:rPr lang="en-US" altLang="ko-KR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’,</a:t>
            </a:r>
            <a:r>
              <a:rPr lang="ko-KR" altLang="en-US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‘</a:t>
            </a:r>
            <a:r>
              <a:rPr lang="ko-KR" altLang="en-US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안녕하세요</a:t>
            </a:r>
            <a:r>
              <a:rPr lang="en-US" altLang="ko-KR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’]</a:t>
            </a:r>
            <a:endParaRPr lang="ko-Kore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CB8D62-55E3-8D2D-BB31-75AF6BE2B00F}"/>
              </a:ext>
            </a:extLst>
          </p:cNvPr>
          <p:cNvGrpSpPr/>
          <p:nvPr/>
        </p:nvGrpSpPr>
        <p:grpSpPr>
          <a:xfrm>
            <a:off x="5949918" y="3943894"/>
            <a:ext cx="897408" cy="274449"/>
            <a:chOff x="9909177" y="1745025"/>
            <a:chExt cx="1194450" cy="365291"/>
          </a:xfrm>
        </p:grpSpPr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8DB4BEA4-B2ED-A8F8-4D1C-1CE04638C0A6}"/>
                </a:ext>
              </a:extLst>
            </p:cNvPr>
            <p:cNvSpPr/>
            <p:nvPr/>
          </p:nvSpPr>
          <p:spPr>
            <a:xfrm>
              <a:off x="10159549" y="1745025"/>
              <a:ext cx="944078" cy="365291"/>
            </a:xfrm>
            <a:prstGeom prst="rightArrow">
              <a:avLst>
                <a:gd name="adj1" fmla="val 29631"/>
                <a:gd name="adj2" fmla="val 57446"/>
              </a:avLst>
            </a:prstGeom>
            <a:solidFill>
              <a:srgbClr val="FBD5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FCAA5591-DFD5-B643-98DB-FD1D0CAFD054}"/>
                </a:ext>
              </a:extLst>
            </p:cNvPr>
            <p:cNvSpPr/>
            <p:nvPr/>
          </p:nvSpPr>
          <p:spPr>
            <a:xfrm rot="10800000">
              <a:off x="9909177" y="1745025"/>
              <a:ext cx="944078" cy="365291"/>
            </a:xfrm>
            <a:prstGeom prst="rightArrow">
              <a:avLst>
                <a:gd name="adj1" fmla="val 29631"/>
                <a:gd name="adj2" fmla="val 57446"/>
              </a:avLst>
            </a:prstGeom>
            <a:solidFill>
              <a:srgbClr val="FBD5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E649875-D6DD-3A09-838D-3F9D0FC07A12}"/>
              </a:ext>
            </a:extLst>
          </p:cNvPr>
          <p:cNvSpPr txBox="1"/>
          <p:nvPr/>
        </p:nvSpPr>
        <p:spPr>
          <a:xfrm>
            <a:off x="6102671" y="3820596"/>
            <a:ext cx="547739" cy="23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비교</a:t>
            </a:r>
            <a:endParaRPr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29957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8D51E-243C-83C1-456D-C504C2F19DCF}"/>
              </a:ext>
            </a:extLst>
          </p:cNvPr>
          <p:cNvSpPr txBox="1"/>
          <p:nvPr/>
        </p:nvSpPr>
        <p:spPr>
          <a:xfrm>
            <a:off x="1516850" y="334564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내용</a:t>
            </a:r>
            <a:endParaRPr kumimoji="1" lang="ko-Kore-KR" altLang="en-US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A0A1-B455-3D3A-90A6-F3371EB06170}"/>
              </a:ext>
            </a:extLst>
          </p:cNvPr>
          <p:cNvSpPr txBox="1"/>
          <p:nvPr/>
        </p:nvSpPr>
        <p:spPr>
          <a:xfrm>
            <a:off x="1642676" y="988920"/>
            <a:ext cx="3653564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2.</a:t>
            </a:r>
            <a:r>
              <a:rPr kumimoji="1"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한글 발음의 특성에 맞는 알고리즘 구상</a:t>
            </a:r>
            <a:endParaRPr kumimoji="1"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8B416-5AE1-9EB4-9230-8672B3728CF8}"/>
              </a:ext>
            </a:extLst>
          </p:cNvPr>
          <p:cNvSpPr txBox="1"/>
          <p:nvPr/>
        </p:nvSpPr>
        <p:spPr>
          <a:xfrm>
            <a:off x="1850496" y="1638531"/>
            <a:ext cx="7264169" cy="2464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303213" algn="l"/>
              </a:tabLst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2.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어절이 일치하지 않으면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두 가지 경우로 나눠 정확도를 계산하고 그 중 더 높은 값을 적용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CASE 1: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어절을 각각의 글자로 분해하여 한 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글자씩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비교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분해된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voice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와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script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를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일치하는 것과 일치하지 않는 것을 찾아 거리가 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3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이내인 것과 비교하여 매핑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lvl="2"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{0: {'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안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': ['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안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']}, 1: {'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냐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': ['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녕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']}, 2: {'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세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': ['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세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']}, 3: {'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요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': ['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요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']}}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일치하는 글자는 그대로 </a:t>
            </a:r>
            <a:r>
              <a:rPr lang="en-US" altLang="ko-Kore-KR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letter_correct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 반영</a:t>
            </a:r>
          </a:p>
          <a:p>
            <a:pPr lvl="2"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ex)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위에서 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0, 2, 3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의 경우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일치하지 않는 글자는 발음이 틀린 것</a:t>
            </a:r>
          </a:p>
          <a:p>
            <a:pPr marL="1200150" lvl="2" indent="-285750" algn="l">
              <a:lnSpc>
                <a:spcPct val="150000"/>
              </a:lnSpc>
              <a:buFontTx/>
              <a:buChar char="-"/>
            </a:pP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ex)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위에서 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의 경우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6CBED-9458-D942-3E9D-0EDE23A37F14}"/>
              </a:ext>
            </a:extLst>
          </p:cNvPr>
          <p:cNvSpPr txBox="1"/>
          <p:nvPr/>
        </p:nvSpPr>
        <p:spPr>
          <a:xfrm>
            <a:off x="5900041" y="3173334"/>
            <a:ext cx="2728256" cy="1321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안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 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냐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세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요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안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녕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하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세</a:t>
            </a:r>
            <a:r>
              <a:rPr lang="en-US" altLang="ko-KR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요</a:t>
            </a:r>
            <a:endParaRPr lang="ko-Kore-KR" altLang="en-US" sz="28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DC009C-AA1B-CD80-366F-DACAA6E32129}"/>
              </a:ext>
            </a:extLst>
          </p:cNvPr>
          <p:cNvSpPr/>
          <p:nvPr/>
        </p:nvSpPr>
        <p:spPr>
          <a:xfrm>
            <a:off x="6042342" y="3309712"/>
            <a:ext cx="435429" cy="11898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5D73E8-B8E9-3F6F-AA46-4C271C1FEFBB}"/>
              </a:ext>
            </a:extLst>
          </p:cNvPr>
          <p:cNvSpPr/>
          <p:nvPr/>
        </p:nvSpPr>
        <p:spPr>
          <a:xfrm>
            <a:off x="6573016" y="3295651"/>
            <a:ext cx="853448" cy="11898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98868E-D36D-B89C-8C77-4D2B79045375}"/>
              </a:ext>
            </a:extLst>
          </p:cNvPr>
          <p:cNvSpPr/>
          <p:nvPr/>
        </p:nvSpPr>
        <p:spPr>
          <a:xfrm>
            <a:off x="7521707" y="3309712"/>
            <a:ext cx="435429" cy="11898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A5DBD2-B02D-9C3E-1577-DEDE1399AB0A}"/>
              </a:ext>
            </a:extLst>
          </p:cNvPr>
          <p:cNvSpPr/>
          <p:nvPr/>
        </p:nvSpPr>
        <p:spPr>
          <a:xfrm>
            <a:off x="8052380" y="3305208"/>
            <a:ext cx="435429" cy="11898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D8922-7F7B-9AF9-A4D4-F8FEFDB6A78A}"/>
              </a:ext>
            </a:extLst>
          </p:cNvPr>
          <p:cNvSpPr txBox="1"/>
          <p:nvPr/>
        </p:nvSpPr>
        <p:spPr>
          <a:xfrm>
            <a:off x="6042342" y="4515106"/>
            <a:ext cx="435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O</a:t>
            </a:r>
            <a:endParaRPr lang="ko-Kore-KR" altLang="en-US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7D913-91E7-D7EF-8260-079BEE2F6A46}"/>
              </a:ext>
            </a:extLst>
          </p:cNvPr>
          <p:cNvSpPr txBox="1"/>
          <p:nvPr/>
        </p:nvSpPr>
        <p:spPr>
          <a:xfrm>
            <a:off x="7521707" y="4509411"/>
            <a:ext cx="435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O</a:t>
            </a:r>
            <a:endParaRPr lang="ko-Kore-KR" altLang="en-US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5F4008-F8E8-4057-8027-FBF0399B18FC}"/>
              </a:ext>
            </a:extLst>
          </p:cNvPr>
          <p:cNvSpPr txBox="1"/>
          <p:nvPr/>
        </p:nvSpPr>
        <p:spPr>
          <a:xfrm>
            <a:off x="8052379" y="4509411"/>
            <a:ext cx="435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O</a:t>
            </a:r>
            <a:endParaRPr lang="ko-Kore-KR" altLang="en-US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0468B-E1AB-9F50-8125-9EC780B80B30}"/>
              </a:ext>
            </a:extLst>
          </p:cNvPr>
          <p:cNvSpPr txBox="1"/>
          <p:nvPr/>
        </p:nvSpPr>
        <p:spPr>
          <a:xfrm>
            <a:off x="6782024" y="4511960"/>
            <a:ext cx="435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X</a:t>
            </a:r>
            <a:endParaRPr lang="ko-Kore-KR" altLang="en-US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3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8D51E-243C-83C1-456D-C504C2F19DCF}"/>
              </a:ext>
            </a:extLst>
          </p:cNvPr>
          <p:cNvSpPr txBox="1"/>
          <p:nvPr/>
        </p:nvSpPr>
        <p:spPr>
          <a:xfrm>
            <a:off x="1516850" y="334564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내용</a:t>
            </a:r>
            <a:endParaRPr kumimoji="1" lang="ko-Kore-KR" altLang="en-US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EA0A1-B455-3D3A-90A6-F3371EB06170}"/>
              </a:ext>
            </a:extLst>
          </p:cNvPr>
          <p:cNvSpPr txBox="1"/>
          <p:nvPr/>
        </p:nvSpPr>
        <p:spPr>
          <a:xfrm>
            <a:off x="1642676" y="988920"/>
            <a:ext cx="3653564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2.</a:t>
            </a:r>
            <a:r>
              <a:rPr kumimoji="1" lang="ko-KR" altLang="en-US" sz="16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한글 발음의 특성에 맞는 알고리즘 구상</a:t>
            </a:r>
            <a:endParaRPr kumimoji="1" lang="en-US" altLang="ko-KR" sz="16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CB9BB-477B-EED3-48F3-331E28B967F3}"/>
              </a:ext>
            </a:extLst>
          </p:cNvPr>
          <p:cNvSpPr txBox="1"/>
          <p:nvPr/>
        </p:nvSpPr>
        <p:spPr>
          <a:xfrm>
            <a:off x="1850496" y="1638531"/>
            <a:ext cx="6946184" cy="126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303213" algn="l"/>
              </a:tabLst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2.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어절이 일치하지 않으면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: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두 가지 경우로 나눠 정확도를 계산하고 그 중 더 높은 값을 적용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-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ore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CASE 2: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어절 자체를 비교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l">
              <a:lnSpc>
                <a:spcPct val="150000"/>
              </a:lnSpc>
              <a:tabLst>
                <a:tab pos="388938" algn="l"/>
              </a:tabLst>
            </a:pP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	-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초성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중성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종성으로 나누어 초성이 같은 지점부터 구개음화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ㅔ와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ko-KR" altLang="en-US" sz="1300" b="0" i="0" dirty="0" err="1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ㅐ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발음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 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연음을 고려하여</a:t>
            </a:r>
            <a:endParaRPr lang="en-US" altLang="ko-KR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l">
              <a:lnSpc>
                <a:spcPct val="150000"/>
              </a:lnSpc>
              <a:tabLst>
                <a:tab pos="388938" algn="l"/>
              </a:tabLst>
            </a:pPr>
            <a:r>
              <a:rPr lang="en-US" altLang="ko-KR" sz="1300" dirty="0">
                <a:solidFill>
                  <a:srgbClr val="24292F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	</a:t>
            </a:r>
            <a:r>
              <a:rPr lang="ko-KR" altLang="en-US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발음 판단</a:t>
            </a:r>
            <a:r>
              <a:rPr lang="en-US" altLang="ko-KR" sz="1300" b="0" i="0" dirty="0">
                <a:solidFill>
                  <a:srgbClr val="24292F"/>
                </a:solidFill>
                <a:effectLst/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	</a:t>
            </a:r>
            <a:endParaRPr lang="ko-KR" altLang="en-US" sz="1300" b="0" i="0" dirty="0">
              <a:solidFill>
                <a:srgbClr val="24292F"/>
              </a:solidFill>
              <a:effectLst/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C790B-A39B-22BD-77EB-59B9CEF55FEF}"/>
              </a:ext>
            </a:extLst>
          </p:cNvPr>
          <p:cNvSpPr txBox="1"/>
          <p:nvPr/>
        </p:nvSpPr>
        <p:spPr>
          <a:xfrm>
            <a:off x="2209552" y="3385894"/>
            <a:ext cx="1554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구  지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굳  이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02EBD-FF69-4738-929B-05F4B5376676}"/>
              </a:ext>
            </a:extLst>
          </p:cNvPr>
          <p:cNvSpPr/>
          <p:nvPr/>
        </p:nvSpPr>
        <p:spPr>
          <a:xfrm>
            <a:off x="2532536" y="3409044"/>
            <a:ext cx="407376" cy="908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F4680A-61C6-4F4F-DE71-D5A71740A23B}"/>
              </a:ext>
            </a:extLst>
          </p:cNvPr>
          <p:cNvSpPr/>
          <p:nvPr/>
        </p:nvSpPr>
        <p:spPr>
          <a:xfrm>
            <a:off x="3030038" y="3408604"/>
            <a:ext cx="407376" cy="908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E80BA-9DEF-D4B4-B8C9-DBC78217F9C6}"/>
              </a:ext>
            </a:extLst>
          </p:cNvPr>
          <p:cNvSpPr txBox="1"/>
          <p:nvPr/>
        </p:nvSpPr>
        <p:spPr>
          <a:xfrm>
            <a:off x="4086736" y="3409340"/>
            <a:ext cx="1554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애  호  박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에  호  박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C4A2E6-CFBD-C110-F129-A1F21413B7F2}"/>
              </a:ext>
            </a:extLst>
          </p:cNvPr>
          <p:cNvSpPr/>
          <p:nvPr/>
        </p:nvSpPr>
        <p:spPr>
          <a:xfrm>
            <a:off x="4144199" y="3431756"/>
            <a:ext cx="407376" cy="9086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CEC0A5-1B35-9995-AFFF-FC3419AAE12C}"/>
              </a:ext>
            </a:extLst>
          </p:cNvPr>
          <p:cNvSpPr/>
          <p:nvPr/>
        </p:nvSpPr>
        <p:spPr>
          <a:xfrm>
            <a:off x="4641701" y="3431316"/>
            <a:ext cx="407376" cy="9086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E11B6B-B1DA-EEF8-7AFA-0694D5FDFBFA}"/>
              </a:ext>
            </a:extLst>
          </p:cNvPr>
          <p:cNvSpPr/>
          <p:nvPr/>
        </p:nvSpPr>
        <p:spPr>
          <a:xfrm>
            <a:off x="5139203" y="3431316"/>
            <a:ext cx="407376" cy="9086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85F2B3-76AC-BB9B-BE32-F42CDF57C17B}"/>
              </a:ext>
            </a:extLst>
          </p:cNvPr>
          <p:cNvSpPr txBox="1"/>
          <p:nvPr/>
        </p:nvSpPr>
        <p:spPr>
          <a:xfrm>
            <a:off x="6258984" y="3409340"/>
            <a:ext cx="2178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무ㄹㅡㅍㅣ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  <a:p>
            <a:pPr algn="just"/>
            <a:r>
              <a:rPr lang="ko-KR" altLang="en-US" sz="2800" kern="100">
                <a:latin typeface="NanumSquareOTF Bold" panose="020B0600000101010101" pitchFamily="34" charset="-127"/>
                <a:ea typeface="NanumSquareOTF Bold" panose="020B0600000101010101" pitchFamily="34" charset="-127"/>
                <a:cs typeface="Arial" panose="020B0604020202020204" pitchFamily="34" charset="0"/>
              </a:rPr>
              <a:t>무ㄹㅡㅍㅇㅣ</a:t>
            </a:r>
            <a:endParaRPr lang="en-US" altLang="ko-KR" sz="2800" kern="100">
              <a:latin typeface="NanumSquareOTF Bold" panose="020B0600000101010101" pitchFamily="34" charset="-127"/>
              <a:ea typeface="NanumSquareOTF 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E6E94-38B3-2AED-28AF-447702D003E3}"/>
              </a:ext>
            </a:extLst>
          </p:cNvPr>
          <p:cNvSpPr/>
          <p:nvPr/>
        </p:nvSpPr>
        <p:spPr>
          <a:xfrm>
            <a:off x="7659135" y="3932316"/>
            <a:ext cx="304968" cy="335465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259678-829D-F3FD-CF56-3C8B0B678A97}"/>
              </a:ext>
            </a:extLst>
          </p:cNvPr>
          <p:cNvSpPr/>
          <p:nvPr/>
        </p:nvSpPr>
        <p:spPr>
          <a:xfrm>
            <a:off x="6285736" y="3416012"/>
            <a:ext cx="407376" cy="9086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C3C280-C658-6CC4-EF87-1301F9E907E2}"/>
              </a:ext>
            </a:extLst>
          </p:cNvPr>
          <p:cNvSpPr/>
          <p:nvPr/>
        </p:nvSpPr>
        <p:spPr>
          <a:xfrm>
            <a:off x="7310512" y="3522601"/>
            <a:ext cx="335465" cy="30496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5333B4E-BC2A-192C-44C2-903CDA23600E}"/>
              </a:ext>
            </a:extLst>
          </p:cNvPr>
          <p:cNvSpPr/>
          <p:nvPr/>
        </p:nvSpPr>
        <p:spPr>
          <a:xfrm>
            <a:off x="7308607" y="3949321"/>
            <a:ext cx="335465" cy="30496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4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0B0E5-CFB7-8D8D-24BD-93A37DD8BEED}"/>
              </a:ext>
            </a:extLst>
          </p:cNvPr>
          <p:cNvSpPr txBox="1"/>
          <p:nvPr/>
        </p:nvSpPr>
        <p:spPr>
          <a:xfrm>
            <a:off x="4364635" y="2340917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1474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440</Words>
  <Application>Microsoft Macintosh PowerPoint</Application>
  <PresentationFormat>화면 슬라이드 쇼(16:9)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NanumGothic ExtraBold</vt:lpstr>
      <vt:lpstr>Apple SD Gothic Neo</vt:lpstr>
      <vt:lpstr>Arial</vt:lpstr>
      <vt:lpstr>NanumSquareOTF 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강민기</cp:lastModifiedBy>
  <cp:revision>2</cp:revision>
  <dcterms:modified xsi:type="dcterms:W3CDTF">2023-07-24T14:38:26Z</dcterms:modified>
</cp:coreProperties>
</file>