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 strictFirstAndLastChars="0" autoCompressPictures="0">
  <p:sldMasterIdLst>
    <p:sldMasterId id="2147483660" r:id="rId13"/>
  </p:sldMasterIdLst>
  <p:notesMasterIdLst>
    <p:notesMasterId r:id="rId15"/>
  </p:notesMasterIdLst>
  <p:sldIdLst>
    <p:sldId id="256" r:id="rId17"/>
    <p:sldId id="258" r:id="rId18"/>
    <p:sldId id="269" r:id="rId19"/>
    <p:sldId id="264" r:id="rId20"/>
    <p:sldId id="265" r:id="rId21"/>
    <p:sldId id="271" r:id="rId22"/>
    <p:sldId id="259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0" orient="horz" pos="1618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>
    <p:restoredLeft sz="15620"/>
    <p:restoredTop sz="92117" autoAdjust="0"/>
  </p:normalViewPr>
  <p:slideViewPr>
    <p:cSldViewPr snapToGrid="0" snapToObjects="1">
      <p:cViewPr varScale="1">
        <p:scale>
          <a:sx n="100" d="100"/>
          <a:sy n="100" d="100"/>
        </p:scale>
        <p:origin x="624" y="114"/>
      </p:cViewPr>
      <p:guideLst>
        <p:guide orient="horz" pos="161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68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39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2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78" name="Google Shape;78;g118d7eca593_0_30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notesSlide" Target="../notesSlides/notesSlide1.xml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notesSlide" Target="../notesSlides/notesSlide2.xml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notesSlide" Target="../notesSlides/notesSlide3.xml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notesSlide" Target="../notesSlides/notesSlide4.xml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image2.png"></Relationship><Relationship Id="rId5" Type="http://schemas.openxmlformats.org/officeDocument/2006/relationships/image" Target="../media/image3.png"></Relationship><Relationship Id="rId6" Type="http://schemas.openxmlformats.org/officeDocument/2006/relationships/image" Target="../media/image4.png"></Relationship><Relationship Id="rId7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notesSlide" Target="../notesSlides/notesSlide5.xml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fImage358518541.png"></Relationship><Relationship Id="rId5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251481328467.png"></Relationship><Relationship Id="rId4" Type="http://schemas.openxmlformats.org/officeDocument/2006/relationships/image" Target="../media/fImage196981336334.png"></Relationship><Relationship Id="rId5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notesSlide" Target="../notesSlides/notesSlide7.xml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8100"/>
            <a:ext cx="1181100" cy="52197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850" y="2710180"/>
            <a:ext cx="4979670" cy="15532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500" b="1">
                <a:solidFill>
                  <a:srgbClr val="19264b"/>
                </a:solidFill>
              </a:rPr>
              <a:t>CUAI </a:t>
            </a:r>
            <a:r>
              <a:rPr lang="ko-KR" altLang="en-US" sz="2500" b="1">
                <a:solidFill>
                  <a:srgbClr val="19264b"/>
                </a:solidFill>
              </a:rPr>
              <a:t>하계 </a:t>
            </a:r>
            <a:r>
              <a:rPr lang="en-US" altLang="ko-KR" sz="2500" b="1">
                <a:solidFill>
                  <a:srgbClr val="19264b"/>
                </a:solidFill>
              </a:rPr>
              <a:t>DA 1</a:t>
            </a:r>
            <a:r>
              <a:rPr lang="ko-KR" altLang="en-US" sz="2500" b="1">
                <a:solidFill>
                  <a:srgbClr val="19264b"/>
                </a:solidFill>
              </a:rPr>
              <a:t>팀</a:t>
            </a:r>
            <a:endParaRPr lang="ko-KR" altLang="en-US" sz="25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9264b"/>
                </a:solidFill>
              </a:rPr>
              <a:t>2023.07.04</a:t>
            </a:r>
            <a:endParaRPr lang="en-US" altLang="ko-KR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19264b"/>
                </a:solidFill>
              </a:rPr>
              <a:t>발표자 : </a:t>
            </a:r>
            <a:r>
              <a:rPr lang="ko-KR" altLang="en-US" sz="1100" b="1">
                <a:solidFill>
                  <a:srgbClr val="19264b"/>
                </a:solidFill>
              </a:rPr>
              <a:t>홍사훈</a:t>
            </a:r>
            <a:endParaRPr lang="ko-KR" altLang="en-US" sz="1100" b="1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8100"/>
            <a:ext cx="1181100" cy="52197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70965" y="363855"/>
            <a:ext cx="4979670" cy="49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332865" y="1529715"/>
            <a:ext cx="6478270" cy="29216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1</a:t>
            </a:r>
            <a:r>
              <a:rPr lang="en-US" alt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.</a:t>
            </a:r>
            <a:r>
              <a:rPr lang="ko-KR" alt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 </a:t>
            </a:r>
            <a:r>
              <a:rPr lang="ko-KR" alt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팀원소개</a:t>
            </a: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  <a:p>
            <a:pPr marL="457200" indent="-457200" rtl="0" algn="l" latinLnBrk="0"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■"/>
              <a:defRPr/>
            </a:pP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  <a:p>
            <a:pPr marL="0" indent="0" rtl="0" algn="l" latinLnBrk="0"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2</a:t>
            </a:r>
            <a:r>
              <a:rPr lang="en-US" alt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.</a:t>
            </a:r>
            <a:r>
              <a:rPr lang="ko-KR" alt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 제2회 KRX 주식 투자 알고리즘 경진대회</a:t>
            </a: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  <a:p>
            <a:pPr marL="457200" indent="-45720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defRPr/>
            </a:pP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  <a:p>
            <a:pPr marL="0" indent="0" latinLnBrk="0">
              <a:lnSpc>
                <a:spcPct val="115000"/>
              </a:lnSpc>
              <a:buFontTx/>
              <a:buNone/>
              <a:defRPr/>
            </a:pPr>
            <a:r>
              <a:rPr 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3</a:t>
            </a:r>
            <a:r>
              <a:rPr 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. </a:t>
            </a:r>
            <a:r>
              <a:rPr 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데이터 형태</a:t>
            </a: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  <a:p>
            <a:pPr marL="0" indent="0" latinLnBrk="0">
              <a:lnSpc>
                <a:spcPct val="115000"/>
              </a:lnSpc>
              <a:buFontTx/>
              <a:buNone/>
              <a:defRPr/>
            </a:pP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  <a:p>
            <a:pPr marL="457200" indent="-45720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defRPr/>
            </a:pP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  <a:p>
            <a:pPr marL="457200" indent="-45720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defRPr/>
            </a:pP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8100"/>
            <a:ext cx="1181100" cy="52197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4304ED45-790D-6921-FBBF-8995DE425554}"/>
              </a:ext>
            </a:extLst>
          </p:cNvPr>
          <p:cNvSpPr txBox="1"/>
          <p:nvPr/>
        </p:nvSpPr>
        <p:spPr>
          <a:xfrm>
            <a:off x="1300480" y="306705"/>
            <a:ext cx="4980305" cy="53721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latinLnBrk="0">
              <a:lnSpc>
                <a:spcPct val="115000"/>
              </a:lnSpc>
              <a:buFontTx/>
              <a:buNone/>
            </a:pPr>
            <a:r>
              <a:rPr 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1</a:t>
            </a:r>
            <a:r>
              <a:rPr 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. </a:t>
            </a:r>
            <a:r>
              <a:rPr lang="ko-KR" alt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팀원 소개</a:t>
            </a: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1432560" y="1143635"/>
            <a:ext cx="3667125" cy="10140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defRPr/>
            </a:pPr>
            <a:r>
              <a:rPr lang="ko-KR" altLang="en-US" sz="20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김동우</a:t>
            </a:r>
            <a:r>
              <a:rPr lang="en-US" altLang="ko-KR" sz="20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-</a:t>
            </a:r>
            <a:r>
              <a:rPr lang="ko-KR" altLang="en-US" sz="20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소프트웨어학부</a:t>
            </a:r>
            <a:endParaRPr lang="ko-KR" altLang="en-US" sz="20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defRPr/>
            </a:pPr>
            <a:r>
              <a:rPr lang="ko-KR" altLang="en-US" sz="20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유재은</a:t>
            </a:r>
            <a:r>
              <a:rPr lang="en-US" altLang="ko-KR" sz="20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-</a:t>
            </a:r>
            <a:r>
              <a:rPr lang="ko-KR" altLang="en-US" sz="20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경영학과</a:t>
            </a:r>
            <a:endParaRPr lang="ko-KR" altLang="en-US" sz="20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defRPr/>
            </a:pPr>
            <a:r>
              <a:rPr lang="ko-KR" altLang="en-US" sz="20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홍사훈</a:t>
            </a:r>
            <a:r>
              <a:rPr lang="en-US" altLang="ko-KR" sz="20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-ai</a:t>
            </a:r>
            <a:r>
              <a:rPr lang="ko-KR" altLang="en-US" sz="20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학과</a:t>
            </a:r>
            <a:endParaRPr lang="ko-KR" altLang="en-US" sz="20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1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8100"/>
            <a:ext cx="1181100" cy="52197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/>
          </p:cNvSpPr>
          <p:nvPr/>
        </p:nvSpPr>
        <p:spPr>
          <a:xfrm rot="0">
            <a:off x="1300480" y="306705"/>
            <a:ext cx="4980305" cy="8909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latinLnBrk="0">
              <a:lnSpc>
                <a:spcPct val="115000"/>
              </a:lnSpc>
              <a:buFontTx/>
              <a:buNone/>
            </a:pPr>
            <a:r>
              <a:rPr 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2</a:t>
            </a:r>
            <a:r>
              <a:rPr 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. </a:t>
            </a:r>
            <a:r>
              <a:rPr lang="ko-KR" alt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제2회 KRX 주식 투자 알고리즘 경진대회</a:t>
            </a: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</p:txBody>
      </p:sp>
      <p:pic>
        <p:nvPicPr>
          <p:cNvPr id="84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61770" y="960120"/>
            <a:ext cx="6221095" cy="1611630"/>
          </a:xfrm>
          <a:prstGeom prst="rect">
            <a:avLst/>
          </a:prstGeom>
        </p:spPr>
      </p:pic>
      <p:pic>
        <p:nvPicPr>
          <p:cNvPr id="85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13840" y="2571750"/>
            <a:ext cx="6618605" cy="1199515"/>
          </a:xfrm>
          <a:prstGeom prst="rect">
            <a:avLst/>
          </a:prstGeom>
        </p:spPr>
      </p:pic>
      <p:pic>
        <p:nvPicPr>
          <p:cNvPr id="86" name="그림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70355" y="3721100"/>
            <a:ext cx="439801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8100"/>
            <a:ext cx="1181100" cy="52197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00480" y="306705"/>
            <a:ext cx="4980305" cy="53721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latinLnBrk="0">
              <a:lnSpc>
                <a:spcPct val="115000"/>
              </a:lnSpc>
              <a:buFontTx/>
              <a:buNone/>
            </a:pPr>
            <a:r>
              <a:rPr 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2</a:t>
            </a:r>
            <a:r>
              <a:rPr 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. </a:t>
            </a:r>
            <a:r>
              <a:rPr lang="ko-KR" alt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제2회 KRX 주식 투자 알고리즘 경진대회</a:t>
            </a: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3820" y="1278255"/>
            <a:ext cx="7753985" cy="32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600" b="0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84" name="텍스트 상자 4"/>
          <p:cNvSpPr txBox="1">
            <a:spLocks/>
          </p:cNvSpPr>
          <p:nvPr/>
        </p:nvSpPr>
        <p:spPr>
          <a:xfrm rot="0">
            <a:off x="1444625" y="1019175"/>
            <a:ext cx="6473825" cy="7835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latinLnBrk="0">
              <a:buClr>
                <a:srgbClr val="000000"/>
              </a:buClr>
              <a:buFont typeface="Wingdings"/>
              <a:buChar char=""/>
              <a:defRPr/>
            </a:pPr>
            <a:r>
              <a:rPr lang="ko-KR" altLang="en-US" sz="15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매일 매수/공매도할 주식 각각 200주 선정 후 다음날 종가에 판매</a:t>
            </a:r>
            <a:endParaRPr lang="ko-KR" altLang="en-US" sz="15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latinLnBrk="0">
              <a:buClr>
                <a:srgbClr val="000000"/>
              </a:buClr>
              <a:buFont typeface="Wingdings"/>
              <a:buChar char=""/>
              <a:defRPr/>
            </a:pPr>
            <a:r>
              <a:rPr lang="ko-KR" altLang="en-US" sz="15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Public 기간 중에는 과거 데이터를 test data로 활용</a:t>
            </a:r>
            <a:endParaRPr lang="ko-KR" altLang="en-US" sz="15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latinLnBrk="0">
              <a:buClr>
                <a:srgbClr val="000000"/>
              </a:buClr>
              <a:buFont typeface="Wingdings"/>
              <a:buChar char=""/>
              <a:defRPr/>
            </a:pPr>
            <a:r>
              <a:rPr lang="ko-KR" altLang="en-US" sz="15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Private 기간 중에는 대회 종료 전 1달간의 데이터를 test data로 활용</a:t>
            </a:r>
            <a:endParaRPr lang="ko-KR" altLang="en-US" sz="15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85" name="그림 5" descr="C:/Users/naniri/AppData/Roaming/PolarisOffice/ETemp/24208_15845360/fImage358518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0350" y="2005965"/>
            <a:ext cx="6387465" cy="14738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58516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 0"/>
          <p:cNvSpPr>
            <a:spLocks/>
          </p:cNvSpPr>
          <p:nvPr/>
        </p:nvSpPr>
        <p:spPr>
          <a:xfrm rot="0">
            <a:off x="0" y="-38100"/>
            <a:ext cx="1181735" cy="5220335"/>
          </a:xfrm>
          <a:prstGeom prst="rect"/>
          <a:solidFill>
            <a:srgbClr val="19264B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cxnSp>
        <p:nvCxnSpPr>
          <p:cNvPr id="81" name="Rect 0"/>
          <p:cNvCxnSpPr/>
          <p:nvPr/>
        </p:nvCxnSpPr>
        <p:spPr>
          <a:xfrm rot="0">
            <a:off x="172720" y="-38100"/>
            <a:ext cx="635" cy="2187575"/>
          </a:xfrm>
          <a:prstGeom prst="straightConnector1"/>
          <a:noFill/>
          <a:ln w="381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" descr="C:/Users/naniri/AppData/Roaming/PolarisOffice/ETemp/24208_15845360/image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29005" y="3071495"/>
            <a:ext cx="3039110" cy="1181735"/>
          </a:xfrm>
          <a:prstGeom prst="rect"/>
          <a:noFill/>
          <a:ln w="0">
            <a:noFill/>
            <a:prstDash/>
          </a:ln>
        </p:spPr>
      </p:pic>
      <p:sp>
        <p:nvSpPr>
          <p:cNvPr id="83" name="Rect 0"/>
          <p:cNvSpPr txBox="1">
            <a:spLocks/>
          </p:cNvSpPr>
          <p:nvPr/>
        </p:nvSpPr>
        <p:spPr>
          <a:xfrm rot="0">
            <a:off x="1300480" y="306705"/>
            <a:ext cx="4980305" cy="53721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latinLnBrk="0">
              <a:lnSpc>
                <a:spcPct val="115000"/>
              </a:lnSpc>
              <a:buFontTx/>
              <a:buNone/>
            </a:pPr>
            <a:r>
              <a:rPr 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2</a:t>
            </a:r>
            <a:r>
              <a:rPr 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. </a:t>
            </a:r>
            <a:r>
              <a:rPr lang="ko-KR" alt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제2회 KRX 주식 투자 알고리즘 경진대회</a:t>
            </a: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353820" y="1278255"/>
            <a:ext cx="7754620" cy="330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defRPr/>
            </a:pPr>
            <a:endParaRPr lang="ko-KR" altLang="en-US" sz="1600" i="0" b="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1525905" y="1050290"/>
            <a:ext cx="6473825" cy="7835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latinLnBrk="0">
              <a:buClr>
                <a:srgbClr val="000000"/>
              </a:buClr>
              <a:buFont typeface="Wingdings"/>
              <a:buChar char=""/>
              <a:defRPr/>
            </a:pPr>
            <a:r>
              <a:rPr lang="ko-KR" altLang="en-US" sz="15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최종 성적은 일간 수익률의 평균이 높을수록, 표준편차가 작을수록 높다</a:t>
            </a:r>
            <a:endParaRPr lang="ko-KR" altLang="en-US" sz="15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  <a:defRPr/>
            </a:pPr>
            <a:r>
              <a:rPr lang="ko-KR" altLang="en-US" sz="15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5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  <a:defRPr/>
            </a:pPr>
            <a:r>
              <a:rPr lang="ko-KR" altLang="en-US" sz="15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--&gt; 안정적으로 높은 수익률을 내야 함.</a:t>
            </a:r>
            <a:endParaRPr lang="ko-KR" altLang="en-US" sz="15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87" name="그룹 8"/>
          <p:cNvGrpSpPr/>
          <p:nvPr/>
        </p:nvGrpSpPr>
        <p:grpSpPr>
          <a:xfrm rot="0">
            <a:off x="1685290" y="2099945"/>
            <a:ext cx="6259195" cy="1515745"/>
            <a:chOff x="1685290" y="2099945"/>
            <a:chExt cx="6259195" cy="1515745"/>
          </a:xfrm>
        </p:grpSpPr>
        <p:pic>
          <p:nvPicPr>
            <p:cNvPr id="85" name="그림 6" descr="C:/Users/naniri/AppData/Roaming/PolarisOffice/ETemp/24208_15845360/fImage251481328467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685290" y="2099945"/>
              <a:ext cx="5848985" cy="819785"/>
            </a:xfrm>
            <a:prstGeom prst="rect"/>
            <a:noFill/>
          </p:spPr>
        </p:pic>
        <p:pic>
          <p:nvPicPr>
            <p:cNvPr id="86" name="그림 7" descr="C:/Users/naniri/AppData/Roaming/PolarisOffice/ETemp/24208_15845360/fImage19698133633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685925" y="2862580"/>
              <a:ext cx="6258560" cy="75311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8100"/>
            <a:ext cx="1181100" cy="52197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9065" y="306705"/>
            <a:ext cx="4980305" cy="53721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3</a:t>
            </a:r>
            <a:r>
              <a:rPr lang="en-US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. </a:t>
            </a:r>
            <a:r>
              <a:rPr 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데이터 형태</a:t>
            </a: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</p:txBody>
      </p:sp>
      <p:sp>
        <p:nvSpPr>
          <p:cNvPr id="84" name="텍스트 상자 9"/>
          <p:cNvSpPr txBox="1">
            <a:spLocks/>
          </p:cNvSpPr>
          <p:nvPr/>
        </p:nvSpPr>
        <p:spPr>
          <a:xfrm rot="0">
            <a:off x="1444625" y="1019175"/>
            <a:ext cx="6473825" cy="7835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latinLnBrk="0">
              <a:buClr>
                <a:srgbClr val="000000"/>
              </a:buClr>
              <a:buFont typeface="Wingdings"/>
              <a:buChar char=""/>
              <a:defRPr/>
            </a:pPr>
            <a:r>
              <a:rPr lang="ko-KR" altLang="en-US" sz="15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어떤 날의 2000개 주식의 시가,저가,고가,종가,거래량을 제공한다.</a:t>
            </a:r>
            <a:endParaRPr lang="ko-KR" altLang="en-US" sz="15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latinLnBrk="0">
              <a:buClr>
                <a:srgbClr val="000000"/>
              </a:buClr>
              <a:buFont typeface="Wingdings"/>
              <a:buChar char=""/>
              <a:defRPr/>
            </a:pPr>
            <a:endParaRPr lang="ko-KR" altLang="en-US" sz="15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latinLnBrk="0">
              <a:buClr>
                <a:srgbClr val="000000"/>
              </a:buClr>
              <a:buFont typeface="Wingdings"/>
              <a:buChar char=""/>
              <a:defRPr/>
            </a:pPr>
            <a:r>
              <a:rPr lang="ko-KR" altLang="en-US" sz="15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칼럼은 종목코드, 시가, 저가, 고가, 종가, 거래량으로 이루어짐.</a:t>
            </a:r>
            <a:endParaRPr lang="ko-KR" altLang="en-US" sz="15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37</Paragraphs>
  <Words>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naniri</cp:lastModifiedBy>
  <dc:title>PowerPoint 프레젠테이션</dc:title>
  <cp:version>9.103.103.45589</cp:version>
  <dcterms:modified xsi:type="dcterms:W3CDTF">2023-07-02T14:17:37Z</dcterms:modified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