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79" r:id="rId14"/>
    <p:sldId id="277" r:id="rId15"/>
    <p:sldId id="280" r:id="rId16"/>
    <p:sldId id="281" r:id="rId17"/>
    <p:sldId id="28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B5D87-F366-4747-8B56-EB4E74C1CAE2}" v="197" dt="2024-03-25T09:04:43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65948" autoAdjust="0"/>
  </p:normalViewPr>
  <p:slideViewPr>
    <p:cSldViewPr snapToGrid="0">
      <p:cViewPr varScale="1">
        <p:scale>
          <a:sx n="51" d="100"/>
          <a:sy n="51" d="100"/>
        </p:scale>
        <p:origin x="24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2.)</a:t>
            </a:r>
            <a:r>
              <a:rPr lang="ko-KR" altLang="en-US" dirty="0"/>
              <a:t> </a:t>
            </a:r>
            <a:r>
              <a:rPr lang="en-US" altLang="ko-KR" dirty="0"/>
              <a:t>objective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Negative log likelihood</a:t>
            </a:r>
            <a:r>
              <a:rPr lang="ko-KR" altLang="en-US" dirty="0"/>
              <a:t>를 거쳐 목적 함수를 생성 후</a:t>
            </a:r>
            <a:r>
              <a:rPr lang="en-US" altLang="ko-KR" dirty="0"/>
              <a:t>, </a:t>
            </a:r>
            <a:r>
              <a:rPr lang="ko-KR" altLang="en-US" dirty="0"/>
              <a:t>이를 최소화하는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파라미터 𝜽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즉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u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v (word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나타내는 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vector)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 구합니다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67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word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마다 두개의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vector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학습하는데 이때 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Vx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x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center word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인 것을 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ux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x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context word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인 것을 의미합니다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내적을 통해 유사도를 측정하며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이후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Softmax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과정을 거쳐 확률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P(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o|c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구합니다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7412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Word2vec</a:t>
            </a:r>
            <a:r>
              <a:rPr lang="ko-KR" altLang="en-US" dirty="0"/>
              <a:t>에는 두가지 방식이 존재합니다</a:t>
            </a:r>
            <a:r>
              <a:rPr lang="en-US" altLang="ko-KR"/>
              <a:t>.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CBOW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방식은 입력 벡터가 맥락 벡터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출력 벡터가 중심 벡터입니다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여기서 입력 벡터는 맥락 벡터이기 때문에 입력 벡터의 수도 윈도우 크기의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배입니다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맥락 벡터와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hidden layer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사이에 있는 가중치 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U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 입력 벡터인 맥락 벡터를 곱하면 여러 개의 결과 벡터가 생성되게 되는데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hidden layer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에선 이 결과들을 요소별로 평균 내어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hidden layer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값으로 사용합니다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또한 중심 벡터 사이에 있는 가중치 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V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hidden layer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벡터를 곱하여 만든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output layer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벡터에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softmax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함수를 적용하여 이 값을 확률 값으로 만든 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중심 벡터와 비교하여 모델의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Loss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계산합니다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Loss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최소화하는 모델을 구하기 위해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Gradient Descent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이용하여 가중치를 계속적으로 업데이트 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8584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Skip-gram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방식은 입력 벡터가 맥락 벡터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출력 벡터가 중심 벡터입니다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여기서 출력 벡터는 맥락 벡터이기 때문에 출력 벡터의 수도 윈도우 크기의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배입니다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과정은 다음과 같습니다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769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Gradient Descent(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경사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하강법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은 함수의 최솟값을 찾기 위한 최적화 알고리즘 중 하나입니다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주어진 함수의 기울기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(Gradient)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를 사용하여 함수의 최솟값을 찾는 방법입니다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Gradient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는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다변수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함수에서 각 변수의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편미분에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대한 벡터로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함수가 가장 가파르게 증가하는 방향을 나타냅니다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목적함수의 최소값을 구하기 위해 다음과 같은 식을 </a:t>
            </a:r>
            <a:r>
              <a:rPr lang="fr-FR" altLang="ko-KR" b="0" i="0" dirty="0">
                <a:solidFill>
                  <a:srgbClr val="212529"/>
                </a:solidFill>
                <a:effectLst/>
                <a:latin typeface="-apple-system"/>
              </a:rPr>
              <a:t>center word, context word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각각 미분합니다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편미분한 결과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실제 단어와 예측한 단어와의 차이로 식이 정리됩니다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따라서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gradient descent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통해 실제에 더 가깝게 예측할 수 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91351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Loss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최소화하는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Parameter(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W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V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찾기 위해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Gradient Descent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반복하여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update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해줍니다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허나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Gradient Descent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전체 데이터에 대해 계산이 이루어지기 때문에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계산량이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너무 많다는 단점이 존재해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대신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stochastic gradient descent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사용하기도 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하지만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Word2vec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입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·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출력 벡터로 사용되는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으로 이루어진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Sparse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vector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이처럼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stochastic gradient descent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사용했을 때 문제가 발생합니다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 해당되는 위치에서는 계산이 이루어지더라도 계속해서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이기 때문에 실제로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gradient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update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되지 않아 불필요한 계산을 하게 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1317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해결하기 위해 </a:t>
            </a:r>
            <a:r>
              <a:rPr lang="en-US" altLang="ko-KR" dirty="0"/>
              <a:t>negative sampling</a:t>
            </a:r>
            <a:r>
              <a:rPr lang="ko-KR" altLang="en-US" dirty="0"/>
              <a:t>을 사용합니다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값이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아닌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행에 대해서만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gradient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계산하고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sparse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matrix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add, subtract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함으로써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gradient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update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하는 방식을 채택합니다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이는 기존의 다중분류를 이진분류로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근사시켜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모델을 효율적으로 만드는 데에 기여합니다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아래는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negative sampling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목적함수입니다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uTv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중심 벡터와 맥락 벡터간 코사인 유사도를 의미합니다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이를 이용하여 위 목적함수를 해석해보면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True pair 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파란색 라인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중심 벡터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맥락 벡터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경우 코사인 유사도가 클수록 확률이 높고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Noise pair 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초록색 라인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중심 벡터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노이즈 벡터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경우 코사인 유사도가 작을수록 확률이 높다고 해석할 수 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즉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True pair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중심 벡터와 맥락 벡터가 가까이 있을수록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손실이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 가깝고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Noise pair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중심 벡터와 노이즈 벡터가 멀리 있을수록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손실이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 가까움을 의미합니다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905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스터디 조가 다음 학습할 내용은 </a:t>
            </a:r>
            <a:r>
              <a:rPr lang="en-US" altLang="ko-KR" dirty="0"/>
              <a:t>lecture 3</a:t>
            </a:r>
            <a:r>
              <a:rPr lang="ko-KR" altLang="en-US" dirty="0"/>
              <a:t>와 </a:t>
            </a:r>
            <a:r>
              <a:rPr lang="en-US" altLang="ko-KR" dirty="0"/>
              <a:t>4</a:t>
            </a:r>
            <a:r>
              <a:rPr lang="ko-KR" altLang="en-US" dirty="0"/>
              <a:t>로 다음과 같습니다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358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59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568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465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172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과정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현재 위치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 있는 단어를 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Wt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주변에 있는 단어를 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Wt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+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Wt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​−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이라고 할 때 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P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(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Wt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+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∣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Wt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)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P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(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Wt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​−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∣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Wt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를 구합니다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확률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P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(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Wt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+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∣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Wt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)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P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(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Wt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​−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∣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Wt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최대화하는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vector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찾습니다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altLang="en-US" dirty="0"/>
            </a:b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모든 단어에 대해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1~2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거칩니다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</a:t>
            </a:r>
            <a:r>
              <a:rPr lang="en-US" altLang="ko" sz="2500" b="1" dirty="0">
                <a:solidFill>
                  <a:srgbClr val="19264B"/>
                </a:solidFill>
              </a:rPr>
              <a:t> cs224n</a:t>
            </a:r>
            <a:r>
              <a:rPr lang="ko" sz="2500" b="1" dirty="0">
                <a:solidFill>
                  <a:srgbClr val="19264B"/>
                </a:solidFill>
              </a:rPr>
              <a:t> 스터디 </a:t>
            </a:r>
            <a:r>
              <a:rPr lang="en-US" altLang="ko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26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19264B"/>
                </a:solidFill>
              </a:rPr>
              <a:t>발표자 </a:t>
            </a:r>
            <a:r>
              <a:rPr lang="en-US" altLang="ko-KR" sz="1100" dirty="0">
                <a:solidFill>
                  <a:srgbClr val="19264B"/>
                </a:solidFill>
              </a:rPr>
              <a:t>: </a:t>
            </a:r>
            <a:r>
              <a:rPr lang="ko-KR" altLang="en-US" sz="1100" dirty="0" err="1">
                <a:solidFill>
                  <a:srgbClr val="19264B"/>
                </a:solidFill>
              </a:rPr>
              <a:t>추현규</a:t>
            </a:r>
            <a:endParaRPr lang="ko-KR" altLang="en-US"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353975" y="290316"/>
            <a:ext cx="9076800" cy="76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Cnn224n Lecture 1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8E26C676-75D8-248A-671D-6DD2408B2DAA}"/>
              </a:ext>
            </a:extLst>
          </p:cNvPr>
          <p:cNvSpPr txBox="1"/>
          <p:nvPr/>
        </p:nvSpPr>
        <p:spPr>
          <a:xfrm>
            <a:off x="1353975" y="1055550"/>
            <a:ext cx="6436050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3.Word2Vec</a:t>
            </a:r>
            <a:endParaRPr sz="2267"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6606D65E-2D59-EA86-2555-C43757DE32EB}"/>
              </a:ext>
            </a:extLst>
          </p:cNvPr>
          <p:cNvSpPr txBox="1"/>
          <p:nvPr/>
        </p:nvSpPr>
        <p:spPr>
          <a:xfrm>
            <a:off x="1353963" y="1527429"/>
            <a:ext cx="7952621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계산법</a:t>
            </a:r>
            <a:endParaRPr lang="en-US" altLang="ko-KR" sz="1600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fr-FR" altLang="ko-KR" sz="1600" b="1" i="0" dirty="0">
                <a:solidFill>
                  <a:srgbClr val="FF0000"/>
                </a:solidFill>
                <a:effectLst/>
                <a:latin typeface="-apple-system"/>
                <a:ea typeface="Gowun Dodum" panose="020B0600000101010101"/>
              </a:rPr>
              <a:t>1) L(</a:t>
            </a:r>
            <a:r>
              <a:rPr lang="ko-KR" altLang="fr-FR" sz="1600" b="1" i="0" dirty="0">
                <a:solidFill>
                  <a:srgbClr val="FF0000"/>
                </a:solidFill>
                <a:effectLst/>
                <a:latin typeface="-apple-system"/>
                <a:ea typeface="Gowun Dodum" panose="020B0600000101010101"/>
              </a:rPr>
              <a:t>𝜽</a:t>
            </a:r>
            <a:r>
              <a:rPr lang="fr-FR" altLang="ko-KR" sz="1600" b="1" i="0" dirty="0">
                <a:solidFill>
                  <a:srgbClr val="FF0000"/>
                </a:solidFill>
                <a:effectLst/>
                <a:latin typeface="-apple-system"/>
                <a:ea typeface="Gowun Dodum" panose="020B0600000101010101"/>
              </a:rPr>
              <a:t>), Likelihood</a:t>
            </a:r>
            <a:r>
              <a:rPr lang="en-US" altLang="ko-KR" sz="1600" b="1" kern="100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/>
                <a:cs typeface="Times New Roman" panose="02020603050405020304" pitchFamily="18" charset="0"/>
              </a:rPr>
              <a:t> </a:t>
            </a:r>
          </a:p>
          <a:p>
            <a:pPr latinLnBrk="1">
              <a:spcAft>
                <a:spcPts val="800"/>
              </a:spcAft>
            </a:pP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Word vector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가 주어졌을 때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, window 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내의 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context word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가 해당 위치에 나타날 확률의 곱</a:t>
            </a: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510C07D-3FD1-347B-1848-433A2822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91" y="3697935"/>
            <a:ext cx="4371022" cy="125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DB104BD-5276-6470-CCB8-1913BB47C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91" y="2571750"/>
            <a:ext cx="3982401" cy="11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0B22CED7-E480-F553-B848-2E4468FFEC18}"/>
              </a:ext>
            </a:extLst>
          </p:cNvPr>
          <p:cNvSpPr txBox="1"/>
          <p:nvPr/>
        </p:nvSpPr>
        <p:spPr>
          <a:xfrm>
            <a:off x="1353962" y="3212812"/>
            <a:ext cx="7952621" cy="91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atinLnBrk="1">
              <a:spcAft>
                <a:spcPts val="800"/>
              </a:spcAft>
            </a:pPr>
            <a:r>
              <a:rPr lang="fr-FR" altLang="ko-KR" sz="1600" b="1" i="0" dirty="0">
                <a:solidFill>
                  <a:srgbClr val="FF0000"/>
                </a:solidFill>
                <a:effectLst/>
                <a:latin typeface="-apple-system"/>
                <a:ea typeface="Gowun Dodum" panose="020B0600000101010101"/>
              </a:rPr>
              <a:t>2) J(</a:t>
            </a:r>
            <a:r>
              <a:rPr lang="ko-KR" altLang="fr-FR" sz="1600" b="1" i="0" dirty="0">
                <a:solidFill>
                  <a:srgbClr val="FF0000"/>
                </a:solidFill>
                <a:effectLst/>
                <a:latin typeface="-apple-system"/>
                <a:ea typeface="Gowun Dodum" panose="020B0600000101010101"/>
              </a:rPr>
              <a:t>𝜽</a:t>
            </a:r>
            <a:r>
              <a:rPr lang="fr-FR" altLang="ko-KR" sz="1600" b="1" i="0" dirty="0">
                <a:solidFill>
                  <a:srgbClr val="FF0000"/>
                </a:solidFill>
                <a:effectLst/>
                <a:latin typeface="-apple-system"/>
                <a:ea typeface="Gowun Dodum" panose="020B0600000101010101"/>
              </a:rPr>
              <a:t>), Objective function</a:t>
            </a:r>
          </a:p>
          <a:p>
            <a:pPr latinLnBrk="1">
              <a:spcAft>
                <a:spcPts val="800"/>
              </a:spcAft>
            </a:pP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Negative log likelihood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를 거친 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114364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353975" y="290316"/>
            <a:ext cx="9076800" cy="76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Cnn224n Lecture 1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8E26C676-75D8-248A-671D-6DD2408B2DAA}"/>
              </a:ext>
            </a:extLst>
          </p:cNvPr>
          <p:cNvSpPr txBox="1"/>
          <p:nvPr/>
        </p:nvSpPr>
        <p:spPr>
          <a:xfrm>
            <a:off x="1353975" y="1055550"/>
            <a:ext cx="6436050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3.Word2Vec</a:t>
            </a:r>
            <a:endParaRPr sz="2267"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6606D65E-2D59-EA86-2555-C43757DE32EB}"/>
              </a:ext>
            </a:extLst>
          </p:cNvPr>
          <p:cNvSpPr txBox="1"/>
          <p:nvPr/>
        </p:nvSpPr>
        <p:spPr>
          <a:xfrm>
            <a:off x="1353962" y="1521942"/>
            <a:ext cx="7952621" cy="94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계산법</a:t>
            </a:r>
            <a:r>
              <a:rPr lang="en-US" altLang="ko-KR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</a:t>
            </a:r>
          </a:p>
          <a:p>
            <a:pPr latinLnBrk="1">
              <a:spcAft>
                <a:spcPts val="800"/>
              </a:spcAft>
            </a:pPr>
            <a:r>
              <a:rPr lang="fr-FR" altLang="ko-KR" sz="1600" b="0" i="0" dirty="0">
                <a:solidFill>
                  <a:srgbClr val="FF0000"/>
                </a:solidFill>
                <a:effectLst/>
                <a:latin typeface="-apple-system"/>
                <a:ea typeface="Gowun Dodum" panose="020B0600000101010101"/>
              </a:rPr>
              <a:t>3) </a:t>
            </a:r>
            <a:r>
              <a:rPr lang="fr-FR" altLang="ko-KR" sz="1600" b="1" i="0" dirty="0">
                <a:solidFill>
                  <a:srgbClr val="FF0000"/>
                </a:solidFill>
                <a:effectLst/>
                <a:latin typeface="-apple-system"/>
                <a:ea typeface="Gowun Dodum" panose="020B0600000101010101"/>
              </a:rPr>
              <a:t>P(o|c)</a:t>
            </a:r>
          </a:p>
        </p:txBody>
      </p:sp>
      <p:pic>
        <p:nvPicPr>
          <p:cNvPr id="3074" name="Picture 2" descr="[CS224n] Lecture 1 - Introduction and Word Vector">
            <a:extLst>
              <a:ext uri="{FF2B5EF4-FFF2-40B4-BE49-F238E27FC236}">
                <a16:creationId xmlns:a16="http://schemas.microsoft.com/office/drawing/2014/main" id="{1BC03851-3BFD-D6F2-6D8D-832B49D5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06" y="2117183"/>
            <a:ext cx="4836523" cy="281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7D3E0B-33ED-A7B0-B97C-E62BCBBF5D93}"/>
              </a:ext>
            </a:extLst>
          </p:cNvPr>
          <p:cNvSpPr/>
          <p:nvPr/>
        </p:nvSpPr>
        <p:spPr>
          <a:xfrm>
            <a:off x="6616464" y="1188538"/>
            <a:ext cx="1992087" cy="705576"/>
          </a:xfrm>
          <a:prstGeom prst="rect">
            <a:avLst/>
          </a:prstGeom>
          <a:solidFill>
            <a:srgbClr val="1926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347;g2c292867ea4_0_33">
            <a:extLst>
              <a:ext uri="{FF2B5EF4-FFF2-40B4-BE49-F238E27FC236}">
                <a16:creationId xmlns:a16="http://schemas.microsoft.com/office/drawing/2014/main" id="{8842E38B-82EB-814A-0299-E0C1D5F741E7}"/>
              </a:ext>
            </a:extLst>
          </p:cNvPr>
          <p:cNvSpPr txBox="1"/>
          <p:nvPr/>
        </p:nvSpPr>
        <p:spPr>
          <a:xfrm>
            <a:off x="6616463" y="1200271"/>
            <a:ext cx="1992087" cy="78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latinLnBrk="1">
              <a:spcAft>
                <a:spcPts val="800"/>
              </a:spcAft>
            </a:pPr>
            <a:r>
              <a:rPr lang="en-US" altLang="ko-KR" sz="1100" b="1" kern="100" dirty="0">
                <a:solidFill>
                  <a:schemeClr val="bg1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Vx: x</a:t>
            </a:r>
            <a:r>
              <a:rPr lang="ko-KR" altLang="en-US" sz="1100" b="1" kern="100" dirty="0">
                <a:solidFill>
                  <a:schemeClr val="bg1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가 </a:t>
            </a:r>
            <a:r>
              <a:rPr lang="en-US" altLang="ko-KR" sz="1100" b="1" kern="100" dirty="0">
                <a:solidFill>
                  <a:schemeClr val="bg1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center</a:t>
            </a:r>
            <a:r>
              <a:rPr lang="ko-KR" altLang="en-US" sz="1100" b="1" kern="100" dirty="0">
                <a:solidFill>
                  <a:schemeClr val="bg1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kern="100" dirty="0">
                <a:solidFill>
                  <a:schemeClr val="bg1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word</a:t>
            </a:r>
            <a:r>
              <a:rPr lang="ko-KR" altLang="en-US" sz="1100" b="1" kern="100" dirty="0">
                <a:solidFill>
                  <a:schemeClr val="bg1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인 것</a:t>
            </a:r>
            <a:endParaRPr lang="en-US" altLang="ko-KR" sz="1100" b="1" kern="100" dirty="0">
              <a:solidFill>
                <a:schemeClr val="bg1"/>
              </a:solidFill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algn="ctr" latinLnBrk="1">
              <a:spcAft>
                <a:spcPts val="800"/>
              </a:spcAft>
            </a:pPr>
            <a:r>
              <a:rPr lang="en-US" altLang="ko-KR" sz="1100" b="1" kern="100" dirty="0" err="1">
                <a:solidFill>
                  <a:schemeClr val="bg1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Ux</a:t>
            </a:r>
            <a:r>
              <a:rPr lang="en-US" altLang="ko-KR" sz="1100" b="1" kern="100" dirty="0">
                <a:solidFill>
                  <a:schemeClr val="bg1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: x</a:t>
            </a:r>
            <a:r>
              <a:rPr lang="ko-KR" altLang="en-US" sz="1100" b="1" kern="100" dirty="0">
                <a:solidFill>
                  <a:schemeClr val="bg1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가 </a:t>
            </a:r>
            <a:r>
              <a:rPr lang="en-US" altLang="ko-KR" sz="1100" b="1" kern="100" dirty="0">
                <a:solidFill>
                  <a:schemeClr val="bg1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context word</a:t>
            </a:r>
            <a:r>
              <a:rPr lang="ko-KR" altLang="en-US" sz="1100" b="1" kern="100" dirty="0">
                <a:solidFill>
                  <a:schemeClr val="bg1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인 것</a:t>
            </a:r>
            <a:endParaRPr lang="en-US" altLang="ko-KR" sz="1100" b="1" kern="100" dirty="0">
              <a:solidFill>
                <a:schemeClr val="bg1"/>
              </a:solidFill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0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353975" y="290316"/>
            <a:ext cx="9076800" cy="76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Cnn224n Lecture 2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8E26C676-75D8-248A-671D-6DD2408B2DAA}"/>
              </a:ext>
            </a:extLst>
          </p:cNvPr>
          <p:cNvSpPr txBox="1"/>
          <p:nvPr/>
        </p:nvSpPr>
        <p:spPr>
          <a:xfrm>
            <a:off x="1353975" y="1055550"/>
            <a:ext cx="6436050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3.Word2Vec</a:t>
            </a:r>
            <a:endParaRPr sz="2267"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6606D65E-2D59-EA86-2555-C43757DE32EB}"/>
              </a:ext>
            </a:extLst>
          </p:cNvPr>
          <p:cNvSpPr txBox="1"/>
          <p:nvPr/>
        </p:nvSpPr>
        <p:spPr>
          <a:xfrm>
            <a:off x="1353962" y="1521942"/>
            <a:ext cx="7952621" cy="94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종류</a:t>
            </a:r>
            <a:r>
              <a:rPr lang="en-US" altLang="ko-KR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</a:t>
            </a:r>
          </a:p>
          <a:p>
            <a:pPr latinLnBrk="1">
              <a:spcAft>
                <a:spcPts val="800"/>
              </a:spcAft>
            </a:pPr>
            <a:r>
              <a:rPr lang="fr-FR" altLang="ko-KR" sz="1600" b="1" i="0" dirty="0">
                <a:solidFill>
                  <a:srgbClr val="FF0000"/>
                </a:solidFill>
                <a:effectLst/>
                <a:latin typeface="-apple-system"/>
                <a:ea typeface="Gowun Dodum" panose="020B0600000101010101"/>
              </a:rPr>
              <a:t>1) </a:t>
            </a:r>
            <a:r>
              <a:rPr lang="fr-FR" altLang="ko-KR" sz="1600" b="1" dirty="0">
                <a:solidFill>
                  <a:srgbClr val="FF0000"/>
                </a:solidFill>
                <a:latin typeface="-apple-system"/>
                <a:ea typeface="Gowun Dodum" panose="020B0600000101010101"/>
              </a:rPr>
              <a:t>CBOW (Conti</a:t>
            </a:r>
            <a:r>
              <a:rPr lang="en-US" altLang="ko-KR" sz="1600" b="1" dirty="0" err="1">
                <a:solidFill>
                  <a:srgbClr val="FF0000"/>
                </a:solidFill>
                <a:latin typeface="-apple-system"/>
                <a:ea typeface="Gowun Dodum" panose="020B0600000101010101"/>
              </a:rPr>
              <a:t>nuous</a:t>
            </a:r>
            <a:r>
              <a:rPr lang="ko-KR" altLang="en-US" sz="1600" b="1" dirty="0">
                <a:solidFill>
                  <a:srgbClr val="FF0000"/>
                </a:solidFill>
                <a:latin typeface="-apple-system"/>
                <a:ea typeface="Gowun Dodum" panose="020B0600000101010101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-apple-system"/>
                <a:ea typeface="Gowun Dodum" panose="020B0600000101010101"/>
              </a:rPr>
              <a:t>Bag</a:t>
            </a:r>
            <a:r>
              <a:rPr lang="ko-KR" altLang="en-US" sz="1600" b="1" dirty="0">
                <a:solidFill>
                  <a:srgbClr val="FF0000"/>
                </a:solidFill>
                <a:latin typeface="-apple-system"/>
                <a:ea typeface="Gowun Dodum" panose="020B0600000101010101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-apple-system"/>
                <a:ea typeface="Gowun Dodum" panose="020B0600000101010101"/>
              </a:rPr>
              <a:t>of Words)</a:t>
            </a:r>
            <a:endParaRPr lang="fr-FR" altLang="ko-KR" sz="1600" b="1" i="0" dirty="0">
              <a:solidFill>
                <a:srgbClr val="FF0000"/>
              </a:solidFill>
              <a:effectLst/>
              <a:latin typeface="-apple-system"/>
              <a:ea typeface="Gowun Dodum" panose="020B0600000101010101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D4F1639-8708-3F53-44FC-00260BDE1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465750"/>
            <a:ext cx="5417820" cy="196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8DE32C-91E5-D9B5-2D62-E992BF1129C4}"/>
              </a:ext>
            </a:extLst>
          </p:cNvPr>
          <p:cNvSpPr txBox="1"/>
          <p:nvPr/>
        </p:nvSpPr>
        <p:spPr>
          <a:xfrm>
            <a:off x="2721375" y="4545407"/>
            <a:ext cx="5217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800"/>
              </a:spcAft>
            </a:pP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입력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맥락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벡터                          출력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중심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백터</a:t>
            </a: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2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353975" y="290316"/>
            <a:ext cx="9076800" cy="76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Cnn224n Lecture 2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8E26C676-75D8-248A-671D-6DD2408B2DAA}"/>
              </a:ext>
            </a:extLst>
          </p:cNvPr>
          <p:cNvSpPr txBox="1"/>
          <p:nvPr/>
        </p:nvSpPr>
        <p:spPr>
          <a:xfrm>
            <a:off x="1353975" y="1055550"/>
            <a:ext cx="6436050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3.Word2Vec</a:t>
            </a:r>
            <a:endParaRPr sz="2267"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6606D65E-2D59-EA86-2555-C43757DE32EB}"/>
              </a:ext>
            </a:extLst>
          </p:cNvPr>
          <p:cNvSpPr txBox="1"/>
          <p:nvPr/>
        </p:nvSpPr>
        <p:spPr>
          <a:xfrm>
            <a:off x="1353962" y="1521942"/>
            <a:ext cx="7952621" cy="94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종류</a:t>
            </a:r>
            <a:r>
              <a:rPr lang="en-US" altLang="ko-KR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</a:t>
            </a:r>
          </a:p>
          <a:p>
            <a:pPr latinLnBrk="1">
              <a:spcAft>
                <a:spcPts val="800"/>
              </a:spcAft>
            </a:pPr>
            <a:r>
              <a:rPr lang="fr-FR" altLang="ko-KR" sz="1600" b="1" dirty="0">
                <a:solidFill>
                  <a:srgbClr val="FF0000"/>
                </a:solidFill>
                <a:latin typeface="-apple-system"/>
                <a:ea typeface="Gowun Dodum" panose="020B0600000101010101"/>
              </a:rPr>
              <a:t>2</a:t>
            </a:r>
            <a:r>
              <a:rPr lang="fr-FR" altLang="ko-KR" sz="1600" b="1" i="0" dirty="0">
                <a:solidFill>
                  <a:srgbClr val="FF0000"/>
                </a:solidFill>
                <a:effectLst/>
                <a:latin typeface="-apple-system"/>
                <a:ea typeface="Gowun Dodum" panose="020B0600000101010101"/>
              </a:rPr>
              <a:t>) Skip-gram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DE32C-91E5-D9B5-2D62-E992BF1129C4}"/>
              </a:ext>
            </a:extLst>
          </p:cNvPr>
          <p:cNvSpPr txBox="1"/>
          <p:nvPr/>
        </p:nvSpPr>
        <p:spPr>
          <a:xfrm>
            <a:off x="2687085" y="4545407"/>
            <a:ext cx="5217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800"/>
              </a:spcAft>
            </a:pP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입력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중심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벡터                          출력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맥락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벡터</a:t>
            </a: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8E8273-C583-688B-0B53-2002D2509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31" y="2301708"/>
            <a:ext cx="5217794" cy="214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19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353975" y="290316"/>
            <a:ext cx="9076800" cy="76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Cnn224n Lecture 2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8E26C676-75D8-248A-671D-6DD2408B2DAA}"/>
              </a:ext>
            </a:extLst>
          </p:cNvPr>
          <p:cNvSpPr txBox="1"/>
          <p:nvPr/>
        </p:nvSpPr>
        <p:spPr>
          <a:xfrm>
            <a:off x="1353975" y="1055550"/>
            <a:ext cx="6436050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4. Derivations of Gradient</a:t>
            </a:r>
            <a:endParaRPr sz="2267"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4251DCC-8C66-9834-1D72-D793985A4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48" y="2434945"/>
            <a:ext cx="4010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6338C91-DEBD-7731-E1A4-36B6C33E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" y="3640142"/>
            <a:ext cx="7326630" cy="108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47;g2c292867ea4_0_33">
            <a:extLst>
              <a:ext uri="{FF2B5EF4-FFF2-40B4-BE49-F238E27FC236}">
                <a16:creationId xmlns:a16="http://schemas.microsoft.com/office/drawing/2014/main" id="{D7B443D9-78DC-7579-4F0E-83084DC94284}"/>
              </a:ext>
            </a:extLst>
          </p:cNvPr>
          <p:cNvSpPr txBox="1"/>
          <p:nvPr/>
        </p:nvSpPr>
        <p:spPr>
          <a:xfrm>
            <a:off x="5020408" y="4343601"/>
            <a:ext cx="7952621" cy="53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atinLnBrk="1">
              <a:spcAft>
                <a:spcPts val="800"/>
              </a:spcAft>
            </a:pPr>
            <a:r>
              <a:rPr lang="ko-KR" altLang="en-US" sz="1200" b="1" kern="100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실제 단어와 예측한 단어와의 차이</a:t>
            </a:r>
            <a:endParaRPr lang="en-US" altLang="ko-KR" sz="1200" b="1" kern="100" dirty="0">
              <a:solidFill>
                <a:srgbClr val="FF0000"/>
              </a:solidFill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9" name="Google Shape;347;g2c292867ea4_0_33">
            <a:extLst>
              <a:ext uri="{FF2B5EF4-FFF2-40B4-BE49-F238E27FC236}">
                <a16:creationId xmlns:a16="http://schemas.microsoft.com/office/drawing/2014/main" id="{E8EE4D8B-98A2-44A3-3CE2-99622A552B48}"/>
              </a:ext>
            </a:extLst>
          </p:cNvPr>
          <p:cNvSpPr txBox="1"/>
          <p:nvPr/>
        </p:nvSpPr>
        <p:spPr>
          <a:xfrm>
            <a:off x="1353962" y="1649729"/>
            <a:ext cx="7952621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Gradient</a:t>
            </a:r>
            <a:r>
              <a:rPr lang="ko-KR" altLang="en-US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Descent</a:t>
            </a:r>
          </a:p>
          <a:p>
            <a:pPr latinLnBrk="1">
              <a:spcAft>
                <a:spcPts val="800"/>
              </a:spcAft>
            </a:pP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목적함수의 최소값을 구하기 위해 아래 식 미분</a:t>
            </a: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10" name="Google Shape;347;g2c292867ea4_0_33">
            <a:extLst>
              <a:ext uri="{FF2B5EF4-FFF2-40B4-BE49-F238E27FC236}">
                <a16:creationId xmlns:a16="http://schemas.microsoft.com/office/drawing/2014/main" id="{B53A9758-3F00-B206-398B-64931B13AFEF}"/>
              </a:ext>
            </a:extLst>
          </p:cNvPr>
          <p:cNvSpPr txBox="1"/>
          <p:nvPr/>
        </p:nvSpPr>
        <p:spPr>
          <a:xfrm>
            <a:off x="1353962" y="2958184"/>
            <a:ext cx="7952621" cy="91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atinLnBrk="1">
              <a:spcAft>
                <a:spcPts val="800"/>
              </a:spcAft>
            </a:pPr>
            <a:endParaRPr lang="en-US" altLang="ko-KR" sz="1600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en-US" b="1" kern="100" dirty="0" err="1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편미분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결과 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3098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353975" y="290316"/>
            <a:ext cx="9076800" cy="76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Cnn224n Lecture 2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8E26C676-75D8-248A-671D-6DD2408B2DAA}"/>
              </a:ext>
            </a:extLst>
          </p:cNvPr>
          <p:cNvSpPr txBox="1"/>
          <p:nvPr/>
        </p:nvSpPr>
        <p:spPr>
          <a:xfrm>
            <a:off x="1353975" y="1055550"/>
            <a:ext cx="6436050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4. Derivations of Gradient</a:t>
            </a:r>
            <a:endParaRPr sz="2267"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9" name="Google Shape;347;g2c292867ea4_0_33">
            <a:extLst>
              <a:ext uri="{FF2B5EF4-FFF2-40B4-BE49-F238E27FC236}">
                <a16:creationId xmlns:a16="http://schemas.microsoft.com/office/drawing/2014/main" id="{E8EE4D8B-98A2-44A3-3CE2-99622A552B48}"/>
              </a:ext>
            </a:extLst>
          </p:cNvPr>
          <p:cNvSpPr txBox="1"/>
          <p:nvPr/>
        </p:nvSpPr>
        <p:spPr>
          <a:xfrm>
            <a:off x="1353962" y="1649729"/>
            <a:ext cx="7952621" cy="91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Gradient</a:t>
            </a:r>
            <a:r>
              <a:rPr lang="ko-KR" altLang="en-US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Descent</a:t>
            </a:r>
          </a:p>
          <a:p>
            <a:pPr latinLnBrk="1">
              <a:spcAft>
                <a:spcPts val="800"/>
              </a:spcAft>
            </a:pP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23218A5-64DB-DCC7-21B2-D752D0203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65" y="2915758"/>
            <a:ext cx="2788920" cy="4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3F79AFA-D2C2-F318-A2F8-E6B2B302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272" y="1884988"/>
            <a:ext cx="2788920" cy="254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35B44DF3-75D9-372C-071C-0D092C71CC76}"/>
              </a:ext>
            </a:extLst>
          </p:cNvPr>
          <p:cNvSpPr txBox="1"/>
          <p:nvPr/>
        </p:nvSpPr>
        <p:spPr>
          <a:xfrm>
            <a:off x="5711107" y="4463177"/>
            <a:ext cx="7952621" cy="56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atinLnBrk="1">
              <a:spcAft>
                <a:spcPts val="800"/>
              </a:spcAft>
            </a:pPr>
            <a:r>
              <a:rPr lang="en-US" altLang="ko-KR" b="1" kern="100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Sparsity</a:t>
            </a:r>
            <a:r>
              <a:rPr lang="ko-KR" altLang="en-US" b="1" kern="100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로 인한 문제 발생</a:t>
            </a:r>
            <a:r>
              <a:rPr lang="en-US" altLang="ko-KR" b="1" kern="100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16D78E-0B41-6F9D-7AA4-49E0D1F656D1}"/>
              </a:ext>
            </a:extLst>
          </p:cNvPr>
          <p:cNvSpPr/>
          <p:nvPr/>
        </p:nvSpPr>
        <p:spPr>
          <a:xfrm>
            <a:off x="2881992" y="3311516"/>
            <a:ext cx="551089" cy="564870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347;g2c292867ea4_0_33">
            <a:extLst>
              <a:ext uri="{FF2B5EF4-FFF2-40B4-BE49-F238E27FC236}">
                <a16:creationId xmlns:a16="http://schemas.microsoft.com/office/drawing/2014/main" id="{FE7AAA0C-FBA5-944A-5AEA-4BCB6530EE8C}"/>
              </a:ext>
            </a:extLst>
          </p:cNvPr>
          <p:cNvSpPr txBox="1"/>
          <p:nvPr/>
        </p:nvSpPr>
        <p:spPr>
          <a:xfrm>
            <a:off x="2868848" y="3367596"/>
            <a:ext cx="658124" cy="56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atinLnBrk="1">
              <a:spcAft>
                <a:spcPts val="800"/>
              </a:spcAft>
            </a:pPr>
            <a:r>
              <a:rPr lang="ko-KR" altLang="en-US" b="1" kern="100" dirty="0">
                <a:solidFill>
                  <a:schemeClr val="bg1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반복</a:t>
            </a:r>
            <a:endParaRPr lang="en-US" altLang="ko-KR" b="1" kern="100" dirty="0">
              <a:solidFill>
                <a:schemeClr val="bg1"/>
              </a:solidFill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9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95DEA62-17AF-92B8-118E-64E1E79E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46" y="1788585"/>
            <a:ext cx="3947532" cy="197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353975" y="290316"/>
            <a:ext cx="9076800" cy="76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Cnn224n Lecture 2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8E26C676-75D8-248A-671D-6DD2408B2DAA}"/>
              </a:ext>
            </a:extLst>
          </p:cNvPr>
          <p:cNvSpPr txBox="1"/>
          <p:nvPr/>
        </p:nvSpPr>
        <p:spPr>
          <a:xfrm>
            <a:off x="1353975" y="1055550"/>
            <a:ext cx="6436050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4. Derivations of Gradient</a:t>
            </a:r>
            <a:endParaRPr sz="2267"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9" name="Google Shape;347;g2c292867ea4_0_33">
            <a:extLst>
              <a:ext uri="{FF2B5EF4-FFF2-40B4-BE49-F238E27FC236}">
                <a16:creationId xmlns:a16="http://schemas.microsoft.com/office/drawing/2014/main" id="{E8EE4D8B-98A2-44A3-3CE2-99622A552B48}"/>
              </a:ext>
            </a:extLst>
          </p:cNvPr>
          <p:cNvSpPr txBox="1"/>
          <p:nvPr/>
        </p:nvSpPr>
        <p:spPr>
          <a:xfrm>
            <a:off x="1353962" y="1546859"/>
            <a:ext cx="7952621" cy="91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Negative Sampling</a:t>
            </a:r>
          </a:p>
          <a:p>
            <a:pPr latinLnBrk="1">
              <a:spcAft>
                <a:spcPts val="800"/>
              </a:spcAft>
            </a:pP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21E9BBFE-E98C-22D8-5087-C1CF072B4696}"/>
              </a:ext>
            </a:extLst>
          </p:cNvPr>
          <p:cNvSpPr txBox="1"/>
          <p:nvPr/>
        </p:nvSpPr>
        <p:spPr>
          <a:xfrm>
            <a:off x="2922750" y="3789353"/>
            <a:ext cx="7952621" cy="56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atinLnBrk="1">
              <a:spcAft>
                <a:spcPts val="800"/>
              </a:spcAft>
            </a:pP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값이 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0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이 아닌 행에 대해서만 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gradient 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계산 실행 </a:t>
            </a: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81A1BCF-7564-FC8F-1794-21A61083B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00" y="4229809"/>
            <a:ext cx="5718823" cy="77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60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353975" y="290316"/>
            <a:ext cx="9076800" cy="76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933" b="1" dirty="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다음 학습할 내용 </a:t>
            </a:r>
            <a:endParaRPr lang="en-US" altLang="ko-KR" sz="2933" b="1" dirty="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E8294093-C205-77C2-E89C-4E1931791AE5}"/>
              </a:ext>
            </a:extLst>
          </p:cNvPr>
          <p:cNvSpPr txBox="1"/>
          <p:nvPr/>
        </p:nvSpPr>
        <p:spPr>
          <a:xfrm>
            <a:off x="1995242" y="1732444"/>
            <a:ext cx="6436050" cy="22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Lecture</a:t>
            </a:r>
            <a:r>
              <a:rPr lang="ko-KR" alt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en-US" altLang="ko-KR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3:</a:t>
            </a:r>
            <a:r>
              <a:rPr lang="ko-KR" alt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en-US" altLang="ko-KR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Word Window Classification, Neural Networks, and Matrix Calculus</a:t>
            </a:r>
          </a:p>
          <a:p>
            <a:pPr>
              <a:lnSpc>
                <a:spcPct val="115000"/>
              </a:lnSpc>
            </a:pPr>
            <a:endParaRPr lang="en-US" sz="2267"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>
              <a:lnSpc>
                <a:spcPct val="115000"/>
              </a:lnSpc>
            </a:pP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Lecture 4: Backpropagation and Computation Graph</a:t>
            </a:r>
            <a:endParaRPr sz="2267"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284812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57272" y="2142962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 err="1"/>
              <a:t>추현규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박지후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최형용</a:t>
            </a:r>
            <a:endParaRPr dirty="0"/>
          </a:p>
        </p:txBody>
      </p:sp>
      <p:pic>
        <p:nvPicPr>
          <p:cNvPr id="3" name="그림 2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8D37D238-4A12-E512-917E-10BBDC762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672" y="1667561"/>
            <a:ext cx="3746756" cy="26036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 및 일정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F0EEA414-7538-B329-1D37-5A5C2908FFB5}"/>
              </a:ext>
            </a:extLst>
          </p:cNvPr>
          <p:cNvSpPr txBox="1"/>
          <p:nvPr/>
        </p:nvSpPr>
        <p:spPr>
          <a:xfrm>
            <a:off x="1910392" y="1319258"/>
            <a:ext cx="4979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매주 일요일 </a:t>
            </a:r>
            <a:r>
              <a:rPr lang="en-US" altLang="ko-KR" dirty="0"/>
              <a:t>12</a:t>
            </a:r>
            <a:r>
              <a:rPr lang="ko-KR" altLang="en-US" dirty="0"/>
              <a:t>시 비대면으로 스터디 진행</a:t>
            </a:r>
            <a:endParaRPr lang="en-US" altLang="ko-K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ko-KR" altLang="en-US" dirty="0"/>
              <a:t>주에 </a:t>
            </a:r>
            <a:r>
              <a:rPr lang="en-US" altLang="ko-KR" dirty="0"/>
              <a:t>1</a:t>
            </a:r>
            <a:r>
              <a:rPr lang="ko-KR" altLang="en-US" dirty="0" err="1"/>
              <a:t>강씩</a:t>
            </a:r>
            <a:r>
              <a:rPr lang="ko-KR" altLang="en-US" dirty="0"/>
              <a:t> 수강 후 스터디에서 서로 질문</a:t>
            </a:r>
            <a:r>
              <a:rPr lang="en-US" altLang="ko-KR" dirty="0"/>
              <a:t> </a:t>
            </a:r>
            <a:r>
              <a:rPr lang="ko-KR" altLang="en-US" dirty="0"/>
              <a:t>및 내용 공유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E6779D-A5E1-CB3A-191C-EF6748EAF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329" y="2129692"/>
            <a:ext cx="4517526" cy="287296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7EB6E92-5026-4BF2-8D19-EDECDF28C084}"/>
              </a:ext>
            </a:extLst>
          </p:cNvPr>
          <p:cNvSpPr/>
          <p:nvPr/>
        </p:nvSpPr>
        <p:spPr>
          <a:xfrm>
            <a:off x="2112149" y="2121844"/>
            <a:ext cx="4517526" cy="28862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F23875-1C1A-53E2-6C8F-F532DF6A67A6}"/>
              </a:ext>
            </a:extLst>
          </p:cNvPr>
          <p:cNvSpPr/>
          <p:nvPr/>
        </p:nvSpPr>
        <p:spPr>
          <a:xfrm>
            <a:off x="2170509" y="4301644"/>
            <a:ext cx="695542" cy="39624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48D1E90C-013A-385A-F598-A21CE19ABD55}"/>
              </a:ext>
            </a:extLst>
          </p:cNvPr>
          <p:cNvSpPr txBox="1"/>
          <p:nvPr/>
        </p:nvSpPr>
        <p:spPr>
          <a:xfrm>
            <a:off x="2141329" y="4215059"/>
            <a:ext cx="69554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스터디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시작</a:t>
            </a:r>
            <a:endParaRPr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353975" y="290316"/>
            <a:ext cx="9076800" cy="76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Cnn224n Lecture 1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8E26C676-75D8-248A-671D-6DD2408B2DAA}"/>
              </a:ext>
            </a:extLst>
          </p:cNvPr>
          <p:cNvSpPr txBox="1"/>
          <p:nvPr/>
        </p:nvSpPr>
        <p:spPr>
          <a:xfrm>
            <a:off x="1353975" y="1055550"/>
            <a:ext cx="5172975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1.introduction(~16:01)</a:t>
            </a:r>
            <a:endParaRPr sz="2267"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6606D65E-2D59-EA86-2555-C43757DE32EB}"/>
              </a:ext>
            </a:extLst>
          </p:cNvPr>
          <p:cNvSpPr txBox="1"/>
          <p:nvPr/>
        </p:nvSpPr>
        <p:spPr>
          <a:xfrm>
            <a:off x="1353975" y="2938945"/>
            <a:ext cx="7861169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atinLnBrk="1">
              <a:spcAft>
                <a:spcPts val="800"/>
              </a:spcAft>
            </a:pPr>
            <a:r>
              <a:rPr lang="en-US" altLang="ko-KR" sz="1600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POINT)</a:t>
            </a:r>
          </a:p>
          <a:p>
            <a:pPr latinLnBrk="1">
              <a:spcAft>
                <a:spcPts val="800"/>
              </a:spcAft>
            </a:pPr>
            <a:r>
              <a:rPr lang="ko-KR" altLang="en-US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“컴퓨터가 어떻게 인간언어에 담긴 맥락을 이해할 수 </a:t>
            </a:r>
            <a:r>
              <a:rPr lang="ko-KR" altLang="en-US" b="1" kern="100" dirty="0" err="1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있을까에</a:t>
            </a:r>
            <a:r>
              <a:rPr lang="ko-KR" altLang="en-US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대한 질문이 중요＂</a:t>
            </a:r>
            <a:endParaRPr lang="en-US" altLang="ko-KR" sz="1600" b="1" kern="100" dirty="0">
              <a:effectLst/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“Key question for artificial intelligence and human-computer interaction is how to get computer to be able to understand information conveyed in human languages”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FD6686-41B3-7103-5FD1-D33216605498}"/>
              </a:ext>
            </a:extLst>
          </p:cNvPr>
          <p:cNvSpPr/>
          <p:nvPr/>
        </p:nvSpPr>
        <p:spPr>
          <a:xfrm>
            <a:off x="1341394" y="2820988"/>
            <a:ext cx="7619726" cy="1813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353975" y="290316"/>
            <a:ext cx="9076800" cy="76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Cnn224n Lecture 1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8E26C676-75D8-248A-671D-6DD2408B2DAA}"/>
              </a:ext>
            </a:extLst>
          </p:cNvPr>
          <p:cNvSpPr txBox="1"/>
          <p:nvPr/>
        </p:nvSpPr>
        <p:spPr>
          <a:xfrm>
            <a:off x="1353975" y="1055550"/>
            <a:ext cx="5172975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1.introduction(~16:01)</a:t>
            </a:r>
            <a:endParaRPr sz="2267"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6606D65E-2D59-EA86-2555-C43757DE32EB}"/>
              </a:ext>
            </a:extLst>
          </p:cNvPr>
          <p:cNvSpPr txBox="1"/>
          <p:nvPr/>
        </p:nvSpPr>
        <p:spPr>
          <a:xfrm>
            <a:off x="1353939" y="1947903"/>
            <a:ext cx="7322701" cy="2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600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gpt-3</a:t>
            </a:r>
            <a:r>
              <a:rPr lang="ko-KR" altLang="en-US" sz="1600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모델이 중요</a:t>
            </a:r>
            <a:endParaRPr lang="en-US" altLang="ko-KR" sz="1600" b="1" kern="100" dirty="0">
              <a:effectLst/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-“gpt-3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는 </a:t>
            </a:r>
            <a:r>
              <a:rPr lang="ko-KR" altLang="en-US" b="1" kern="100" dirty="0" err="1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유니버셜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모델로 가기 위한 첫번째 단계</a:t>
            </a:r>
            <a:r>
              <a:rPr lang="ko-KR" altLang="en-US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“</a:t>
            </a:r>
            <a:endParaRPr lang="en-US" altLang="ko-KR" b="1" kern="100" dirty="0">
              <a:effectLst/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endParaRPr lang="en-US" altLang="ko-KR" sz="1600" b="1" kern="100" dirty="0">
              <a:effectLst/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b="1" kern="100" dirty="0" err="1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유니버셜</a:t>
            </a:r>
            <a:r>
              <a:rPr lang="ko-KR" altLang="en-US" sz="1600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모델</a:t>
            </a:r>
            <a:r>
              <a:rPr lang="en-US" altLang="ko-KR" sz="1600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: </a:t>
            </a:r>
            <a:r>
              <a:rPr lang="ko-KR" altLang="en-US" sz="1600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인간 사회의 모든 지식을 담은 방대한 모델</a:t>
            </a:r>
            <a:endParaRPr lang="en-US" altLang="ko-KR" sz="1600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-</a:t>
            </a:r>
            <a:r>
              <a:rPr lang="ko-KR" altLang="en-US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상황에 따른 각자의 모델사용</a:t>
            </a:r>
            <a:r>
              <a:rPr lang="en-US" altLang="ko-KR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x</a:t>
            </a:r>
          </a:p>
          <a:p>
            <a:pPr latinLnBrk="1">
              <a:spcAft>
                <a:spcPts val="800"/>
              </a:spcAft>
            </a:pP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-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모든 것을 이해하는 단하나의 모델을 사용하게 만드는 모델</a:t>
            </a: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endParaRPr lang="en-US" altLang="ko-KR" b="1" kern="100" dirty="0">
              <a:effectLst/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endParaRPr lang="en-US" altLang="ko-KR" b="1" kern="100" dirty="0">
              <a:effectLst/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178104A6-75F4-6B21-48F8-A468D1101FD6}"/>
              </a:ext>
            </a:extLst>
          </p:cNvPr>
          <p:cNvSpPr txBox="1"/>
          <p:nvPr/>
        </p:nvSpPr>
        <p:spPr>
          <a:xfrm>
            <a:off x="1353963" y="3918796"/>
            <a:ext cx="7790037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600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gpt-3</a:t>
            </a:r>
            <a:r>
              <a:rPr lang="ko-KR" altLang="en-US" sz="1600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모델의 작동 </a:t>
            </a:r>
            <a:endParaRPr lang="en-US" altLang="ko-KR" sz="1600" b="1" kern="100" dirty="0">
              <a:effectLst/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-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따라오는 단어를 하나씩 예측하여 텍스트를 완성</a:t>
            </a: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600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-</a:t>
            </a:r>
            <a:r>
              <a:rPr lang="ko-KR" altLang="en-US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모델에 예시를 주면 그 예시의 패턴과 아이디어를 따라한다</a:t>
            </a:r>
            <a:r>
              <a:rPr lang="en-US" altLang="ko-KR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.</a:t>
            </a:r>
            <a:endParaRPr lang="en-US" altLang="ko-KR" sz="1600" b="1" kern="100" dirty="0">
              <a:effectLst/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77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353975" y="290316"/>
            <a:ext cx="9076800" cy="76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Cnn224n Lecture 1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8E26C676-75D8-248A-671D-6DD2408B2DAA}"/>
              </a:ext>
            </a:extLst>
          </p:cNvPr>
          <p:cNvSpPr txBox="1"/>
          <p:nvPr/>
        </p:nvSpPr>
        <p:spPr>
          <a:xfrm>
            <a:off x="1353975" y="1055550"/>
            <a:ext cx="6436050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2.WordNet&amp; </a:t>
            </a:r>
            <a:r>
              <a:rPr lang="en-US" sz="2267" b="1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semeantics</a:t>
            </a: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(16:01~26:54)</a:t>
            </a:r>
            <a:endParaRPr sz="2267"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6606D65E-2D59-EA86-2555-C43757DE32EB}"/>
              </a:ext>
            </a:extLst>
          </p:cNvPr>
          <p:cNvSpPr txBox="1"/>
          <p:nvPr/>
        </p:nvSpPr>
        <p:spPr>
          <a:xfrm>
            <a:off x="1353939" y="1947903"/>
            <a:ext cx="7322701" cy="300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WordNet</a:t>
            </a:r>
            <a:endParaRPr lang="en-US" altLang="ko-KR" sz="1600" b="1" kern="100" dirty="0">
              <a:effectLst/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-“WordNet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은 단어와 명사를 동의어 세트와 </a:t>
            </a:r>
            <a:r>
              <a:rPr lang="ko-KR" altLang="en-US" b="1" kern="100" dirty="0" err="1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상의어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 err="1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하의어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세트로 구분해둔 모델</a:t>
            </a:r>
            <a:r>
              <a:rPr lang="ko-KR" altLang="en-US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“</a:t>
            </a:r>
            <a:endParaRPr lang="en-US" altLang="ko-KR" b="1" kern="100" dirty="0">
              <a:effectLst/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endParaRPr lang="en-US" altLang="ko-KR" sz="1600" b="1" kern="100" dirty="0">
              <a:effectLst/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단점</a:t>
            </a:r>
            <a:endParaRPr lang="en-US" altLang="ko-KR" sz="1600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500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1. </a:t>
            </a:r>
            <a:r>
              <a:rPr lang="ko-KR" altLang="en-US" sz="1500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뉘앙스를 이해할 수 없다</a:t>
            </a:r>
            <a:r>
              <a:rPr lang="en-US" altLang="ko-KR" sz="1500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latinLnBrk="1">
              <a:spcAft>
                <a:spcPts val="800"/>
              </a:spcAft>
            </a:pPr>
            <a:r>
              <a:rPr lang="en-US" altLang="ko-KR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예시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) proficient(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능숙한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) &lt;-&gt; good(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좋은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은 특정한 상황에서만 동의어</a:t>
            </a: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5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2. </a:t>
            </a:r>
            <a:r>
              <a:rPr lang="ko-KR" altLang="en-US" sz="15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새로운 단어를 이해하지 못한다</a:t>
            </a:r>
            <a:r>
              <a:rPr lang="en-US" altLang="ko-KR" sz="15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latinLnBrk="1">
              <a:spcAft>
                <a:spcPts val="800"/>
              </a:spcAft>
            </a:pP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-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지금 이 순간에도 생겨나는 새로운 단어들을 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keep-up-date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할 수 없음</a:t>
            </a: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6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353975" y="290316"/>
            <a:ext cx="9076800" cy="76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Cnn224n Lecture 1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8E26C676-75D8-248A-671D-6DD2408B2DAA}"/>
              </a:ext>
            </a:extLst>
          </p:cNvPr>
          <p:cNvSpPr txBox="1"/>
          <p:nvPr/>
        </p:nvSpPr>
        <p:spPr>
          <a:xfrm>
            <a:off x="1353975" y="1055550"/>
            <a:ext cx="6436050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2.WordNet&amp; </a:t>
            </a:r>
            <a:r>
              <a:rPr lang="en-US" sz="2267" b="1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semeantics</a:t>
            </a: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(16:01~26:54)</a:t>
            </a:r>
            <a:endParaRPr sz="2267"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6606D65E-2D59-EA86-2555-C43757DE32EB}"/>
              </a:ext>
            </a:extLst>
          </p:cNvPr>
          <p:cNvSpPr txBox="1"/>
          <p:nvPr/>
        </p:nvSpPr>
        <p:spPr>
          <a:xfrm>
            <a:off x="1353963" y="2142962"/>
            <a:ext cx="7952621" cy="192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WordNet </a:t>
            </a:r>
            <a:r>
              <a:rPr lang="ko-KR" altLang="en-US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같은 고전 </a:t>
            </a:r>
            <a:r>
              <a:rPr lang="en-US" altLang="ko-KR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NLP</a:t>
            </a:r>
            <a:r>
              <a:rPr lang="ko-KR" altLang="en-US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가 문제가 되는 이유</a:t>
            </a:r>
            <a:r>
              <a:rPr lang="en-US" altLang="ko-KR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</a:t>
            </a:r>
            <a:endParaRPr lang="en-US" altLang="ko-KR" sz="1600" b="1" kern="100" dirty="0">
              <a:effectLst/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“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단어를 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discrete symbol(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하나의 별개의 기호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로 취급했기 때문이다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.“</a:t>
            </a:r>
          </a:p>
          <a:p>
            <a:pPr latinLnBrk="1">
              <a:spcAft>
                <a:spcPts val="800"/>
              </a:spcAft>
            </a:pP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600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-&gt;</a:t>
            </a:r>
            <a:r>
              <a:rPr lang="ko-KR" altLang="en-US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단어 개수에 비례한 벡터 수가 필요하기 때문에 벡터의 크기가 최소 </a:t>
            </a:r>
            <a:r>
              <a:rPr lang="en-US" altLang="ko-KR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500,000</a:t>
            </a:r>
            <a:r>
              <a:rPr lang="ko-KR" altLang="en-US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개를 넘어간다</a:t>
            </a:r>
            <a:r>
              <a:rPr lang="en-US" altLang="ko-KR" b="1" kern="100" dirty="0">
                <a:effectLst/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latinLnBrk="1">
              <a:spcAft>
                <a:spcPts val="800"/>
              </a:spcAft>
            </a:pPr>
            <a:r>
              <a:rPr lang="en-US" altLang="ko-KR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-&gt;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단어 벡터는 유사성에 대한 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(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사람에겐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) 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자연스러운 개념을 가지고 있지 못한다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.</a:t>
            </a:r>
            <a:endParaRPr lang="en-US" altLang="ko-KR" b="1" kern="100" dirty="0">
              <a:effectLst/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2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353975" y="290316"/>
            <a:ext cx="9076800" cy="76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Cnn224n Lecture 1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8E26C676-75D8-248A-671D-6DD2408B2DAA}"/>
              </a:ext>
            </a:extLst>
          </p:cNvPr>
          <p:cNvSpPr txBox="1"/>
          <p:nvPr/>
        </p:nvSpPr>
        <p:spPr>
          <a:xfrm>
            <a:off x="1353975" y="1055550"/>
            <a:ext cx="6436050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2.WordNet&amp; </a:t>
            </a:r>
            <a:r>
              <a:rPr lang="en-US" sz="2267" b="1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semeantics</a:t>
            </a: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(16:01~26:54)</a:t>
            </a:r>
            <a:endParaRPr sz="2267"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6606D65E-2D59-EA86-2555-C43757DE32EB}"/>
              </a:ext>
            </a:extLst>
          </p:cNvPr>
          <p:cNvSpPr txBox="1"/>
          <p:nvPr/>
        </p:nvSpPr>
        <p:spPr>
          <a:xfrm>
            <a:off x="1353963" y="2142962"/>
            <a:ext cx="7952621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해결책</a:t>
            </a:r>
            <a:r>
              <a:rPr lang="en-US" altLang="ko-KR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: </a:t>
            </a:r>
            <a:r>
              <a:rPr lang="en-US" altLang="ko-KR" sz="1600" b="1" kern="100" dirty="0" err="1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distributuinal</a:t>
            </a:r>
            <a:r>
              <a:rPr lang="ko-KR" altLang="en-US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semantics</a:t>
            </a:r>
          </a:p>
          <a:p>
            <a:pPr latinLnBrk="1">
              <a:spcAft>
                <a:spcPts val="800"/>
              </a:spcAft>
            </a:pP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“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단어의 의미는 단어주위에 있는 단어들의 빈도 수에 의해 결정된다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＂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는 개념을 이용</a:t>
            </a: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 descr="텍스트, 명함, 스크린샷, 폰트이(가) 표시된 사진&#10;&#10;자동 생성된 설명">
            <a:extLst>
              <a:ext uri="{FF2B5EF4-FFF2-40B4-BE49-F238E27FC236}">
                <a16:creationId xmlns:a16="http://schemas.microsoft.com/office/drawing/2014/main" id="{BD6A9AAE-6FDC-4D25-9835-783A5C6D3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88" y="2907352"/>
            <a:ext cx="6608988" cy="1329367"/>
          </a:xfrm>
          <a:prstGeom prst="rect">
            <a:avLst/>
          </a:prstGeom>
        </p:spPr>
      </p:pic>
      <p:sp>
        <p:nvSpPr>
          <p:cNvPr id="7" name="Google Shape;347;g2c292867ea4_0_33">
            <a:extLst>
              <a:ext uri="{FF2B5EF4-FFF2-40B4-BE49-F238E27FC236}">
                <a16:creationId xmlns:a16="http://schemas.microsoft.com/office/drawing/2014/main" id="{ACF216A5-724E-0AAA-4EE7-181F8574A496}"/>
              </a:ext>
            </a:extLst>
          </p:cNvPr>
          <p:cNvSpPr txBox="1"/>
          <p:nvPr/>
        </p:nvSpPr>
        <p:spPr>
          <a:xfrm>
            <a:off x="1220471" y="4185521"/>
            <a:ext cx="7952621" cy="109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“Banking” 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주위에 있는 단어들은 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“context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words”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들로서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, “Banking”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을 나타내게 된다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.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context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words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의 분포에 따라 각 단어에 대한 벡터를 만들 수 있고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이 벡터는 해당 단어를 나타내게 된다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30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353975" y="290316"/>
            <a:ext cx="9076800" cy="76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Cnn224n Lecture 1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8E26C676-75D8-248A-671D-6DD2408B2DAA}"/>
              </a:ext>
            </a:extLst>
          </p:cNvPr>
          <p:cNvSpPr txBox="1"/>
          <p:nvPr/>
        </p:nvSpPr>
        <p:spPr>
          <a:xfrm>
            <a:off x="1353975" y="1055550"/>
            <a:ext cx="6436050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3.Word2Vec</a:t>
            </a:r>
            <a:endParaRPr sz="2267"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6606D65E-2D59-EA86-2555-C43757DE32EB}"/>
              </a:ext>
            </a:extLst>
          </p:cNvPr>
          <p:cNvSpPr txBox="1"/>
          <p:nvPr/>
        </p:nvSpPr>
        <p:spPr>
          <a:xfrm>
            <a:off x="1353963" y="1788632"/>
            <a:ext cx="7952621" cy="154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개념</a:t>
            </a:r>
            <a:endParaRPr lang="en-US" altLang="ko-KR" sz="1600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딥러닝 기반의 단어 </a:t>
            </a:r>
            <a:r>
              <a:rPr lang="ko-KR" altLang="en-US" b="1" kern="100" dirty="0" err="1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임베딩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방법</a:t>
            </a:r>
            <a:r>
              <a:rPr lang="en-US" altLang="ko-KR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, </a:t>
            </a:r>
          </a:p>
          <a:p>
            <a:pPr latinLnBrk="1">
              <a:spcAft>
                <a:spcPts val="800"/>
              </a:spcAft>
            </a:pP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단어 </a:t>
            </a:r>
            <a:r>
              <a:rPr lang="ko-KR" altLang="en-US" b="1" kern="100" dirty="0" err="1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백터간의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유사도</a:t>
            </a:r>
            <a:r>
              <a:rPr lang="ko-KR" altLang="en-US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를 이용해 맥락에서 특정 단어가 나타날 확률을 계산 </a:t>
            </a: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endParaRPr lang="en-US" altLang="ko-KR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7" name="Google Shape;347;g2c292867ea4_0_33">
            <a:extLst>
              <a:ext uri="{FF2B5EF4-FFF2-40B4-BE49-F238E27FC236}">
                <a16:creationId xmlns:a16="http://schemas.microsoft.com/office/drawing/2014/main" id="{ACF216A5-724E-0AAA-4EE7-181F8574A496}"/>
              </a:ext>
            </a:extLst>
          </p:cNvPr>
          <p:cNvSpPr txBox="1"/>
          <p:nvPr/>
        </p:nvSpPr>
        <p:spPr>
          <a:xfrm>
            <a:off x="1353963" y="3442710"/>
            <a:ext cx="7952621" cy="59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indent="-28575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b="1" kern="100" dirty="0">
                <a:latin typeface="Gowun Dodum" panose="020B0600000101010101" charset="-127"/>
                <a:ea typeface="Gowun Dodum" panose="020B0600000101010101" charset="-127"/>
                <a:cs typeface="Times New Roman" panose="02020603050405020304" pitchFamily="18" charset="0"/>
              </a:rPr>
              <a:t>과정</a:t>
            </a:r>
            <a:endParaRPr lang="en-US" altLang="ko-KR" sz="1600" b="1" kern="100" dirty="0">
              <a:latin typeface="Gowun Dodum" panose="020B0600000101010101" charset="-127"/>
              <a:ea typeface="Gowun Dodum" panose="020B0600000101010101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 descr="[CS224n] Lecture 1 - Introduction and Word Vector">
            <a:extLst>
              <a:ext uri="{FF2B5EF4-FFF2-40B4-BE49-F238E27FC236}">
                <a16:creationId xmlns:a16="http://schemas.microsoft.com/office/drawing/2014/main" id="{225CB9FB-0BF5-E09A-665B-6B04B79A9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3481508"/>
            <a:ext cx="4594860" cy="150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264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1253</Words>
  <Application>Microsoft Office PowerPoint</Application>
  <PresentationFormat>화면 슬라이드 쇼(16:9)</PresentationFormat>
  <Paragraphs>135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-apple-system</vt:lpstr>
      <vt:lpstr>Gowun Dodum</vt:lpstr>
      <vt:lpstr>KaTeX_Main</vt:lpstr>
      <vt:lpstr>KaTeX_Math</vt:lpstr>
      <vt:lpstr>NanumGothic ExtraBold</vt:lpstr>
      <vt:lpstr>Söhne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 Park</dc:creator>
  <cp:lastModifiedBy>Jihoo Park</cp:lastModifiedBy>
  <cp:revision>4</cp:revision>
  <dcterms:modified xsi:type="dcterms:W3CDTF">2024-03-25T09:04:43Z</dcterms:modified>
</cp:coreProperties>
</file>