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8"/>
  </p:notesMasterIdLst>
  <p:sldIdLst>
    <p:sldId id="280" r:id="rId2"/>
    <p:sldId id="281" r:id="rId3"/>
    <p:sldId id="282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4" r:id="rId21"/>
    <p:sldId id="285" r:id="rId22"/>
    <p:sldId id="283" r:id="rId23"/>
    <p:sldId id="260" r:id="rId24"/>
    <p:sldId id="277" r:id="rId25"/>
    <p:sldId id="278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FC89A-9214-4BB6-9DEF-904373758723}" v="67" dt="2024-05-07T02:51:07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604FC89A-9214-4BB6-9DEF-904373758723}"/>
    <pc:docChg chg="undo custSel addSld modSld">
      <pc:chgData name="김대현" userId="7e0cdd83-4095-47fd-b885-60cdf5e65eca" providerId="ADAL" clId="{604FC89A-9214-4BB6-9DEF-904373758723}" dt="2024-05-07T02:51:42.232" v="718" actId="20577"/>
      <pc:docMkLst>
        <pc:docMk/>
      </pc:docMkLst>
      <pc:sldChg chg="addSp delSp modSp add mod">
        <pc:chgData name="김대현" userId="7e0cdd83-4095-47fd-b885-60cdf5e65eca" providerId="ADAL" clId="{604FC89A-9214-4BB6-9DEF-904373758723}" dt="2024-05-07T02:48:29.180" v="641" actId="6549"/>
        <pc:sldMkLst>
          <pc:docMk/>
          <pc:sldMk cId="3383968335" sldId="284"/>
        </pc:sldMkLst>
        <pc:spChg chg="del mod">
          <ac:chgData name="김대현" userId="7e0cdd83-4095-47fd-b885-60cdf5e65eca" providerId="ADAL" clId="{604FC89A-9214-4BB6-9DEF-904373758723}" dt="2024-05-07T02:43:44.448" v="11" actId="478"/>
          <ac:spMkLst>
            <pc:docMk/>
            <pc:sldMk cId="3383968335" sldId="284"/>
            <ac:spMk id="3" creationId="{0D276356-C71F-A603-C54F-144CA4149F46}"/>
          </ac:spMkLst>
        </pc:spChg>
        <pc:spChg chg="add mod">
          <ac:chgData name="김대현" userId="7e0cdd83-4095-47fd-b885-60cdf5e65eca" providerId="ADAL" clId="{604FC89A-9214-4BB6-9DEF-904373758723}" dt="2024-05-07T02:45:23.857" v="106" actId="20577"/>
          <ac:spMkLst>
            <pc:docMk/>
            <pc:sldMk cId="3383968335" sldId="284"/>
            <ac:spMk id="4" creationId="{DA6AAA1C-5FFC-5C7A-B952-8122C3F6D8DB}"/>
          </ac:spMkLst>
        </pc:spChg>
        <pc:spChg chg="add mod">
          <ac:chgData name="김대현" userId="7e0cdd83-4095-47fd-b885-60cdf5e65eca" providerId="ADAL" clId="{604FC89A-9214-4BB6-9DEF-904373758723}" dt="2024-05-07T02:48:29.180" v="641" actId="6549"/>
          <ac:spMkLst>
            <pc:docMk/>
            <pc:sldMk cId="3383968335" sldId="284"/>
            <ac:spMk id="5" creationId="{39450501-9E84-73F4-C3E8-551F5079CAA9}"/>
          </ac:spMkLst>
        </pc:spChg>
        <pc:spChg chg="add mod">
          <ac:chgData name="김대현" userId="7e0cdd83-4095-47fd-b885-60cdf5e65eca" providerId="ADAL" clId="{604FC89A-9214-4BB6-9DEF-904373758723}" dt="2024-05-07T02:46:14.494" v="123" actId="1076"/>
          <ac:spMkLst>
            <pc:docMk/>
            <pc:sldMk cId="3383968335" sldId="284"/>
            <ac:spMk id="7" creationId="{E27D92F4-A1F7-6C40-15B6-7AC06370F60F}"/>
          </ac:spMkLst>
        </pc:spChg>
        <pc:spChg chg="mod">
          <ac:chgData name="김대현" userId="7e0cdd83-4095-47fd-b885-60cdf5e65eca" providerId="ADAL" clId="{604FC89A-9214-4BB6-9DEF-904373758723}" dt="2024-05-07T02:44:02.305" v="13"/>
          <ac:spMkLst>
            <pc:docMk/>
            <pc:sldMk cId="3383968335" sldId="284"/>
            <ac:spMk id="83" creationId="{00000000-0000-0000-0000-000000000000}"/>
          </ac:spMkLst>
        </pc:spChg>
        <pc:picChg chg="add mod">
          <ac:chgData name="김대현" userId="7e0cdd83-4095-47fd-b885-60cdf5e65eca" providerId="ADAL" clId="{604FC89A-9214-4BB6-9DEF-904373758723}" dt="2024-05-07T02:45:47.139" v="115" actId="1076"/>
          <ac:picMkLst>
            <pc:docMk/>
            <pc:sldMk cId="3383968335" sldId="284"/>
            <ac:picMk id="1026" creationId="{E153E4D3-E0D0-6DEA-82AC-3B706412F03D}"/>
          </ac:picMkLst>
        </pc:picChg>
        <pc:picChg chg="add mod">
          <ac:chgData name="김대현" userId="7e0cdd83-4095-47fd-b885-60cdf5e65eca" providerId="ADAL" clId="{604FC89A-9214-4BB6-9DEF-904373758723}" dt="2024-05-07T02:45:57.625" v="120" actId="1076"/>
          <ac:picMkLst>
            <pc:docMk/>
            <pc:sldMk cId="3383968335" sldId="284"/>
            <ac:picMk id="1028" creationId="{4504EEDC-FE41-F464-E9D5-2A2442D094A7}"/>
          </ac:picMkLst>
        </pc:picChg>
        <pc:picChg chg="add mod">
          <ac:chgData name="김대현" userId="7e0cdd83-4095-47fd-b885-60cdf5e65eca" providerId="ADAL" clId="{604FC89A-9214-4BB6-9DEF-904373758723}" dt="2024-05-07T02:45:59.779" v="121" actId="1076"/>
          <ac:picMkLst>
            <pc:docMk/>
            <pc:sldMk cId="3383968335" sldId="284"/>
            <ac:picMk id="1030" creationId="{5ED822B7-3D61-EA0F-1E38-6E72161C09C3}"/>
          </ac:picMkLst>
        </pc:picChg>
        <pc:picChg chg="del">
          <ac:chgData name="김대현" userId="7e0cdd83-4095-47fd-b885-60cdf5e65eca" providerId="ADAL" clId="{604FC89A-9214-4BB6-9DEF-904373758723}" dt="2024-05-07T02:43:29.344" v="4" actId="478"/>
          <ac:picMkLst>
            <pc:docMk/>
            <pc:sldMk cId="3383968335" sldId="284"/>
            <ac:picMk id="2050" creationId="{6D0A6253-58E1-1A0D-D127-C5AC4FC770CC}"/>
          </ac:picMkLst>
        </pc:picChg>
      </pc:sldChg>
      <pc:sldChg chg="addSp delSp modSp add mod">
        <pc:chgData name="김대현" userId="7e0cdd83-4095-47fd-b885-60cdf5e65eca" providerId="ADAL" clId="{604FC89A-9214-4BB6-9DEF-904373758723}" dt="2024-05-07T02:51:42.232" v="718" actId="20577"/>
        <pc:sldMkLst>
          <pc:docMk/>
          <pc:sldMk cId="1791559255" sldId="285"/>
        </pc:sldMkLst>
        <pc:spChg chg="mod">
          <ac:chgData name="김대현" userId="7e0cdd83-4095-47fd-b885-60cdf5e65eca" providerId="ADAL" clId="{604FC89A-9214-4BB6-9DEF-904373758723}" dt="2024-05-07T02:51:42.232" v="718" actId="20577"/>
          <ac:spMkLst>
            <pc:docMk/>
            <pc:sldMk cId="1791559255" sldId="285"/>
            <ac:spMk id="4" creationId="{DA6AAA1C-5FFC-5C7A-B952-8122C3F6D8DB}"/>
          </ac:spMkLst>
        </pc:spChg>
        <pc:spChg chg="del">
          <ac:chgData name="김대현" userId="7e0cdd83-4095-47fd-b885-60cdf5e65eca" providerId="ADAL" clId="{604FC89A-9214-4BB6-9DEF-904373758723}" dt="2024-05-07T02:48:52.376" v="646" actId="478"/>
          <ac:spMkLst>
            <pc:docMk/>
            <pc:sldMk cId="1791559255" sldId="285"/>
            <ac:spMk id="5" creationId="{39450501-9E84-73F4-C3E8-551F5079CAA9}"/>
          </ac:spMkLst>
        </pc:spChg>
        <pc:spChg chg="del">
          <ac:chgData name="김대현" userId="7e0cdd83-4095-47fd-b885-60cdf5e65eca" providerId="ADAL" clId="{604FC89A-9214-4BB6-9DEF-904373758723}" dt="2024-05-07T02:48:53.280" v="647" actId="478"/>
          <ac:spMkLst>
            <pc:docMk/>
            <pc:sldMk cId="1791559255" sldId="285"/>
            <ac:spMk id="7" creationId="{E27D92F4-A1F7-6C40-15B6-7AC06370F60F}"/>
          </ac:spMkLst>
        </pc:spChg>
        <pc:spChg chg="mod">
          <ac:chgData name="김대현" userId="7e0cdd83-4095-47fd-b885-60cdf5e65eca" providerId="ADAL" clId="{604FC89A-9214-4BB6-9DEF-904373758723}" dt="2024-05-07T02:49:54.992" v="656" actId="1076"/>
          <ac:spMkLst>
            <pc:docMk/>
            <pc:sldMk cId="1791559255" sldId="285"/>
            <ac:spMk id="83" creationId="{00000000-0000-0000-0000-000000000000}"/>
          </ac:spMkLst>
        </pc:spChg>
        <pc:picChg chg="add del mod">
          <ac:chgData name="김대현" userId="7e0cdd83-4095-47fd-b885-60cdf5e65eca" providerId="ADAL" clId="{604FC89A-9214-4BB6-9DEF-904373758723}" dt="2024-05-07T02:49:56.134" v="657" actId="478"/>
          <ac:picMkLst>
            <pc:docMk/>
            <pc:sldMk cId="1791559255" sldId="285"/>
            <ac:picMk id="3" creationId="{339CD1D6-E957-313C-FCFF-1010B7F9121F}"/>
          </ac:picMkLst>
        </pc:picChg>
        <pc:picChg chg="del">
          <ac:chgData name="김대현" userId="7e0cdd83-4095-47fd-b885-60cdf5e65eca" providerId="ADAL" clId="{604FC89A-9214-4BB6-9DEF-904373758723}" dt="2024-05-07T02:48:46.318" v="644" actId="478"/>
          <ac:picMkLst>
            <pc:docMk/>
            <pc:sldMk cId="1791559255" sldId="285"/>
            <ac:picMk id="1026" creationId="{E153E4D3-E0D0-6DEA-82AC-3B706412F03D}"/>
          </ac:picMkLst>
        </pc:picChg>
        <pc:picChg chg="del">
          <ac:chgData name="김대현" userId="7e0cdd83-4095-47fd-b885-60cdf5e65eca" providerId="ADAL" clId="{604FC89A-9214-4BB6-9DEF-904373758723}" dt="2024-05-07T02:48:46.318" v="644" actId="478"/>
          <ac:picMkLst>
            <pc:docMk/>
            <pc:sldMk cId="1791559255" sldId="285"/>
            <ac:picMk id="1028" creationId="{4504EEDC-FE41-F464-E9D5-2A2442D094A7}"/>
          </ac:picMkLst>
        </pc:picChg>
        <pc:picChg chg="del">
          <ac:chgData name="김대현" userId="7e0cdd83-4095-47fd-b885-60cdf5e65eca" providerId="ADAL" clId="{604FC89A-9214-4BB6-9DEF-904373758723}" dt="2024-05-07T02:48:48.614" v="645" actId="478"/>
          <ac:picMkLst>
            <pc:docMk/>
            <pc:sldMk cId="1791559255" sldId="285"/>
            <ac:picMk id="1030" creationId="{5ED822B7-3D61-EA0F-1E38-6E72161C09C3}"/>
          </ac:picMkLst>
        </pc:picChg>
        <pc:picChg chg="add mod">
          <ac:chgData name="김대현" userId="7e0cdd83-4095-47fd-b885-60cdf5e65eca" providerId="ADAL" clId="{604FC89A-9214-4BB6-9DEF-904373758723}" dt="2024-05-07T02:50:54.096" v="677" actId="1076"/>
          <ac:picMkLst>
            <pc:docMk/>
            <pc:sldMk cId="1791559255" sldId="285"/>
            <ac:picMk id="2050" creationId="{05BBFFCF-84A0-B648-2CDD-4786253A0E1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7:03:56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0,'8174'0,"-8157"0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7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90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24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974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779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799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645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38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64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95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8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4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764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844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01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673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60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950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0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06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8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46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26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7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93775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solidFill>
                  <a:srgbClr val="19264B"/>
                </a:solidFill>
              </a:rPr>
              <a:t>CUAI </a:t>
            </a:r>
            <a:r>
              <a:rPr lang="ko-KR" altLang="en-US" sz="2500" b="1">
                <a:solidFill>
                  <a:srgbClr val="19264B"/>
                </a:solidFill>
              </a:rPr>
              <a:t>딥러닝 논문 리뷰 스</a:t>
            </a:r>
            <a:r>
              <a:rPr lang="ko" sz="2500" b="1">
                <a:solidFill>
                  <a:srgbClr val="19264B"/>
                </a:solidFill>
              </a:rPr>
              <a:t>터디 </a:t>
            </a:r>
            <a:r>
              <a:rPr lang="en-US" altLang="ko-KR" sz="2500" b="1">
                <a:solidFill>
                  <a:srgbClr val="19264B"/>
                </a:solidFill>
              </a:rPr>
              <a:t>CV</a:t>
            </a:r>
            <a:r>
              <a:rPr lang="ko-KR" altLang="en-US" sz="2500" b="1">
                <a:solidFill>
                  <a:srgbClr val="19264B"/>
                </a:solidFill>
              </a:rPr>
              <a:t> </a:t>
            </a:r>
            <a:r>
              <a:rPr lang="en-US" altLang="ko-KR" sz="2500" b="1">
                <a:solidFill>
                  <a:srgbClr val="19264B"/>
                </a:solidFill>
              </a:rPr>
              <a:t>1</a:t>
            </a:r>
            <a:r>
              <a:rPr lang="ko-KR" altLang="en-US" sz="2500" b="1">
                <a:solidFill>
                  <a:srgbClr val="19264B"/>
                </a:solidFill>
              </a:rPr>
              <a:t>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19264B"/>
                </a:solidFill>
              </a:rPr>
              <a:t>202</a:t>
            </a:r>
            <a:r>
              <a:rPr lang="en-US" altLang="ko-KR">
                <a:solidFill>
                  <a:srgbClr val="19264B"/>
                </a:solidFill>
              </a:rPr>
              <a:t>4</a:t>
            </a:r>
            <a:r>
              <a:rPr lang="ko">
                <a:solidFill>
                  <a:srgbClr val="19264B"/>
                </a:solidFill>
              </a:rPr>
              <a:t>.0</a:t>
            </a:r>
            <a:r>
              <a:rPr lang="en-US" altLang="ko-KR">
                <a:solidFill>
                  <a:srgbClr val="19264B"/>
                </a:solidFill>
              </a:rPr>
              <a:t>5</a:t>
            </a:r>
            <a:r>
              <a:rPr lang="ko">
                <a:solidFill>
                  <a:srgbClr val="19264B"/>
                </a:solidFill>
              </a:rPr>
              <a:t>.</a:t>
            </a:r>
            <a:r>
              <a:rPr lang="en-US" altLang="ko-KR">
                <a:solidFill>
                  <a:srgbClr val="19264B"/>
                </a:solidFill>
              </a:rPr>
              <a:t>07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>
                <a:solidFill>
                  <a:srgbClr val="19264B"/>
                </a:solidFill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</a:rPr>
              <a:t>최시우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75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3.1. </a:t>
            </a: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ReLU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Nonlinearity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1475130" y="1526142"/>
            <a:ext cx="57691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계산 효율성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D4C1AE6-D1EE-4848-3EAC-58506D875B3B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 err="1"/>
              <a:t>ReLU</a:t>
            </a:r>
            <a:r>
              <a:rPr lang="ko-KR" altLang="en-US" b="1" dirty="0"/>
              <a:t>의 장점 </a:t>
            </a:r>
            <a:r>
              <a:rPr lang="en-US" altLang="ko-KR" b="1" dirty="0"/>
              <a:t>(vs</a:t>
            </a:r>
            <a:r>
              <a:rPr lang="ko-KR" altLang="en-US" b="1" dirty="0"/>
              <a:t> </a:t>
            </a:r>
            <a:r>
              <a:rPr lang="en-US" altLang="ko-KR" b="1" dirty="0"/>
              <a:t>saturating nonlinearity)</a:t>
            </a: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303188-BB27-7E3C-CF68-6003146B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14" y="2895309"/>
            <a:ext cx="3444949" cy="40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26D4BE1-ACC8-D620-34D6-CEA8AA3E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00" y="1845217"/>
            <a:ext cx="4437321" cy="9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is Tanh activation function? - Nomidl">
            <a:extLst>
              <a:ext uri="{FF2B5EF4-FFF2-40B4-BE49-F238E27FC236}">
                <a16:creationId xmlns:a16="http://schemas.microsoft.com/office/drawing/2014/main" id="{060D7570-4609-7083-6F25-B63E702BB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651" r="-2149"/>
          <a:stretch/>
        </p:blipFill>
        <p:spPr bwMode="auto">
          <a:xfrm>
            <a:off x="5195775" y="3126341"/>
            <a:ext cx="2806997" cy="17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1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3.1. </a:t>
            </a: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ReLU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Nonlinearity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1475130" y="1526142"/>
            <a:ext cx="57691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2. Gradient </a:t>
            </a:r>
            <a:r>
              <a:rPr lang="ko-KR" altLang="en-US" dirty="0"/>
              <a:t>소실 방지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D4C1AE6-D1EE-4848-3EAC-58506D875B3B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 err="1"/>
              <a:t>ReLU</a:t>
            </a:r>
            <a:r>
              <a:rPr lang="ko-KR" altLang="en-US" b="1" dirty="0"/>
              <a:t>의 장점 </a:t>
            </a:r>
            <a:r>
              <a:rPr lang="en-US" altLang="ko-KR" b="1" dirty="0"/>
              <a:t>(vs</a:t>
            </a:r>
            <a:r>
              <a:rPr lang="ko-KR" altLang="en-US" b="1" dirty="0"/>
              <a:t> </a:t>
            </a:r>
            <a:r>
              <a:rPr lang="en-US" altLang="ko-KR" b="1" dirty="0"/>
              <a:t>saturating nonlinearity)</a:t>
            </a:r>
            <a:endParaRPr lang="en-US" altLang="ko-KR" dirty="0"/>
          </a:p>
        </p:txBody>
      </p:sp>
      <p:pic>
        <p:nvPicPr>
          <p:cNvPr id="6146" name="Picture 2" descr="Lecun's Tanh Explained | Papers With Code">
            <a:extLst>
              <a:ext uri="{FF2B5EF4-FFF2-40B4-BE49-F238E27FC236}">
                <a16:creationId xmlns:a16="http://schemas.microsoft.com/office/drawing/2014/main" id="{62BDB29A-D048-4461-395E-C9A90995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52" y="3095666"/>
            <a:ext cx="2797064" cy="18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rivative of the Sigmoid function | by Arc | Towards Data Science">
            <a:extLst>
              <a:ext uri="{FF2B5EF4-FFF2-40B4-BE49-F238E27FC236}">
                <a16:creationId xmlns:a16="http://schemas.microsoft.com/office/drawing/2014/main" id="{45387AD7-3D2B-DAB8-4C87-8756C9BA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9" y="1519148"/>
            <a:ext cx="3096870" cy="14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51B274C5-41C7-8CB1-10C6-A747593E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29" y="2011281"/>
            <a:ext cx="3096871" cy="241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2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3.1. </a:t>
            </a: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ReLU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Nonlinearity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1475130" y="1526142"/>
            <a:ext cx="57691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3. Sparse Activation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0D4C1AE6-D1EE-4848-3EAC-58506D875B3B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 err="1"/>
              <a:t>ReLU</a:t>
            </a:r>
            <a:r>
              <a:rPr lang="ko-KR" altLang="en-US" b="1" dirty="0"/>
              <a:t>의 장점 </a:t>
            </a:r>
            <a:r>
              <a:rPr lang="en-US" altLang="ko-KR" b="1" dirty="0"/>
              <a:t>(vs</a:t>
            </a:r>
            <a:r>
              <a:rPr lang="ko-KR" altLang="en-US" b="1" dirty="0"/>
              <a:t> </a:t>
            </a:r>
            <a:r>
              <a:rPr lang="en-US" altLang="ko-KR" b="1" dirty="0"/>
              <a:t>saturating nonlinearity)</a:t>
            </a:r>
            <a:endParaRPr lang="en-US" altLang="ko-KR" dirty="0"/>
          </a:p>
        </p:txBody>
      </p:sp>
      <p:pic>
        <p:nvPicPr>
          <p:cNvPr id="7170" name="Picture 2" descr="Numenta Demonstrates 100x Performance Acceleration in 'DL' Networks Using  Sparse Techniques &lt; 영문기사 &lt; 기사본문 - IT비즈뉴스(ITBizNews)">
            <a:extLst>
              <a:ext uri="{FF2B5EF4-FFF2-40B4-BE49-F238E27FC236}">
                <a16:creationId xmlns:a16="http://schemas.microsoft.com/office/drawing/2014/main" id="{6C6F6F7F-60BF-6708-40F5-3EE96B33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41" y="2011281"/>
            <a:ext cx="5707468" cy="26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8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3.3. Local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Response Normalization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2233586" y="4087950"/>
            <a:ext cx="61944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Lateral inhibition</a:t>
            </a:r>
            <a:r>
              <a:rPr lang="ko-KR" altLang="en-US" dirty="0"/>
              <a:t>을 위해 </a:t>
            </a:r>
            <a:r>
              <a:rPr lang="en-US" altLang="ko-KR" b="1" dirty="0"/>
              <a:t>Local Response Normalization</a:t>
            </a:r>
            <a:r>
              <a:rPr lang="ko-KR" altLang="en-US" dirty="0"/>
              <a:t>을 제시함</a:t>
            </a:r>
          </a:p>
        </p:txBody>
      </p:sp>
      <p:pic>
        <p:nvPicPr>
          <p:cNvPr id="8194" name="Picture 2" descr="Difference between Local Response Normalization and Batch Normalization |  by Aqeel Anwar | Towards Data Science">
            <a:extLst>
              <a:ext uri="{FF2B5EF4-FFF2-40B4-BE49-F238E27FC236}">
                <a16:creationId xmlns:a16="http://schemas.microsoft.com/office/drawing/2014/main" id="{A8A6229D-BBA8-FD4D-AC4B-282831CCB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57" y="1677274"/>
            <a:ext cx="6556743" cy="157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5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3.3. Local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Response Normalization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218" name="Picture 2" descr="Lateral inhibition - Wikipedia">
            <a:extLst>
              <a:ext uri="{FF2B5EF4-FFF2-40B4-BE49-F238E27FC236}">
                <a16:creationId xmlns:a16="http://schemas.microsoft.com/office/drawing/2014/main" id="{51475ADD-E5FC-7FB5-21D2-04CB3188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09" y="1636631"/>
            <a:ext cx="4102839" cy="26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FC4FFAB-76D5-198F-210A-F686F6A8A7FC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/>
              <a:t>Lateral inhibition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683DECF-546A-2F8F-35A3-4BB4C535058D}"/>
              </a:ext>
            </a:extLst>
          </p:cNvPr>
          <p:cNvSpPr txBox="1"/>
          <p:nvPr/>
        </p:nvSpPr>
        <p:spPr>
          <a:xfrm>
            <a:off x="2644335" y="4461726"/>
            <a:ext cx="46921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ReLU</a:t>
            </a:r>
            <a:r>
              <a:rPr lang="ko-KR" altLang="en-US" dirty="0"/>
              <a:t>는 양수의 경우 지나치게 큰 값도 그대로 내보내어 큰 영향력을 가지게 되는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42453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3.3. Local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Response Normalization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403F2D2-31C0-AE83-4C3A-86D830A13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9956" b="55675"/>
          <a:stretch/>
        </p:blipFill>
        <p:spPr bwMode="auto">
          <a:xfrm>
            <a:off x="1719317" y="1526206"/>
            <a:ext cx="2852683" cy="15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3E3B391-A23D-37C2-A0EB-E45C8B32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64" y="1122562"/>
            <a:ext cx="3225910" cy="35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DA18DCF-9B31-8564-5F7B-0D7305869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8" t="-1" r="-33" b="55675"/>
          <a:stretch/>
        </p:blipFill>
        <p:spPr bwMode="auto">
          <a:xfrm>
            <a:off x="1719317" y="3047999"/>
            <a:ext cx="2852683" cy="15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7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3.4. Overlapping Pooling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스크린샷, 사각형, 직사각형, 라인이(가) 표시된 사진&#10;&#10;자동 생성된 설명">
            <a:extLst>
              <a:ext uri="{FF2B5EF4-FFF2-40B4-BE49-F238E27FC236}">
                <a16:creationId xmlns:a16="http://schemas.microsoft.com/office/drawing/2014/main" id="{8CBB1DC6-90DF-EBDA-9FC8-ED01B02D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22" y="1197987"/>
            <a:ext cx="3064262" cy="31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99EA7-8199-7117-D8E7-BEE5CCF74570}"/>
              </a:ext>
            </a:extLst>
          </p:cNvPr>
          <p:cNvSpPr txBox="1"/>
          <p:nvPr/>
        </p:nvSpPr>
        <p:spPr>
          <a:xfrm>
            <a:off x="4908954" y="1551276"/>
            <a:ext cx="4062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겹치지 않게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Stride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조정하며 사용하는 전통적인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max-pooling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방식이 아닌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Overlapping Pooling”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사용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EE0904-F07F-50D6-EAB8-2A36266BC44D}"/>
                  </a:ext>
                </a:extLst>
              </p:cNvPr>
              <p:cNvSpPr txBox="1"/>
              <p:nvPr/>
            </p:nvSpPr>
            <p:spPr>
              <a:xfrm>
                <a:off x="2902528" y="1428165"/>
                <a:ext cx="925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EE0904-F07F-50D6-EAB8-2A36266BC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28" y="1428165"/>
                <a:ext cx="925318" cy="246221"/>
              </a:xfrm>
              <a:prstGeom prst="rect">
                <a:avLst/>
              </a:prstGeom>
              <a:blipFill>
                <a:blip r:embed="rId5"/>
                <a:stretch>
                  <a:fillRect l="-1974" r="-3947"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9348F-CCE0-8062-F176-60547EC6EE0F}"/>
                  </a:ext>
                </a:extLst>
              </p:cNvPr>
              <p:cNvSpPr txBox="1"/>
              <p:nvPr/>
            </p:nvSpPr>
            <p:spPr>
              <a:xfrm>
                <a:off x="2802885" y="3346004"/>
                <a:ext cx="11246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9348F-CCE0-8062-F176-60547EC6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85" y="3346004"/>
                <a:ext cx="1124603" cy="246221"/>
              </a:xfrm>
              <a:prstGeom prst="rect">
                <a:avLst/>
              </a:prstGeom>
              <a:blipFill>
                <a:blip r:embed="rId6"/>
                <a:stretch>
                  <a:fillRect l="-1630" r="-3261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3701A3E-6EEC-2DE0-E4D2-F50813E27DF0}"/>
              </a:ext>
            </a:extLst>
          </p:cNvPr>
          <p:cNvSpPr txBox="1"/>
          <p:nvPr/>
        </p:nvSpPr>
        <p:spPr>
          <a:xfrm>
            <a:off x="4654039" y="321120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 방식을 적용하였을 때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top-1, top-5 error rate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각각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0.4%, 0.3%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줄일 수 있음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US" altLang="ko-KR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다만 잠재적으로 </a:t>
            </a:r>
            <a:r>
              <a:rPr lang="ko-KR" alt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연산량을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증가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하드웨어적인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손해가 발생할 수 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93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3.5. Overall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Architecture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스케치, 도표, 평면도, 그림이(가) 표시된 사진&#10;&#10;자동 생성된 설명">
            <a:extLst>
              <a:ext uri="{FF2B5EF4-FFF2-40B4-BE49-F238E27FC236}">
                <a16:creationId xmlns:a16="http://schemas.microsoft.com/office/drawing/2014/main" id="{6D0A6253-58E1-1A0D-D127-C5AC4FC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1" y="1443477"/>
            <a:ext cx="5167980" cy="16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F3E4D-A4DD-1227-2D09-CDCA17EA6ADD}"/>
              </a:ext>
            </a:extLst>
          </p:cNvPr>
          <p:cNvSpPr txBox="1"/>
          <p:nvPr/>
        </p:nvSpPr>
        <p:spPr>
          <a:xfrm>
            <a:off x="1619881" y="3353340"/>
            <a:ext cx="68580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AlexNet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아키텍처는 </a:t>
            </a:r>
            <a:r>
              <a:rPr lang="en-US" altLang="ko-KR" sz="14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sz="14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개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구성된다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개는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Convolution Layer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뒤의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개는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Fully-connected Layer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구성된다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ctr"/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18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3.5. Overall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Architecture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스케치, 도표, 평면도, 그림이(가) 표시된 사진&#10;&#10;자동 생성된 설명">
            <a:extLst>
              <a:ext uri="{FF2B5EF4-FFF2-40B4-BE49-F238E27FC236}">
                <a16:creationId xmlns:a16="http://schemas.microsoft.com/office/drawing/2014/main" id="{6D0A6253-58E1-1A0D-D127-C5AC4FC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1" y="845454"/>
            <a:ext cx="5167980" cy="16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430518-8A15-93FF-ECE7-EE2C0B0A6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92940"/>
              </p:ext>
            </p:extLst>
          </p:nvPr>
        </p:nvGraphicFramePr>
        <p:xfrm>
          <a:off x="1604387" y="2669060"/>
          <a:ext cx="6992357" cy="189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281">
                  <a:extLst>
                    <a:ext uri="{9D8B030D-6E8A-4147-A177-3AD203B41FA5}">
                      <a16:colId xmlns:a16="http://schemas.microsoft.com/office/drawing/2014/main" val="2312856586"/>
                    </a:ext>
                  </a:extLst>
                </a:gridCol>
                <a:gridCol w="6030076">
                  <a:extLst>
                    <a:ext uri="{9D8B030D-6E8A-4147-A177-3AD203B41FA5}">
                      <a16:colId xmlns:a16="http://schemas.microsoft.com/office/drawing/2014/main" val="82965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Layer 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 x 224 x 3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 이미지를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11 x 11 x 3 </a:t>
                      </a:r>
                      <a:r>
                        <a:rPr lang="ko-KR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크기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  <a:r>
                        <a:rPr lang="ko-KR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개의 커널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구성된 필터로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Stride 4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만큼 간격으로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Convolution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연산을 수행한다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이후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Response Normalization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Overlapping Pooling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을 수행하고 다음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전달한다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4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Layer 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첫번째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출력을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 x 5 x 48 </a:t>
                      </a:r>
                      <a:r>
                        <a:rPr lang="ko-KR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크기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r>
                        <a:rPr lang="ko-KR" alt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개 커널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구성된 커널로 필터링을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Layer 3,4,5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별도의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Pooling, Normalization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없이 서로 연결된다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Layer 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 x 3 x 256 x 384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Layer 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 x 3 x 3 x 384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Layer 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는 </a:t>
                      </a:r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 x 3 x 192 x 256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구성된다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19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Layer 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출력은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개의 클래스 레이블 분포 생성을 위해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1000-way </a:t>
                      </a: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softmax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공급된다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3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3.5. Overall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Architecture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스케치, 도표, 평면도, 그림이(가) 표시된 사진&#10;&#10;자동 생성된 설명">
            <a:extLst>
              <a:ext uri="{FF2B5EF4-FFF2-40B4-BE49-F238E27FC236}">
                <a16:creationId xmlns:a16="http://schemas.microsoft.com/office/drawing/2014/main" id="{6D0A6253-58E1-1A0D-D127-C5AC4FC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1" y="845454"/>
            <a:ext cx="5167980" cy="16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76356-C71F-A603-C54F-144CA4149F46}"/>
              </a:ext>
            </a:extLst>
          </p:cNvPr>
          <p:cNvSpPr txBox="1"/>
          <p:nvPr/>
        </p:nvSpPr>
        <p:spPr>
          <a:xfrm>
            <a:off x="1364673" y="3041262"/>
            <a:ext cx="7779327" cy="179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모든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Convolution Layer 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및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Fully-connected Layer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4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비선형 출력이 적용된다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# Layer 2, 4, 5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동일한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GPU 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상의 이전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Kernel Map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과 연결된다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GPU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병렬연산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# Layer 3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Layer 2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모든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Kernel Map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과 연결된다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# Layer 6, 7, 8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은 이전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모든 뉴런과 연결된다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4096</a:t>
            </a:r>
            <a:r>
              <a:rPr lang="ko-KR" altLang="en-US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개의 뉴런을 가진다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ctr"/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4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659884" y="1947290"/>
            <a:ext cx="2670620" cy="12489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/>
              <a:t>스터디원 1 : </a:t>
            </a:r>
            <a:r>
              <a:rPr lang="ko-KR" altLang="en-US" sz="1000"/>
              <a:t>김대현 </a:t>
            </a:r>
            <a:r>
              <a:rPr lang="en-US" altLang="ko-KR" sz="1000"/>
              <a:t>(AI</a:t>
            </a:r>
            <a:r>
              <a:rPr lang="ko-KR" altLang="en-US" sz="1000"/>
              <a:t>학과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/>
              <a:t>스터디원 2 : </a:t>
            </a:r>
            <a:r>
              <a:rPr lang="ko-KR" altLang="en-US" sz="1000"/>
              <a:t>최시우</a:t>
            </a:r>
            <a:r>
              <a:rPr lang="en-US" altLang="ko-KR" sz="1000"/>
              <a:t> (AI</a:t>
            </a:r>
            <a:r>
              <a:rPr lang="ko-KR" altLang="en-US" sz="1000"/>
              <a:t>학과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/>
              <a:t>스터디원 3 : </a:t>
            </a:r>
            <a:r>
              <a:rPr lang="ko-KR" altLang="en-US" sz="1000"/>
              <a:t>성현우 </a:t>
            </a:r>
            <a:r>
              <a:rPr lang="en-US" altLang="ko-KR" sz="1000"/>
              <a:t>(</a:t>
            </a:r>
            <a:r>
              <a:rPr lang="ko-KR" altLang="en-US" sz="1000"/>
              <a:t>전자전기공학부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/>
              <a:t>스터디원 </a:t>
            </a:r>
            <a:r>
              <a:rPr lang="en-US" altLang="ko-KR" sz="1000"/>
              <a:t>4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양지훈 </a:t>
            </a:r>
            <a:r>
              <a:rPr lang="en-US" altLang="ko-KR" sz="1000"/>
              <a:t>(</a:t>
            </a:r>
            <a:r>
              <a:rPr lang="ko-KR" altLang="en-US" sz="1000"/>
              <a:t>전자전기공학부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21)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00555" y="1448033"/>
            <a:ext cx="3579983" cy="22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Reduce Overfitting</a:t>
            </a:r>
            <a:endParaRPr lang="en-US" altLang="ko-KR" sz="2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4.1 Data Augmentation</a:t>
            </a:r>
            <a:endParaRPr lang="en-US" altLang="ko-KR" sz="2400" b="0" dirty="0">
              <a:effectLst/>
            </a:endParaRPr>
          </a:p>
          <a:p>
            <a:br>
              <a:rPr lang="en-US" altLang="ko-KR" sz="2400" dirty="0"/>
            </a:b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AAA1C-5FFC-5C7A-B952-8122C3F6D8DB}"/>
              </a:ext>
            </a:extLst>
          </p:cNvPr>
          <p:cNvSpPr txBox="1"/>
          <p:nvPr/>
        </p:nvSpPr>
        <p:spPr>
          <a:xfrm>
            <a:off x="1353962" y="1086871"/>
            <a:ext cx="74669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 번째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Augmentation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방법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- 256*256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이미지에서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224*224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사이즈의 무작위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patches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및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horizontal reflection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적용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위를 통해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 set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2048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(256-224)^2*2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증가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prediction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진행시에는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corner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기준으로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patches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생성 및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horizontal reflection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적용한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inference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진행 후 평균값 연산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50501-9E84-73F4-C3E8-551F5079CAA9}"/>
              </a:ext>
            </a:extLst>
          </p:cNvPr>
          <p:cNvSpPr txBox="1"/>
          <p:nvPr/>
        </p:nvSpPr>
        <p:spPr>
          <a:xfrm>
            <a:off x="1353961" y="3692207"/>
            <a:ext cx="74669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두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번째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Augmentation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방법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 image pixel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아래의 값들을 더한다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p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</a:rPr>
              <a:t>lambda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</a:rPr>
              <a:t>RGB pixel value</a:t>
            </a:r>
            <a:r>
              <a:rPr lang="ko-KR" altLang="en-US" dirty="0">
                <a:latin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</a:rPr>
              <a:t>covariance matrix</a:t>
            </a:r>
            <a:r>
              <a:rPr lang="ko-KR" altLang="en-US" dirty="0">
                <a:latin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</a:rPr>
              <a:t>eigenvector</a:t>
            </a:r>
            <a:r>
              <a:rPr lang="ko-KR" altLang="en-US" dirty="0">
                <a:latin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</a:rPr>
              <a:t>eigenvalue</a:t>
            </a:r>
            <a:r>
              <a:rPr lang="ko-KR" altLang="en-US" dirty="0">
                <a:latin typeface="Arial" panose="020B0604020202020204" pitchFamily="34" charset="0"/>
              </a:rPr>
              <a:t>를 의미한다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각 </a:t>
            </a:r>
            <a:r>
              <a:rPr lang="en-US" altLang="ko-KR" dirty="0">
                <a:latin typeface="Arial" panose="020B0604020202020204" pitchFamily="34" charset="0"/>
              </a:rPr>
              <a:t>alpha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</a:rPr>
              <a:t>mean zero and std = 0.1</a:t>
            </a:r>
            <a:r>
              <a:rPr lang="ko-KR" altLang="en-US" dirty="0">
                <a:latin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</a:rPr>
              <a:t>gaussian</a:t>
            </a:r>
            <a:r>
              <a:rPr lang="ko-KR" altLang="en-US" dirty="0">
                <a:latin typeface="Arial" panose="020B0604020202020204" pitchFamily="34" charset="0"/>
              </a:rPr>
              <a:t>에서 추출한 </a:t>
            </a:r>
            <a:r>
              <a:rPr lang="en-US" altLang="ko-KR" dirty="0">
                <a:latin typeface="Arial" panose="020B0604020202020204" pitchFamily="34" charset="0"/>
              </a:rPr>
              <a:t>RV</a:t>
            </a:r>
            <a:r>
              <a:rPr lang="ko-KR" altLang="en-US" dirty="0">
                <a:latin typeface="Arial" panose="020B0604020202020204" pitchFamily="34" charset="0"/>
              </a:rPr>
              <a:t>이며</a:t>
            </a:r>
            <a:r>
              <a:rPr lang="en-US" altLang="ko-KR" dirty="0">
                <a:latin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</a:rPr>
              <a:t>각 이미지마다 설정된다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위와 같은 구조를 통해 조명의 색과 구조에 대해서 일반화를 진행할 수 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53E4D3-E0D0-6DEA-82AC-3B706412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17" y="2302588"/>
            <a:ext cx="8477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4EEDC-FE41-F464-E9D5-2A2442D0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50" y="2370207"/>
            <a:ext cx="15335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D822B7-3D61-EA0F-1E38-6E72161C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74" y="2732157"/>
            <a:ext cx="3343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D92F4-A1F7-6C40-15B6-7AC06370F60F}"/>
              </a:ext>
            </a:extLst>
          </p:cNvPr>
          <p:cNvSpPr txBox="1"/>
          <p:nvPr/>
        </p:nvSpPr>
        <p:spPr>
          <a:xfrm>
            <a:off x="3898675" y="23702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RGB image pixel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6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Reduce Overfitting</a:t>
            </a:r>
            <a:endParaRPr lang="en-US" altLang="ko-KR" sz="2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4.2 Dropout</a:t>
            </a:r>
            <a:br>
              <a:rPr lang="en-US" altLang="ko-KR" sz="2400" dirty="0"/>
            </a:b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AAA1C-5FFC-5C7A-B952-8122C3F6D8DB}"/>
              </a:ext>
            </a:extLst>
          </p:cNvPr>
          <p:cNvSpPr txBox="1"/>
          <p:nvPr/>
        </p:nvSpPr>
        <p:spPr>
          <a:xfrm>
            <a:off x="1237083" y="1627358"/>
            <a:ext cx="746690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기존 여러 모델의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결합하는 것은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error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효과적으로 줄여주었으나  비용이 매우 비싸다는 단점을 가짐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매우 적은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만을 이용하여 앞의 것을 구현할 수 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dropout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각각의 뉴런에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dropped out”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될 확률을 적용한다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dropped out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된 뉴런은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forward pass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backpropagation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모두에 참여하지 않으며 이를 통해 매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마다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공유하지만 다른 구조의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 network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가져올 수 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b="0" dirty="0">
                <a:effectLst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간의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dependencies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억제하여 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co-adaptations of neurons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문제를 해결함으로써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overfitting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줄일 수 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b="0" dirty="0">
                <a:effectLst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할 때는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대신에 모든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곱하여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만들어낸다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인해 생길 수 있는 수많은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 network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대한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geometric mean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reasonable approximation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 descr="Dropout | NLP with Deep Learning">
            <a:extLst>
              <a:ext uri="{FF2B5EF4-FFF2-40B4-BE49-F238E27FC236}">
                <a16:creationId xmlns:a16="http://schemas.microsoft.com/office/drawing/2014/main" id="{05BBFFCF-84A0-B648-2CDD-4786253A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25" y="306875"/>
            <a:ext cx="2378815" cy="13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55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Details of learning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4"/>
          <a:srcRect l="31760" t="48010" r="47170" b="45440"/>
          <a:stretch>
            <a:fillRect/>
          </a:stretch>
        </p:blipFill>
        <p:spPr>
          <a:xfrm>
            <a:off x="1589701" y="1138589"/>
            <a:ext cx="2982299" cy="615439"/>
          </a:xfrm>
          <a:prstGeom prst="rect">
            <a:avLst/>
          </a:prstGeom>
        </p:spPr>
      </p:pic>
      <p:sp>
        <p:nvSpPr>
          <p:cNvPr id="2052" name="Google Shape;67;p14"/>
          <p:cNvSpPr txBox="1"/>
          <p:nvPr/>
        </p:nvSpPr>
        <p:spPr>
          <a:xfrm>
            <a:off x="1579578" y="1943714"/>
            <a:ext cx="5528202" cy="20053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Stochastic gradient descent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이용하여 모델 훈련시킴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momentum : 0.9, weight decay : 0.0005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 decay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단순한 정규화가 아닌 모델의 훈련 오차를 줄여줌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표준편차가 </a:t>
            </a: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0.01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 가우시안</a:t>
            </a: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분포로 각 </a:t>
            </a: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초기화함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두 번째, 네 번째, 다섯 번째</a:t>
            </a: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 layer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kumimoji="0" lang="en-US" altLang="ko-KR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kumimoji="0" lang="ko-KR" altLang="en-US" sz="1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상수 1로 초기화하여 ReLU 함수에 양의 입력을 제공함으로써 학습의 초기 단계를 가속화시킴</a:t>
            </a:r>
            <a:endParaRPr kumimoji="0" lang="en-US" altLang="ko-KR" sz="12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92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217574" cy="879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AN IMAGE IS WORTH 16X16 WORDS: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TRANSFORMERS FOR IMAGE RECOGNITION AT SCALE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Picture 2" descr="Vision Transformer (AN IMAGE IS WORTH 16X16 WORDS, TRANSFORMERS FOR IMAGE  RECOGNITION AT SCALE) - gaussian37">
            <a:extLst>
              <a:ext uri="{FF2B5EF4-FFF2-40B4-BE49-F238E27FC236}">
                <a16:creationId xmlns:a16="http://schemas.microsoft.com/office/drawing/2014/main" id="{ED079818-79AC-B7CD-0773-D9F7B259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03" y="1270280"/>
            <a:ext cx="5412918" cy="29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E48BFC1E-9497-C5F2-C39F-3B8EEC5081CB}"/>
              </a:ext>
            </a:extLst>
          </p:cNvPr>
          <p:cNvSpPr txBox="1"/>
          <p:nvPr/>
        </p:nvSpPr>
        <p:spPr>
          <a:xfrm>
            <a:off x="2725492" y="4523170"/>
            <a:ext cx="45845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Transformer</a:t>
            </a:r>
            <a:r>
              <a:rPr lang="ko-KR" altLang="en-US" dirty="0"/>
              <a:t> 구조를 이미지 처리를 위한 용도로 사용</a:t>
            </a:r>
          </a:p>
        </p:txBody>
      </p:sp>
    </p:spTree>
    <p:extLst>
      <p:ext uri="{BB962C8B-B14F-4D97-AF65-F5344CB8AC3E}">
        <p14:creationId xmlns:p14="http://schemas.microsoft.com/office/powerpoint/2010/main" val="227377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21757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Eyeriss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An Energy-Efficient Reconfigurable Accelerator for Deep Convolutional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E48BFC1E-9497-C5F2-C39F-3B8EEC5081CB}"/>
              </a:ext>
            </a:extLst>
          </p:cNvPr>
          <p:cNvSpPr txBox="1"/>
          <p:nvPr/>
        </p:nvSpPr>
        <p:spPr>
          <a:xfrm>
            <a:off x="1238261" y="4449953"/>
            <a:ext cx="764948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 </a:t>
            </a:r>
            <a:r>
              <a:rPr lang="ko-KR" altLang="en-US" dirty="0"/>
              <a:t>연산을 </a:t>
            </a:r>
            <a:r>
              <a:rPr lang="en-US" altLang="ko-KR" dirty="0"/>
              <a:t>DRAM </a:t>
            </a:r>
            <a:r>
              <a:rPr lang="ko-KR" altLang="en-US" dirty="0"/>
              <a:t>접근 횟수를 줄이기 위해</a:t>
            </a:r>
            <a:r>
              <a:rPr lang="en-US" altLang="ko-KR" dirty="0"/>
              <a:t> data</a:t>
            </a:r>
            <a:r>
              <a:rPr lang="ko-KR" altLang="en-US" dirty="0"/>
              <a:t>를 </a:t>
            </a:r>
            <a:r>
              <a:rPr lang="en-US" altLang="ko-KR" dirty="0"/>
              <a:t>Reuse</a:t>
            </a:r>
            <a:r>
              <a:rPr lang="ko-KR" altLang="en-US" dirty="0"/>
              <a:t>에 집중하는 하드웨어 아키텍처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메모리 계층구조화</a:t>
            </a:r>
            <a:r>
              <a:rPr lang="en-US" altLang="ko-KR" dirty="0"/>
              <a:t>, </a:t>
            </a:r>
            <a:r>
              <a:rPr lang="ko-KR" altLang="en-US" dirty="0"/>
              <a:t>연산 유닛 </a:t>
            </a:r>
            <a:r>
              <a:rPr lang="en-US" altLang="ko-KR" dirty="0"/>
              <a:t>Array</a:t>
            </a:r>
            <a:r>
              <a:rPr lang="ko-KR" altLang="en-US" dirty="0"/>
              <a:t>를 하드웨어 측면에서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DA508-071F-329F-67F9-E3A88339F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2" y="1254408"/>
            <a:ext cx="1838961" cy="1326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42D01-0096-FBE5-24CD-377C27DBB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593" y="1294845"/>
            <a:ext cx="3891004" cy="1449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826F1-1F1B-D70D-9A9C-6CE73BBFD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870" y="3027905"/>
            <a:ext cx="4235877" cy="132690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FD1B24-CD9F-5957-F17B-06075469150F}"/>
              </a:ext>
            </a:extLst>
          </p:cNvPr>
          <p:cNvCxnSpPr/>
          <p:nvPr/>
        </p:nvCxnSpPr>
        <p:spPr>
          <a:xfrm>
            <a:off x="6603592" y="2652328"/>
            <a:ext cx="0" cy="375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AA998-0A60-4DFD-8248-966DBF1AE038}"/>
              </a:ext>
            </a:extLst>
          </p:cNvPr>
          <p:cNvSpPr/>
          <p:nvPr/>
        </p:nvSpPr>
        <p:spPr>
          <a:xfrm>
            <a:off x="4651870" y="3041759"/>
            <a:ext cx="4235877" cy="13269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68187-E992-5C78-8433-2695A1AFF5CB}"/>
              </a:ext>
            </a:extLst>
          </p:cNvPr>
          <p:cNvSpPr txBox="1"/>
          <p:nvPr/>
        </p:nvSpPr>
        <p:spPr>
          <a:xfrm>
            <a:off x="1408975" y="3609854"/>
            <a:ext cx="356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Filter data</a:t>
            </a:r>
            <a:r>
              <a:rPr lang="ko-KR" altLang="en-US" sz="1200" dirty="0">
                <a:solidFill>
                  <a:srgbClr val="FF0000"/>
                </a:solidFill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</a:rPr>
              <a:t>Array </a:t>
            </a:r>
            <a:r>
              <a:rPr lang="ko-KR" altLang="en-US" sz="1200" dirty="0">
                <a:solidFill>
                  <a:srgbClr val="FF0000"/>
                </a:solidFill>
              </a:rPr>
              <a:t>상 </a:t>
            </a:r>
            <a:r>
              <a:rPr lang="en-US" altLang="ko-KR" sz="1200" dirty="0">
                <a:solidFill>
                  <a:srgbClr val="FF0000"/>
                </a:solidFill>
              </a:rPr>
              <a:t>row </a:t>
            </a:r>
            <a:r>
              <a:rPr lang="ko-KR" altLang="en-US" sz="1200" dirty="0">
                <a:solidFill>
                  <a:srgbClr val="FF0000"/>
                </a:solidFill>
              </a:rPr>
              <a:t>방향으로 전달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IFM data</a:t>
            </a:r>
            <a:r>
              <a:rPr lang="ko-KR" altLang="en-US" sz="1200" dirty="0">
                <a:solidFill>
                  <a:srgbClr val="FF0000"/>
                </a:solidFill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</a:rPr>
              <a:t>Array </a:t>
            </a:r>
            <a:r>
              <a:rPr lang="ko-KR" altLang="en-US" sz="1200" dirty="0">
                <a:solidFill>
                  <a:srgbClr val="FF0000"/>
                </a:solidFill>
              </a:rPr>
              <a:t>상 대각선 방향으로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F23A4D-1D21-00CA-D4A4-CE327CDD5D20}"/>
              </a:ext>
            </a:extLst>
          </p:cNvPr>
          <p:cNvSpPr txBox="1"/>
          <p:nvPr/>
        </p:nvSpPr>
        <p:spPr>
          <a:xfrm>
            <a:off x="1657657" y="2729660"/>
            <a:ext cx="2950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Fig. </a:t>
            </a:r>
            <a:r>
              <a:rPr lang="en-US" altLang="ko-KR" sz="1100" dirty="0" err="1"/>
              <a:t>Eyeriss</a:t>
            </a:r>
            <a:r>
              <a:rPr lang="en-US" altLang="ko-KR" sz="1100" dirty="0"/>
              <a:t> System Architecture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4781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21757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 Residual Learning for Image Recognition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9C798-276B-B640-1095-1DCD1E73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08" y="2354178"/>
            <a:ext cx="3467584" cy="2057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C7F655-B7B4-201A-EA3B-9F7013365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100" y="2382107"/>
            <a:ext cx="3886744" cy="2057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C505EA-4913-93CB-2006-F71761001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005" y="845454"/>
            <a:ext cx="2474854" cy="1374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4D0494-78EF-C2EB-A1A8-DC7E72B56856}"/>
              </a:ext>
            </a:extLst>
          </p:cNvPr>
          <p:cNvSpPr txBox="1"/>
          <p:nvPr/>
        </p:nvSpPr>
        <p:spPr>
          <a:xfrm>
            <a:off x="3973858" y="948776"/>
            <a:ext cx="425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그래프의 </a:t>
            </a:r>
            <a:r>
              <a:rPr lang="en-US" altLang="ko-KR" dirty="0"/>
              <a:t>degradation </a:t>
            </a:r>
            <a:r>
              <a:rPr lang="ko-KR" altLang="en-US" dirty="0"/>
              <a:t>문제를 해결하기위해 아래의 </a:t>
            </a:r>
            <a:r>
              <a:rPr lang="en-US" altLang="ko-KR" dirty="0"/>
              <a:t>residual block</a:t>
            </a:r>
            <a:r>
              <a:rPr lang="ko-KR" altLang="en-US" dirty="0"/>
              <a:t>을 제안하고 이를 활용하여 </a:t>
            </a:r>
            <a:r>
              <a:rPr lang="en-US" altLang="ko-KR" dirty="0"/>
              <a:t>computational cost</a:t>
            </a:r>
            <a:r>
              <a:rPr lang="ko-KR" altLang="en-US" dirty="0"/>
              <a:t>를 줄일 수 있는 방법인 </a:t>
            </a:r>
            <a:r>
              <a:rPr lang="en-US" altLang="ko-KR" dirty="0"/>
              <a:t>bottleneck block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138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21757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 Residual Learning for Image Recognition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A5FC6-6B0B-A3B8-E7DF-A1D9E739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28" y="938503"/>
            <a:ext cx="5445086" cy="19697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FFA334-2F09-57EF-090D-22C9C1C55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88" y="3026366"/>
            <a:ext cx="3649338" cy="21171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7A880FF-EC50-2F36-A108-CE5569275E21}"/>
                  </a:ext>
                </a:extLst>
              </p14:cNvPr>
              <p14:cNvContentPartPr/>
              <p14:nvPr/>
            </p14:nvContentPartPr>
            <p14:xfrm>
              <a:off x="2062045" y="1752066"/>
              <a:ext cx="294912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7A880FF-EC50-2F36-A108-CE5569275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3405" y="1743066"/>
                <a:ext cx="29667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5C9B304-7FAC-E3DC-C080-AF3EECA44599}"/>
              </a:ext>
            </a:extLst>
          </p:cNvPr>
          <p:cNvSpPr txBox="1"/>
          <p:nvPr/>
        </p:nvSpPr>
        <p:spPr>
          <a:xfrm>
            <a:off x="6971441" y="1106905"/>
            <a:ext cx="199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Residual block</a:t>
            </a:r>
            <a:r>
              <a:rPr lang="ko-KR" altLang="en-US" dirty="0"/>
              <a:t>을 적용한 경우가 그렇지 않은 경우보다 빠르고 더 많이 수렴하는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5F114-65AB-AD9F-97FA-E616C556741D}"/>
              </a:ext>
            </a:extLst>
          </p:cNvPr>
          <p:cNvSpPr txBox="1"/>
          <p:nvPr/>
        </p:nvSpPr>
        <p:spPr>
          <a:xfrm>
            <a:off x="4830425" y="3064861"/>
            <a:ext cx="3796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Bottleneck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을 적용한 모델의 경우 그렇지 않은 모델에 비해서 훨씬 깊음에도</a:t>
            </a:r>
            <a:r>
              <a:rPr lang="en-US" altLang="ko-KR" dirty="0"/>
              <a:t>, </a:t>
            </a:r>
            <a:r>
              <a:rPr lang="ko-KR" altLang="en-US" dirty="0"/>
              <a:t>적은 복잡도를 가짐을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25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0902" y="298800"/>
            <a:ext cx="7610884" cy="376454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15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ImageNet Classification with Deep Convolutional Neural Networks(AlexNet)</a:t>
            </a:r>
            <a:endParaRPr lang="ko-KR" altLang="en-US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AN IMAGE IS WORTH 16X16 WORDS: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TRANSFORMERS FOR IMAGE RECOGNITION AT SCALE</a:t>
            </a:r>
            <a:endParaRPr lang="en-US" altLang="ko-KR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Eyeriss: An Energy-Efficient Reconfigurable Accelerator for Deep Convolutional Neural Networks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15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 Residual Learning for Image Recognition</a:t>
            </a:r>
            <a:endParaRPr lang="ko-KR" altLang="en-US" sz="15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88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Introduction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1475130" y="3771802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이미지에 대한 가정으로</a:t>
            </a:r>
            <a:r>
              <a:rPr lang="en-US" altLang="ko-KR" dirty="0"/>
              <a:t>, </a:t>
            </a:r>
            <a:r>
              <a:rPr lang="en-US" altLang="ko-KR" b="1" dirty="0"/>
              <a:t>stationarity of statistics</a:t>
            </a:r>
            <a:r>
              <a:rPr lang="ko-KR" altLang="en-US" dirty="0"/>
              <a:t>와</a:t>
            </a:r>
            <a:r>
              <a:rPr lang="ko-KR" altLang="en-US" b="1" dirty="0"/>
              <a:t> </a:t>
            </a:r>
            <a:r>
              <a:rPr lang="en-US" altLang="ko-KR" b="1" dirty="0"/>
              <a:t>locality of pixel dependencies </a:t>
            </a:r>
            <a:r>
              <a:rPr lang="ko-KR" altLang="en-US" dirty="0"/>
              <a:t>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F21A9-1734-CAF8-849A-B9D513F7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93" y="2375032"/>
            <a:ext cx="6211167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Introduction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082936-A799-53F3-D8D4-8324931D9F21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/>
              <a:t>stationarity of statistics : </a:t>
            </a:r>
            <a:r>
              <a:rPr lang="ko-KR" altLang="en-US" dirty="0"/>
              <a:t>시간에 관계없이 데이터의 확률분포가 일정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1FDA90A-7F5C-7FC3-E1D1-02C1B978D155}"/>
              </a:ext>
            </a:extLst>
          </p:cNvPr>
          <p:cNvSpPr txBox="1"/>
          <p:nvPr/>
        </p:nvSpPr>
        <p:spPr>
          <a:xfrm>
            <a:off x="1475129" y="1425036"/>
            <a:ext cx="744129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영상 정보에서 </a:t>
            </a:r>
            <a:r>
              <a:rPr lang="en-US" altLang="ko-KR" dirty="0"/>
              <a:t>stationarity of statistics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어떤 위치에서 학습한 특징 파라미터를 이용해 다른 위치에서도 동일한 특징 추출 가능</a:t>
            </a:r>
            <a:endParaRPr lang="en-US" altLang="ko-KR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61DEAED-8113-C97F-3772-DEEAFA2485A7}"/>
              </a:ext>
            </a:extLst>
          </p:cNvPr>
          <p:cNvSpPr txBox="1"/>
          <p:nvPr/>
        </p:nvSpPr>
        <p:spPr>
          <a:xfrm>
            <a:off x="5665325" y="3957200"/>
            <a:ext cx="302244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이미지 안에서 위치에 상관없이 입이라는 동일한 특징 </a:t>
            </a:r>
            <a:r>
              <a:rPr lang="en-US" altLang="ko-KR" dirty="0"/>
              <a:t>2</a:t>
            </a:r>
            <a:r>
              <a:rPr lang="ko-KR" altLang="en-US" dirty="0"/>
              <a:t>개 존재</a:t>
            </a:r>
            <a:endParaRPr lang="en-US" altLang="ko-KR" dirty="0"/>
          </a:p>
        </p:txBody>
      </p:sp>
      <p:pic>
        <p:nvPicPr>
          <p:cNvPr id="1026" name="Picture 2" descr="하버드생 재벌 사위, '눈물의 여왕'서 동그랑땡 굽는다">
            <a:extLst>
              <a:ext uri="{FF2B5EF4-FFF2-40B4-BE49-F238E27FC236}">
                <a16:creationId xmlns:a16="http://schemas.microsoft.com/office/drawing/2014/main" id="{6B7D7060-633D-FD9A-285A-AD4FBACA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29" y="2142962"/>
            <a:ext cx="4051791" cy="24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3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Introduction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082936-A799-53F3-D8D4-8324931D9F21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/>
              <a:t>stationarity of statistics</a:t>
            </a:r>
            <a:endParaRPr lang="en-US" altLang="ko-KR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61DEAED-8113-C97F-3772-DEEAFA2485A7}"/>
              </a:ext>
            </a:extLst>
          </p:cNvPr>
          <p:cNvSpPr txBox="1"/>
          <p:nvPr/>
        </p:nvSpPr>
        <p:spPr>
          <a:xfrm>
            <a:off x="5722032" y="3957200"/>
            <a:ext cx="302244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ko-KR" altLang="en-US" dirty="0"/>
              <a:t>개의 입을 하나의 특징으로 취급해 위치와 상관없이 </a:t>
            </a:r>
            <a:r>
              <a:rPr lang="en-US" altLang="ko-KR" dirty="0"/>
              <a:t>2</a:t>
            </a:r>
            <a:r>
              <a:rPr lang="ko-KR" altLang="en-US" dirty="0"/>
              <a:t>개 추출</a:t>
            </a:r>
            <a:endParaRPr lang="en-US" altLang="ko-KR" dirty="0"/>
          </a:p>
        </p:txBody>
      </p:sp>
      <p:pic>
        <p:nvPicPr>
          <p:cNvPr id="4" name="Picture 2" descr="하버드생 재벌 사위, '눈물의 여왕'서 동그랑땡 굽는다">
            <a:extLst>
              <a:ext uri="{FF2B5EF4-FFF2-40B4-BE49-F238E27FC236}">
                <a16:creationId xmlns:a16="http://schemas.microsoft.com/office/drawing/2014/main" id="{BE081B73-D129-2BE0-6AD3-60D61157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29" y="2142962"/>
            <a:ext cx="4051791" cy="24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8025C3A-FFC8-3C99-EC4C-BA2681D86FF0}"/>
              </a:ext>
            </a:extLst>
          </p:cNvPr>
          <p:cNvSpPr/>
          <p:nvPr/>
        </p:nvSpPr>
        <p:spPr>
          <a:xfrm>
            <a:off x="2314184" y="3176314"/>
            <a:ext cx="311888" cy="233916"/>
          </a:xfrm>
          <a:prstGeom prst="fram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E09417E-4C59-67BB-3BEE-F88CA0B12673}"/>
              </a:ext>
            </a:extLst>
          </p:cNvPr>
          <p:cNvSpPr/>
          <p:nvPr/>
        </p:nvSpPr>
        <p:spPr>
          <a:xfrm>
            <a:off x="4054380" y="2825440"/>
            <a:ext cx="311888" cy="233916"/>
          </a:xfrm>
          <a:prstGeom prst="fram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7A46FEC4-BD8B-A93F-A522-53D994D0518B}"/>
              </a:ext>
            </a:extLst>
          </p:cNvPr>
          <p:cNvSpPr txBox="1"/>
          <p:nvPr/>
        </p:nvSpPr>
        <p:spPr>
          <a:xfrm>
            <a:off x="1475129" y="1425036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Parameter sharing</a:t>
            </a:r>
          </a:p>
        </p:txBody>
      </p:sp>
    </p:spTree>
    <p:extLst>
      <p:ext uri="{BB962C8B-B14F-4D97-AF65-F5344CB8AC3E}">
        <p14:creationId xmlns:p14="http://schemas.microsoft.com/office/powerpoint/2010/main" val="16363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Introduction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082936-A799-53F3-D8D4-8324931D9F21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/>
              <a:t>stationarity of statistics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1FDA90A-7F5C-7FC3-E1D1-02C1B978D155}"/>
              </a:ext>
            </a:extLst>
          </p:cNvPr>
          <p:cNvSpPr txBox="1"/>
          <p:nvPr/>
        </p:nvSpPr>
        <p:spPr>
          <a:xfrm>
            <a:off x="1475129" y="1425036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Parameter sharing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61DEAED-8113-C97F-3772-DEEAFA2485A7}"/>
              </a:ext>
            </a:extLst>
          </p:cNvPr>
          <p:cNvSpPr txBox="1"/>
          <p:nvPr/>
        </p:nvSpPr>
        <p:spPr>
          <a:xfrm>
            <a:off x="2624413" y="2142962"/>
            <a:ext cx="46269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=&gt; 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하나 출력하기 위해 필터 하나만 유지</a:t>
            </a:r>
            <a:endParaRPr lang="en-US" altLang="ko-KR"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0F7A4C10-3D74-29DF-6DFA-2BF28A22AA33}"/>
              </a:ext>
            </a:extLst>
          </p:cNvPr>
          <p:cNvSpPr txBox="1"/>
          <p:nvPr/>
        </p:nvSpPr>
        <p:spPr>
          <a:xfrm>
            <a:off x="2624413" y="2507177"/>
            <a:ext cx="46269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메모리와 </a:t>
            </a:r>
            <a:r>
              <a:rPr lang="ko-KR" altLang="en-US" dirty="0" err="1"/>
              <a:t>연산량</a:t>
            </a:r>
            <a:r>
              <a:rPr lang="ko-KR" altLang="en-US" dirty="0"/>
              <a:t> 절약</a:t>
            </a:r>
            <a:endParaRPr lang="en-US" altLang="ko-KR"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ECB27D2-D8ED-204A-B860-5CBDA3411F45}"/>
              </a:ext>
            </a:extLst>
          </p:cNvPr>
          <p:cNvSpPr txBox="1"/>
          <p:nvPr/>
        </p:nvSpPr>
        <p:spPr>
          <a:xfrm>
            <a:off x="2624413" y="2907256"/>
            <a:ext cx="46269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=&gt; Statistical efficiency</a:t>
            </a:r>
          </a:p>
        </p:txBody>
      </p:sp>
    </p:spTree>
    <p:extLst>
      <p:ext uri="{BB962C8B-B14F-4D97-AF65-F5344CB8AC3E}">
        <p14:creationId xmlns:p14="http://schemas.microsoft.com/office/powerpoint/2010/main" val="151993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Introduction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082936-A799-53F3-D8D4-8324931D9F21}"/>
              </a:ext>
            </a:extLst>
          </p:cNvPr>
          <p:cNvSpPr txBox="1"/>
          <p:nvPr/>
        </p:nvSpPr>
        <p:spPr>
          <a:xfrm>
            <a:off x="1475130" y="1041003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b="1" dirty="0"/>
              <a:t>Locality of pixel dependency</a:t>
            </a:r>
            <a:endParaRPr lang="en-US" altLang="ko-KR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1FDA90A-7F5C-7FC3-E1D1-02C1B978D155}"/>
              </a:ext>
            </a:extLst>
          </p:cNvPr>
          <p:cNvSpPr txBox="1"/>
          <p:nvPr/>
        </p:nvSpPr>
        <p:spPr>
          <a:xfrm>
            <a:off x="1475129" y="1425036"/>
            <a:ext cx="744129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/>
              <a:t>이미지는 작은 특징들로 구성되어 있기에 픽셀의 종속성은 특징이 있는 작은 지역으로 한정된다</a:t>
            </a:r>
            <a:r>
              <a:rPr lang="en-US" altLang="ko-KR" sz="1300" dirty="0"/>
              <a:t>.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61DEAED-8113-C97F-3772-DEEAFA2485A7}"/>
              </a:ext>
            </a:extLst>
          </p:cNvPr>
          <p:cNvSpPr txBox="1"/>
          <p:nvPr/>
        </p:nvSpPr>
        <p:spPr>
          <a:xfrm>
            <a:off x="5629883" y="3834902"/>
            <a:ext cx="302244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입을 나타내는 파란색 영역과 빨간색 영역은 전혀 상관이 없다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하버드생 재벌 사위, '눈물의 여왕'서 동그랑땡 굽는다">
            <a:extLst>
              <a:ext uri="{FF2B5EF4-FFF2-40B4-BE49-F238E27FC236}">
                <a16:creationId xmlns:a16="http://schemas.microsoft.com/office/drawing/2014/main" id="{E4213645-DBF7-2A5C-CE81-CCB3B253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29" y="2020664"/>
            <a:ext cx="4051791" cy="24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1508B771-F215-DE87-A406-E8559421B2BE}"/>
              </a:ext>
            </a:extLst>
          </p:cNvPr>
          <p:cNvSpPr/>
          <p:nvPr/>
        </p:nvSpPr>
        <p:spPr>
          <a:xfrm>
            <a:off x="2314184" y="3054016"/>
            <a:ext cx="311888" cy="233916"/>
          </a:xfrm>
          <a:prstGeom prst="fram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CD3B33D-BF66-08A5-F108-68881AB2132F}"/>
              </a:ext>
            </a:extLst>
          </p:cNvPr>
          <p:cNvSpPr/>
          <p:nvPr/>
        </p:nvSpPr>
        <p:spPr>
          <a:xfrm>
            <a:off x="4054380" y="2703142"/>
            <a:ext cx="311888" cy="233916"/>
          </a:xfrm>
          <a:prstGeom prst="fram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E76F672-FC3A-C7AB-D752-BA1BC592D97A}"/>
              </a:ext>
            </a:extLst>
          </p:cNvPr>
          <p:cNvSpPr/>
          <p:nvPr/>
        </p:nvSpPr>
        <p:spPr>
          <a:xfrm>
            <a:off x="4642545" y="3545242"/>
            <a:ext cx="311888" cy="23391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284AE34-0E90-450D-2DC4-83904035FE8B}"/>
              </a:ext>
            </a:extLst>
          </p:cNvPr>
          <p:cNvSpPr/>
          <p:nvPr/>
        </p:nvSpPr>
        <p:spPr>
          <a:xfrm>
            <a:off x="2158240" y="2789891"/>
            <a:ext cx="311888" cy="23391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1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3.1. </a:t>
            </a:r>
            <a:r>
              <a:rPr 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ReLU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Nonlinearity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2233586" y="4087950"/>
            <a:ext cx="61944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Non-saturating </a:t>
            </a:r>
            <a:r>
              <a:rPr lang="en-US" altLang="ko-KR" b="1" dirty="0" err="1"/>
              <a:t>nonliearity</a:t>
            </a:r>
            <a:r>
              <a:rPr lang="ko-KR" altLang="en-US" dirty="0"/>
              <a:t>인 </a:t>
            </a:r>
            <a:r>
              <a:rPr lang="en-US" altLang="ko-KR" b="1" dirty="0"/>
              <a:t>Rectified Linear Units (</a:t>
            </a:r>
            <a:r>
              <a:rPr lang="en-US" altLang="ko-KR" b="1" dirty="0" err="1"/>
              <a:t>ReLUs</a:t>
            </a:r>
            <a:r>
              <a:rPr lang="en-US" altLang="ko-KR" b="1" dirty="0"/>
              <a:t>)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 속도를 높이고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7F46A5D2-DE84-99AE-F5FE-4A3188E0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97" y="1055550"/>
            <a:ext cx="34004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58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1162</Words>
  <Application>Microsoft Office PowerPoint</Application>
  <PresentationFormat>화면 슬라이드 쇼(16:9)</PresentationFormat>
  <Paragraphs>134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김대현</cp:lastModifiedBy>
  <cp:revision>15</cp:revision>
  <dcterms:modified xsi:type="dcterms:W3CDTF">2024-05-07T02:51:46Z</dcterms:modified>
  <cp:version/>
</cp:coreProperties>
</file>