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6" r:id="rId7"/>
    <p:sldId id="267" r:id="rId8"/>
    <p:sldId id="268" r:id="rId9"/>
    <p:sldId id="259" r:id="rId10"/>
    <p:sldId id="269" r:id="rId11"/>
    <p:sldId id="270" r:id="rId12"/>
    <p:sldId id="271" r:id="rId13"/>
    <p:sldId id="274" r:id="rId14"/>
    <p:sldId id="275" r:id="rId15"/>
    <p:sldId id="276" r:id="rId16"/>
    <p:sldId id="278" r:id="rId17"/>
    <p:sldId id="277" r:id="rId18"/>
    <p:sldId id="280" r:id="rId19"/>
    <p:sldId id="279" r:id="rId20"/>
    <p:sldId id="28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C78E9-3574-4D08-A470-1E31BBD6FEC1}" v="25" dt="2024-05-13T16:29:42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규 추" userId="53772f0b5919df21" providerId="LiveId" clId="{AB4C78E9-3574-4D08-A470-1E31BBD6FEC1}"/>
    <pc:docChg chg="undo custSel addSld modSld sldOrd">
      <pc:chgData name="현규 추" userId="53772f0b5919df21" providerId="LiveId" clId="{AB4C78E9-3574-4D08-A470-1E31BBD6FEC1}" dt="2024-05-13T16:29:47.854" v="104" actId="20577"/>
      <pc:docMkLst>
        <pc:docMk/>
      </pc:docMkLst>
      <pc:sldChg chg="delSp modSp mod">
        <pc:chgData name="현규 추" userId="53772f0b5919df21" providerId="LiveId" clId="{AB4C78E9-3574-4D08-A470-1E31BBD6FEC1}" dt="2024-05-13T16:29:45.142" v="102" actId="1076"/>
        <pc:sldMkLst>
          <pc:docMk/>
          <pc:sldMk cId="0" sldId="257"/>
        </pc:sldMkLst>
        <pc:spChg chg="del">
          <ac:chgData name="현규 추" userId="53772f0b5919df21" providerId="LiveId" clId="{AB4C78E9-3574-4D08-A470-1E31BBD6FEC1}" dt="2024-05-13T16:29:37.859" v="92" actId="21"/>
          <ac:spMkLst>
            <pc:docMk/>
            <pc:sldMk cId="0" sldId="257"/>
            <ac:spMk id="65" creationId="{00000000-0000-0000-0000-000000000000}"/>
          </ac:spMkLst>
        </pc:spChg>
        <pc:spChg chg="mod">
          <ac:chgData name="현규 추" userId="53772f0b5919df21" providerId="LiveId" clId="{AB4C78E9-3574-4D08-A470-1E31BBD6FEC1}" dt="2024-05-13T16:29:42.846" v="101"/>
          <ac:spMkLst>
            <pc:docMk/>
            <pc:sldMk cId="0" sldId="257"/>
            <ac:spMk id="66" creationId="{00000000-0000-0000-0000-000000000000}"/>
          </ac:spMkLst>
        </pc:spChg>
        <pc:spChg chg="mod">
          <ac:chgData name="현규 추" userId="53772f0b5919df21" providerId="LiveId" clId="{AB4C78E9-3574-4D08-A470-1E31BBD6FEC1}" dt="2024-05-13T16:29:45.142" v="102" actId="1076"/>
          <ac:spMkLst>
            <pc:docMk/>
            <pc:sldMk cId="0" sldId="257"/>
            <ac:spMk id="67" creationId="{00000000-0000-0000-0000-000000000000}"/>
          </ac:spMkLst>
        </pc:spChg>
      </pc:sldChg>
      <pc:sldChg chg="modSp mod">
        <pc:chgData name="현규 추" userId="53772f0b5919df21" providerId="LiveId" clId="{AB4C78E9-3574-4D08-A470-1E31BBD6FEC1}" dt="2024-05-13T16:29:47.854" v="104" actId="20577"/>
        <pc:sldMkLst>
          <pc:docMk/>
          <pc:sldMk cId="0" sldId="258"/>
        </pc:sldMkLst>
        <pc:spChg chg="mod">
          <ac:chgData name="현규 추" userId="53772f0b5919df21" providerId="LiveId" clId="{AB4C78E9-3574-4D08-A470-1E31BBD6FEC1}" dt="2024-05-13T16:29:47.854" v="104" actId="20577"/>
          <ac:spMkLst>
            <pc:docMk/>
            <pc:sldMk cId="0" sldId="258"/>
            <ac:spMk id="7" creationId="{00000000-0000-0000-0000-000000000000}"/>
          </ac:spMkLst>
        </pc:spChg>
      </pc:sldChg>
      <pc:sldChg chg="modSp mod">
        <pc:chgData name="현규 추" userId="53772f0b5919df21" providerId="LiveId" clId="{AB4C78E9-3574-4D08-A470-1E31BBD6FEC1}" dt="2024-05-13T16:20:17.087" v="3"/>
        <pc:sldMkLst>
          <pc:docMk/>
          <pc:sldMk cId="973495671" sldId="260"/>
        </pc:sldMkLst>
        <pc:spChg chg="mod">
          <ac:chgData name="현규 추" userId="53772f0b5919df21" providerId="LiveId" clId="{AB4C78E9-3574-4D08-A470-1E31BBD6FEC1}" dt="2024-05-13T16:20:17.087" v="3"/>
          <ac:spMkLst>
            <pc:docMk/>
            <pc:sldMk cId="973495671" sldId="260"/>
            <ac:spMk id="7" creationId="{00000000-0000-0000-0000-000000000000}"/>
          </ac:spMkLst>
        </pc:spChg>
      </pc:sldChg>
      <pc:sldChg chg="addSp delSp modSp mod">
        <pc:chgData name="현규 추" userId="53772f0b5919df21" providerId="LiveId" clId="{AB4C78E9-3574-4D08-A470-1E31BBD6FEC1}" dt="2024-05-13T16:23:51.853" v="45" actId="1076"/>
        <pc:sldMkLst>
          <pc:docMk/>
          <pc:sldMk cId="1380140939" sldId="277"/>
        </pc:sldMkLst>
        <pc:spChg chg="mod">
          <ac:chgData name="현규 추" userId="53772f0b5919df21" providerId="LiveId" clId="{AB4C78E9-3574-4D08-A470-1E31BBD6FEC1}" dt="2024-05-13T16:20:32.331" v="16" actId="20577"/>
          <ac:spMkLst>
            <pc:docMk/>
            <pc:sldMk cId="1380140939" sldId="277"/>
            <ac:spMk id="7" creationId="{98CB098C-E142-B85F-3ADD-98679366E0C7}"/>
          </ac:spMkLst>
        </pc:spChg>
        <pc:picChg chg="add del mod modCrop">
          <ac:chgData name="현규 추" userId="53772f0b5919df21" providerId="LiveId" clId="{AB4C78E9-3574-4D08-A470-1E31BBD6FEC1}" dt="2024-05-13T16:22:52.957" v="26" actId="21"/>
          <ac:picMkLst>
            <pc:docMk/>
            <pc:sldMk cId="1380140939" sldId="277"/>
            <ac:picMk id="3" creationId="{C0D1AB4C-68F2-F55A-1A51-B1C6C48E0B27}"/>
          </ac:picMkLst>
        </pc:picChg>
        <pc:picChg chg="add mod">
          <ac:chgData name="현규 추" userId="53772f0b5919df21" providerId="LiveId" clId="{AB4C78E9-3574-4D08-A470-1E31BBD6FEC1}" dt="2024-05-13T16:23:51.853" v="45" actId="1076"/>
          <ac:picMkLst>
            <pc:docMk/>
            <pc:sldMk cId="1380140939" sldId="277"/>
            <ac:picMk id="1026" creationId="{CA33A406-9EA1-AE29-4943-4C953EF4E771}"/>
          </ac:picMkLst>
        </pc:picChg>
        <pc:picChg chg="add mod">
          <ac:chgData name="현규 추" userId="53772f0b5919df21" providerId="LiveId" clId="{AB4C78E9-3574-4D08-A470-1E31BBD6FEC1}" dt="2024-05-13T16:23:50.557" v="44" actId="1076"/>
          <ac:picMkLst>
            <pc:docMk/>
            <pc:sldMk cId="1380140939" sldId="277"/>
            <ac:picMk id="1028" creationId="{E74CD835-334F-E358-6AEE-B103C7B8831B}"/>
          </ac:picMkLst>
        </pc:picChg>
      </pc:sldChg>
      <pc:sldChg chg="addSp delSp modSp add mod">
        <pc:chgData name="현규 추" userId="53772f0b5919df21" providerId="LiveId" clId="{AB4C78E9-3574-4D08-A470-1E31BBD6FEC1}" dt="2024-05-13T16:28:49.002" v="91" actId="1076"/>
        <pc:sldMkLst>
          <pc:docMk/>
          <pc:sldMk cId="2525944614" sldId="279"/>
        </pc:sldMkLst>
        <pc:picChg chg="add del mod">
          <ac:chgData name="현규 추" userId="53772f0b5919df21" providerId="LiveId" clId="{AB4C78E9-3574-4D08-A470-1E31BBD6FEC1}" dt="2024-05-13T16:25:48.344" v="66" actId="21"/>
          <ac:picMkLst>
            <pc:docMk/>
            <pc:sldMk cId="2525944614" sldId="279"/>
            <ac:picMk id="3" creationId="{C0D1AB4C-68F2-F55A-1A51-B1C6C48E0B27}"/>
          </ac:picMkLst>
        </pc:picChg>
        <pc:picChg chg="add mod modCrop">
          <ac:chgData name="현규 추" userId="53772f0b5919df21" providerId="LiveId" clId="{AB4C78E9-3574-4D08-A470-1E31BBD6FEC1}" dt="2024-05-13T16:28:46.994" v="89" actId="1076"/>
          <ac:picMkLst>
            <pc:docMk/>
            <pc:sldMk cId="2525944614" sldId="279"/>
            <ac:picMk id="8" creationId="{6B4CAC86-AC05-0EDB-69E4-D104E1BFABEA}"/>
          </ac:picMkLst>
        </pc:picChg>
        <pc:picChg chg="add mod modCrop">
          <ac:chgData name="현규 추" userId="53772f0b5919df21" providerId="LiveId" clId="{AB4C78E9-3574-4D08-A470-1E31BBD6FEC1}" dt="2024-05-13T16:28:49.002" v="91" actId="1076"/>
          <ac:picMkLst>
            <pc:docMk/>
            <pc:sldMk cId="2525944614" sldId="279"/>
            <ac:picMk id="10" creationId="{B92FFB2B-FD43-99A2-6D4B-B97A4DBE548E}"/>
          </ac:picMkLst>
        </pc:picChg>
        <pc:picChg chg="del">
          <ac:chgData name="현규 추" userId="53772f0b5919df21" providerId="LiveId" clId="{AB4C78E9-3574-4D08-A470-1E31BBD6FEC1}" dt="2024-05-13T16:22:58.424" v="29" actId="21"/>
          <ac:picMkLst>
            <pc:docMk/>
            <pc:sldMk cId="2525944614" sldId="279"/>
            <ac:picMk id="1026" creationId="{CA33A406-9EA1-AE29-4943-4C953EF4E771}"/>
          </ac:picMkLst>
        </pc:picChg>
      </pc:sldChg>
      <pc:sldChg chg="addSp modSp add mod ord">
        <pc:chgData name="현규 추" userId="53772f0b5919df21" providerId="LiveId" clId="{AB4C78E9-3574-4D08-A470-1E31BBD6FEC1}" dt="2024-05-13T16:25:15.478" v="60" actId="1076"/>
        <pc:sldMkLst>
          <pc:docMk/>
          <pc:sldMk cId="363249705" sldId="280"/>
        </pc:sldMkLst>
        <pc:picChg chg="mod">
          <ac:chgData name="현규 추" userId="53772f0b5919df21" providerId="LiveId" clId="{AB4C78E9-3574-4D08-A470-1E31BBD6FEC1}" dt="2024-05-13T16:25:15.478" v="60" actId="1076"/>
          <ac:picMkLst>
            <pc:docMk/>
            <pc:sldMk cId="363249705" sldId="280"/>
            <ac:picMk id="3" creationId="{C0D1AB4C-68F2-F55A-1A51-B1C6C48E0B27}"/>
          </ac:picMkLst>
        </pc:picChg>
        <pc:picChg chg="add mod">
          <ac:chgData name="현규 추" userId="53772f0b5919df21" providerId="LiveId" clId="{AB4C78E9-3574-4D08-A470-1E31BBD6FEC1}" dt="2024-05-13T16:25:12.269" v="57" actId="14100"/>
          <ac:picMkLst>
            <pc:docMk/>
            <pc:sldMk cId="363249705" sldId="280"/>
            <ac:picMk id="3074" creationId="{9226A7DA-475C-29A5-98B1-7AF4436BBC96}"/>
          </ac:picMkLst>
        </pc:picChg>
      </pc:sldChg>
      <pc:sldChg chg="addSp delSp modSp add mod">
        <pc:chgData name="현규 추" userId="53772f0b5919df21" providerId="LiveId" clId="{AB4C78E9-3574-4D08-A470-1E31BBD6FEC1}" dt="2024-05-13T16:27:01.034" v="78" actId="1076"/>
        <pc:sldMkLst>
          <pc:docMk/>
          <pc:sldMk cId="1204165003" sldId="281"/>
        </pc:sldMkLst>
        <pc:picChg chg="add mod modCrop">
          <ac:chgData name="현규 추" userId="53772f0b5919df21" providerId="LiveId" clId="{AB4C78E9-3574-4D08-A470-1E31BBD6FEC1}" dt="2024-05-13T16:27:01.034" v="78" actId="1076"/>
          <ac:picMkLst>
            <pc:docMk/>
            <pc:sldMk cId="1204165003" sldId="281"/>
            <ac:picMk id="3" creationId="{DEEB546B-9571-E8D7-8FE1-C1531BD6BB09}"/>
          </ac:picMkLst>
        </pc:picChg>
        <pc:picChg chg="del">
          <ac:chgData name="현규 추" userId="53772f0b5919df21" providerId="LiveId" clId="{AB4C78E9-3574-4D08-A470-1E31BBD6FEC1}" dt="2024-05-13T16:26:55.620" v="74" actId="21"/>
          <ac:picMkLst>
            <pc:docMk/>
            <pc:sldMk cId="1204165003" sldId="281"/>
            <ac:picMk id="8" creationId="{6B4CAC86-AC05-0EDB-69E4-D104E1BFAB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2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65212"/>
            <a:ext cx="3886200" cy="735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5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3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203450"/>
            <a:ext cx="3886200" cy="681038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453357"/>
            <a:ext cx="3886200" cy="75009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7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087438"/>
            <a:ext cx="2020094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767556"/>
            <a:ext cx="2020888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087438"/>
            <a:ext cx="2020888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4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27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36525"/>
            <a:ext cx="2555875" cy="292655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17550"/>
            <a:ext cx="1504157" cy="2345532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306388"/>
            <a:ext cx="2743200" cy="20574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683669"/>
            <a:ext cx="2743200" cy="402431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44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0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37319"/>
            <a:ext cx="1028700" cy="292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319"/>
            <a:ext cx="3009900" cy="292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CV2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5.14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추현규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37488" y="1098820"/>
            <a:ext cx="7106512" cy="3808719"/>
          </a:xfrm>
          <a:custGeom>
            <a:avLst/>
            <a:gdLst/>
            <a:ahLst/>
            <a:cxnLst/>
            <a:rect l="l" t="t" r="r" b="b"/>
            <a:pathLst>
              <a:path w="14213023" h="7617437">
                <a:moveTo>
                  <a:pt x="0" y="0"/>
                </a:moveTo>
                <a:lnTo>
                  <a:pt x="14213023" y="0"/>
                </a:lnTo>
                <a:lnTo>
                  <a:pt x="14213023" y="7617437"/>
                </a:lnTo>
                <a:lnTo>
                  <a:pt x="0" y="76174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40383" y="832540"/>
            <a:ext cx="1456016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sz="1800" kern="1200">
                <a:latin typeface="YD고딕"/>
                <a:ea typeface="+mn-ea"/>
                <a:cs typeface="+mn-cs"/>
              </a:rPr>
              <a:t>YOLO’s Loss</a:t>
            </a:r>
          </a:p>
        </p:txBody>
      </p:sp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EFCB8EF5-0191-2968-FAB0-A8A2672990E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721063E8-2A76-2A62-845B-F1FB3BA1FF1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4103A5F8-8FD8-21C5-806F-17BC7C0742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C1E534E4-D6B2-6DE5-1DB6-1F81B8093F01}"/>
              </a:ext>
            </a:extLst>
          </p:cNvPr>
          <p:cNvSpPr txBox="1"/>
          <p:nvPr/>
        </p:nvSpPr>
        <p:spPr>
          <a:xfrm>
            <a:off x="1405580" y="10671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Yolov1</a:t>
            </a:r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2FD63619-E0C6-D22C-330D-344526E257C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CB8F20D0-6E98-FC9D-4D44-E584EE263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1088C87D-ADCC-E8D9-69C2-77B18A6115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8CB098C-E142-B85F-3ADD-98679366E0C7}"/>
              </a:ext>
            </a:extLst>
          </p:cNvPr>
          <p:cNvSpPr txBox="1"/>
          <p:nvPr/>
        </p:nvSpPr>
        <p:spPr>
          <a:xfrm>
            <a:off x="1405580" y="10671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ResNet</a:t>
            </a:r>
            <a:endParaRPr lang="en-US" altLang="ko-KR" sz="2000" dirty="0"/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4AC998-DA32-73AC-C18A-7267DEAB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09" y="1199286"/>
            <a:ext cx="5416535" cy="2841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3D93ED-5385-B47C-405E-3EF27C612739}"/>
              </a:ext>
            </a:extLst>
          </p:cNvPr>
          <p:cNvSpPr txBox="1"/>
          <p:nvPr/>
        </p:nvSpPr>
        <p:spPr>
          <a:xfrm>
            <a:off x="1405580" y="933787"/>
            <a:ext cx="5823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Is learning better networks as easy as stacking more layers?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2D743-27C3-208B-A1C7-851BB2039D06}"/>
              </a:ext>
            </a:extLst>
          </p:cNvPr>
          <p:cNvSpPr txBox="1"/>
          <p:nvPr/>
        </p:nvSpPr>
        <p:spPr>
          <a:xfrm>
            <a:off x="1958272" y="4213440"/>
            <a:ext cx="477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=&gt; Degradation problem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946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2FD63619-E0C6-D22C-330D-344526E257C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CB8F20D0-6E98-FC9D-4D44-E584EE263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1088C87D-ADCC-E8D9-69C2-77B18A6115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8CB098C-E142-B85F-3ADD-98679366E0C7}"/>
              </a:ext>
            </a:extLst>
          </p:cNvPr>
          <p:cNvSpPr txBox="1"/>
          <p:nvPr/>
        </p:nvSpPr>
        <p:spPr>
          <a:xfrm>
            <a:off x="1405580" y="10671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ResNet</a:t>
            </a:r>
            <a:endParaRPr lang="en-US" altLang="ko-KR" sz="2000" dirty="0"/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5F5828-B197-5F5A-8ED0-1F3674024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653" y="1461151"/>
            <a:ext cx="5858693" cy="3143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369A1C-C197-9BD6-8BBF-39954EEEEEF0}"/>
              </a:ext>
            </a:extLst>
          </p:cNvPr>
          <p:cNvSpPr txBox="1"/>
          <p:nvPr/>
        </p:nvSpPr>
        <p:spPr>
          <a:xfrm>
            <a:off x="2962081" y="1014621"/>
            <a:ext cx="5823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Identity mapping - shortcut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084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2FD63619-E0C6-D22C-330D-344526E257C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CB8F20D0-6E98-FC9D-4D44-E584EE263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1088C87D-ADCC-E8D9-69C2-77B18A6115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8CB098C-E142-B85F-3ADD-98679366E0C7}"/>
              </a:ext>
            </a:extLst>
          </p:cNvPr>
          <p:cNvSpPr txBox="1"/>
          <p:nvPr/>
        </p:nvSpPr>
        <p:spPr>
          <a:xfrm>
            <a:off x="1405580" y="10671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ResNet</a:t>
            </a:r>
            <a:endParaRPr lang="en-US" altLang="ko-KR" sz="2000" dirty="0"/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F6B6C5-333C-A7B6-2AA8-2B5F2EB5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74" y="2528367"/>
            <a:ext cx="5944103" cy="882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F81F5E-7771-0121-E04C-0CD3CAA8E098}"/>
              </a:ext>
            </a:extLst>
          </p:cNvPr>
          <p:cNvSpPr txBox="1"/>
          <p:nvPr/>
        </p:nvSpPr>
        <p:spPr>
          <a:xfrm>
            <a:off x="1699723" y="2128257"/>
            <a:ext cx="525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Linear projection </a:t>
            </a:r>
            <a:r>
              <a:rPr lang="en-US" altLang="ko-KR" sz="2000" dirty="0" err="1"/>
              <a:t>Ws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861C3-5773-AE06-9414-DE6AFEC3A054}"/>
              </a:ext>
            </a:extLst>
          </p:cNvPr>
          <p:cNvSpPr txBox="1"/>
          <p:nvPr/>
        </p:nvSpPr>
        <p:spPr>
          <a:xfrm>
            <a:off x="2962081" y="1132791"/>
            <a:ext cx="5823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Identity mapping - shortcut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87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2FD63619-E0C6-D22C-330D-344526E257C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CB8F20D0-6E98-FC9D-4D44-E584EE263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1088C87D-ADCC-E8D9-69C2-77B18A6115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8CB098C-E142-B85F-3ADD-98679366E0C7}"/>
              </a:ext>
            </a:extLst>
          </p:cNvPr>
          <p:cNvSpPr txBox="1"/>
          <p:nvPr/>
        </p:nvSpPr>
        <p:spPr>
          <a:xfrm>
            <a:off x="1405580" y="10671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ResNet</a:t>
            </a:r>
            <a:endParaRPr lang="en-US" altLang="ko-KR" sz="2000" dirty="0"/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CC75A6-2216-DFDF-01E1-6D4B7F16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371" y="2630651"/>
            <a:ext cx="5682753" cy="1678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35A680-4EF1-E19A-C833-1AD0D37874B3}"/>
              </a:ext>
            </a:extLst>
          </p:cNvPr>
          <p:cNvSpPr txBox="1"/>
          <p:nvPr/>
        </p:nvSpPr>
        <p:spPr>
          <a:xfrm>
            <a:off x="1587503" y="716996"/>
            <a:ext cx="5823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Experiment Result – Plain vs </a:t>
            </a:r>
            <a:r>
              <a:rPr lang="en-US" altLang="ko-KR" sz="1600" dirty="0" err="1"/>
              <a:t>ResNet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3000E1-A85A-6925-41D9-9D82FEBF1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241" y="1283325"/>
            <a:ext cx="1942838" cy="321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2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2FD63619-E0C6-D22C-330D-344526E257C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CB8F20D0-6E98-FC9D-4D44-E584EE263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1088C87D-ADCC-E8D9-69C2-77B18A6115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8CB098C-E142-B85F-3ADD-98679366E0C7}"/>
              </a:ext>
            </a:extLst>
          </p:cNvPr>
          <p:cNvSpPr txBox="1"/>
          <p:nvPr/>
        </p:nvSpPr>
        <p:spPr>
          <a:xfrm>
            <a:off x="1405580" y="148368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ResNet</a:t>
            </a:r>
            <a:endParaRPr lang="en-US" altLang="ko-KR" sz="2000" dirty="0"/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861C3-5773-AE06-9414-DE6AFEC3A054}"/>
              </a:ext>
            </a:extLst>
          </p:cNvPr>
          <p:cNvSpPr txBox="1"/>
          <p:nvPr/>
        </p:nvSpPr>
        <p:spPr>
          <a:xfrm>
            <a:off x="5343331" y="1493258"/>
            <a:ext cx="2651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Bottleneck building block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DF272C-2DE9-F158-8DEB-904C2A24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50" y="1882612"/>
            <a:ext cx="7287642" cy="2305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FA7025-AAB6-91E9-D247-98B59836DEF4}"/>
              </a:ext>
            </a:extLst>
          </p:cNvPr>
          <p:cNvSpPr txBox="1"/>
          <p:nvPr/>
        </p:nvSpPr>
        <p:spPr>
          <a:xfrm>
            <a:off x="2847781" y="1493258"/>
            <a:ext cx="95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Original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07E80-3A4C-F424-5F40-464308C9FC28}"/>
              </a:ext>
            </a:extLst>
          </p:cNvPr>
          <p:cNvSpPr txBox="1"/>
          <p:nvPr/>
        </p:nvSpPr>
        <p:spPr>
          <a:xfrm>
            <a:off x="1476570" y="716996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Bottleneck design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73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2FD63619-E0C6-D22C-330D-344526E257C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CB8F20D0-6E98-FC9D-4D44-E584EE263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1088C87D-ADCC-E8D9-69C2-77B18A6115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8CB098C-E142-B85F-3ADD-98679366E0C7}"/>
              </a:ext>
            </a:extLst>
          </p:cNvPr>
          <p:cNvSpPr txBox="1"/>
          <p:nvPr/>
        </p:nvSpPr>
        <p:spPr>
          <a:xfrm>
            <a:off x="1405580" y="106710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Pointnet</a:t>
            </a: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LiDAR 이미지">
            <a:extLst>
              <a:ext uri="{FF2B5EF4-FFF2-40B4-BE49-F238E27FC236}">
                <a16:creationId xmlns:a16="http://schemas.microsoft.com/office/drawing/2014/main" id="{CA33A406-9EA1-AE29-4943-4C953EF4E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140" y="1733787"/>
            <a:ext cx="3295985" cy="167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4CD835-334F-E358-6AEE-B103C7B88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26" y="1450292"/>
            <a:ext cx="4364598" cy="245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4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2FD63619-E0C6-D22C-330D-344526E257C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CB8F20D0-6E98-FC9D-4D44-E584EE263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1088C87D-ADCC-E8D9-69C2-77B18A6115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8CB098C-E142-B85F-3ADD-98679366E0C7}"/>
              </a:ext>
            </a:extLst>
          </p:cNvPr>
          <p:cNvSpPr txBox="1"/>
          <p:nvPr/>
        </p:nvSpPr>
        <p:spPr>
          <a:xfrm>
            <a:off x="1405580" y="106710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Pointnet</a:t>
            </a: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D1AB4C-68F2-F55A-1A51-B1C6C48E0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1829" r="12615" b="19316"/>
          <a:stretch/>
        </p:blipFill>
        <p:spPr>
          <a:xfrm>
            <a:off x="3310925" y="2019141"/>
            <a:ext cx="5466769" cy="237343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226A7DA-475C-29A5-98B1-7AF4436B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71" y="999232"/>
            <a:ext cx="1682261" cy="16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2FD63619-E0C6-D22C-330D-344526E257C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CB8F20D0-6E98-FC9D-4D44-E584EE263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1088C87D-ADCC-E8D9-69C2-77B18A6115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8CB098C-E142-B85F-3ADD-98679366E0C7}"/>
              </a:ext>
            </a:extLst>
          </p:cNvPr>
          <p:cNvSpPr txBox="1"/>
          <p:nvPr/>
        </p:nvSpPr>
        <p:spPr>
          <a:xfrm>
            <a:off x="1405580" y="106710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Pointnet</a:t>
            </a: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4CAC86-AC05-0EDB-69E4-D104E1BFA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31" t="41664" r="14231" b="21504"/>
          <a:stretch/>
        </p:blipFill>
        <p:spPr>
          <a:xfrm>
            <a:off x="1811164" y="668689"/>
            <a:ext cx="6734960" cy="2558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FFB2B-FD43-99A2-6D4B-B97A4DBE5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31" t="56342" r="28538" b="25060"/>
          <a:stretch/>
        </p:blipFill>
        <p:spPr>
          <a:xfrm>
            <a:off x="1811152" y="3297513"/>
            <a:ext cx="1958724" cy="16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2FD63619-E0C6-D22C-330D-344526E257C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CB8F20D0-6E98-FC9D-4D44-E584EE263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1088C87D-ADCC-E8D9-69C2-77B18A6115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8CB098C-E142-B85F-3ADD-98679366E0C7}"/>
              </a:ext>
            </a:extLst>
          </p:cNvPr>
          <p:cNvSpPr txBox="1"/>
          <p:nvPr/>
        </p:nvSpPr>
        <p:spPr>
          <a:xfrm>
            <a:off x="1405580" y="106710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Pointnet</a:t>
            </a: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EB546B-9571-E8D7-8FE1-C1531BD6B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38" t="9847" r="24000" b="13573"/>
          <a:stretch/>
        </p:blipFill>
        <p:spPr>
          <a:xfrm>
            <a:off x="3312943" y="767115"/>
            <a:ext cx="3516924" cy="39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578583" y="2079657"/>
            <a:ext cx="3297723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신웅 </a:t>
            </a:r>
            <a:r>
              <a:rPr lang="en-US" altLang="ko-KR" dirty="0"/>
              <a:t>(</a:t>
            </a:r>
            <a:r>
              <a:rPr lang="ko-KR" altLang="en-US" dirty="0"/>
              <a:t>응용통계학과</a:t>
            </a:r>
            <a:r>
              <a:rPr lang="en-US" altLang="ko-KR" dirty="0"/>
              <a:t>, 19)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ko" dirty="0"/>
              <a:t>스터디원 2 : </a:t>
            </a:r>
            <a:r>
              <a:rPr lang="ko-KR" altLang="en-US" dirty="0" err="1"/>
              <a:t>배현규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응용통계학과</a:t>
            </a:r>
            <a:r>
              <a:rPr lang="en-US" altLang="ko-KR" dirty="0"/>
              <a:t>, 19)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ko" dirty="0"/>
              <a:t>스터디원 3 : </a:t>
            </a:r>
            <a:r>
              <a:rPr lang="ko-KR" altLang="en-US" dirty="0"/>
              <a:t>추현규 </a:t>
            </a:r>
            <a:r>
              <a:rPr lang="en-US" altLang="ko-KR" dirty="0"/>
              <a:t>(</a:t>
            </a:r>
            <a:r>
              <a:rPr lang="ko-KR" altLang="en-US" dirty="0"/>
              <a:t>기계공학부</a:t>
            </a:r>
            <a:r>
              <a:rPr lang="en-US" altLang="ko-KR" dirty="0"/>
              <a:t>, 19)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0565" y="1756142"/>
            <a:ext cx="46488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발표 논문 소개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각 논문 요약설명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1. </a:t>
            </a:r>
            <a:r>
              <a:rPr lang="ko-KR" altLang="en-US" sz="2000" dirty="0"/>
              <a:t>발표 논문 소개</a:t>
            </a:r>
            <a:endParaRPr lang="en-US" altLang="ko-KR" sz="2000" dirty="0"/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6186" y="1715351"/>
            <a:ext cx="73503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YOLOv1 – You Only Look Once: Unified, Real-time Object Detection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ResNet</a:t>
            </a:r>
            <a:r>
              <a:rPr lang="en-US" altLang="ko-KR" sz="2000" dirty="0"/>
              <a:t> – Deep Residual Learning for Image Recognition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PointNet</a:t>
            </a:r>
            <a:r>
              <a:rPr lang="en-US" altLang="ko-KR" sz="2000" dirty="0"/>
              <a:t>: Deep Learning on Point Sets for 3D Classification and Segmentation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7349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7948" y="1823566"/>
            <a:ext cx="2178856" cy="2268442"/>
          </a:xfrm>
          <a:custGeom>
            <a:avLst/>
            <a:gdLst/>
            <a:ahLst/>
            <a:cxnLst/>
            <a:rect l="l" t="t" r="r" b="b"/>
            <a:pathLst>
              <a:path w="4357712" h="4536883">
                <a:moveTo>
                  <a:pt x="0" y="0"/>
                </a:moveTo>
                <a:lnTo>
                  <a:pt x="4357712" y="0"/>
                </a:lnTo>
                <a:lnTo>
                  <a:pt x="4357712" y="4536883"/>
                </a:lnTo>
                <a:lnTo>
                  <a:pt x="0" y="4536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213" r="-272460"/>
            </a:stretch>
          </a:blipFill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5469929" y="1733084"/>
            <a:ext cx="2042296" cy="2224809"/>
          </a:xfrm>
          <a:custGeom>
            <a:avLst/>
            <a:gdLst/>
            <a:ahLst/>
            <a:cxnLst/>
            <a:rect l="l" t="t" r="r" b="b"/>
            <a:pathLst>
              <a:path w="4084591" h="4449618">
                <a:moveTo>
                  <a:pt x="0" y="0"/>
                </a:moveTo>
                <a:lnTo>
                  <a:pt x="4084592" y="0"/>
                </a:lnTo>
                <a:lnTo>
                  <a:pt x="4084592" y="4449619"/>
                </a:lnTo>
                <a:lnTo>
                  <a:pt x="0" y="4449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9773" t="-31483"/>
            </a:stretch>
          </a:blipFill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35468" y="898317"/>
            <a:ext cx="3698620" cy="268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2380"/>
              </a:lnSpc>
              <a:spcBef>
                <a:spcPct val="0"/>
              </a:spcBef>
              <a:buClrTx/>
            </a:pPr>
            <a:r>
              <a:rPr lang="en-US" sz="1700" kern="1200" dirty="0">
                <a:latin typeface="YD고딕"/>
                <a:ea typeface="YD고딕"/>
                <a:cs typeface="+mn-cs"/>
              </a:rPr>
              <a:t>Object Detection(</a:t>
            </a:r>
            <a:r>
              <a:rPr lang="en-US" sz="1700" kern="1200" dirty="0" err="1">
                <a:latin typeface="YD고딕"/>
                <a:ea typeface="YD고딕"/>
                <a:cs typeface="+mn-cs"/>
              </a:rPr>
              <a:t>객체</a:t>
            </a:r>
            <a:r>
              <a:rPr lang="en-US" sz="1700" kern="1200" dirty="0">
                <a:latin typeface="YD고딕"/>
                <a:ea typeface="YD고딕"/>
                <a:cs typeface="+mn-cs"/>
              </a:rPr>
              <a:t> </a:t>
            </a:r>
            <a:r>
              <a:rPr lang="en-US" sz="1700" kern="1200" dirty="0" err="1">
                <a:latin typeface="YD고딕"/>
                <a:ea typeface="YD고딕"/>
                <a:cs typeface="+mn-cs"/>
              </a:rPr>
              <a:t>탐지</a:t>
            </a:r>
            <a:r>
              <a:rPr lang="en-US" sz="1700" kern="1200" dirty="0">
                <a:latin typeface="YD고딕"/>
                <a:ea typeface="YD고딕"/>
                <a:cs typeface="+mn-cs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37948" y="1348483"/>
            <a:ext cx="1623596" cy="2680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457200">
              <a:lnSpc>
                <a:spcPts val="2380"/>
              </a:lnSpc>
              <a:spcBef>
                <a:spcPct val="0"/>
              </a:spcBef>
              <a:buClrTx/>
            </a:pPr>
            <a:r>
              <a:rPr lang="en-US" sz="1700" kern="1200" dirty="0">
                <a:latin typeface="YD고딕 Medium"/>
                <a:ea typeface="+mn-ea"/>
                <a:cs typeface="+mn-cs"/>
              </a:rPr>
              <a:t>Classification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03683" y="1348483"/>
            <a:ext cx="1450896" cy="268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2380"/>
              </a:lnSpc>
              <a:spcBef>
                <a:spcPct val="0"/>
              </a:spcBef>
              <a:buClrTx/>
            </a:pPr>
            <a:r>
              <a:rPr lang="en-US" sz="1700" kern="1200" dirty="0">
                <a:latin typeface="YD고딕 Medium"/>
                <a:ea typeface="+mn-ea"/>
                <a:cs typeface="+mn-cs"/>
              </a:rPr>
              <a:t>Localization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70885" y="1846278"/>
            <a:ext cx="1950775" cy="1248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2" lvl="1" indent="-151131" defTabSz="457200">
              <a:lnSpc>
                <a:spcPts val="1960"/>
              </a:lnSpc>
              <a:buClrTx/>
              <a:buFont typeface="Arial"/>
              <a:buChar char="•"/>
            </a:pPr>
            <a:r>
              <a:rPr lang="en-US" kern="1200" dirty="0">
                <a:latin typeface="YD고딕"/>
                <a:ea typeface="+mn-ea"/>
                <a:cs typeface="+mn-cs"/>
              </a:rPr>
              <a:t>single object</a:t>
            </a:r>
          </a:p>
          <a:p>
            <a:pPr defTabSz="457200">
              <a:lnSpc>
                <a:spcPts val="1960"/>
              </a:lnSpc>
              <a:buClrTx/>
            </a:pPr>
            <a:endParaRPr lang="en-US" kern="1200" dirty="0">
              <a:latin typeface="YD고딕"/>
              <a:ea typeface="+mn-ea"/>
              <a:cs typeface="+mn-cs"/>
            </a:endParaRPr>
          </a:p>
          <a:p>
            <a:pPr marL="302262" lvl="1" indent="-151131" defTabSz="457200">
              <a:lnSpc>
                <a:spcPts val="1960"/>
              </a:lnSpc>
              <a:buClrTx/>
              <a:buFont typeface="Arial"/>
              <a:buChar char="•"/>
            </a:pPr>
            <a:r>
              <a:rPr lang="en-US" kern="1200" dirty="0">
                <a:latin typeface="YD고딕"/>
                <a:ea typeface="+mn-ea"/>
                <a:cs typeface="+mn-cs"/>
              </a:rPr>
              <a:t>output</a:t>
            </a:r>
          </a:p>
          <a:p>
            <a:pPr defTabSz="457200">
              <a:lnSpc>
                <a:spcPts val="1960"/>
              </a:lnSpc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   - Class</a:t>
            </a:r>
          </a:p>
          <a:p>
            <a:pPr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   - Probability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92086" y="1846278"/>
            <a:ext cx="2038827" cy="150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2" lvl="1" indent="-151131" algn="just" defTabSz="457200">
              <a:lnSpc>
                <a:spcPts val="1960"/>
              </a:lnSpc>
              <a:buClrTx/>
              <a:buFont typeface="Arial"/>
              <a:buChar char="•"/>
            </a:pPr>
            <a:r>
              <a:rPr lang="en-US" kern="1200" dirty="0">
                <a:latin typeface="YD고딕"/>
                <a:ea typeface="+mn-ea"/>
                <a:cs typeface="+mn-cs"/>
              </a:rPr>
              <a:t>single object</a:t>
            </a:r>
          </a:p>
          <a:p>
            <a:pPr algn="just" defTabSz="457200">
              <a:lnSpc>
                <a:spcPts val="1960"/>
              </a:lnSpc>
              <a:buClrTx/>
            </a:pPr>
            <a:endParaRPr lang="en-US" kern="1200" dirty="0">
              <a:latin typeface="YD고딕"/>
              <a:ea typeface="+mn-ea"/>
              <a:cs typeface="+mn-cs"/>
            </a:endParaRPr>
          </a:p>
          <a:p>
            <a:pPr marL="302262" lvl="1" indent="-151131" algn="just" defTabSz="457200">
              <a:lnSpc>
                <a:spcPts val="1960"/>
              </a:lnSpc>
              <a:buClrTx/>
              <a:buFont typeface="Arial"/>
              <a:buChar char="•"/>
            </a:pPr>
            <a:r>
              <a:rPr lang="en-US" kern="1200" dirty="0">
                <a:latin typeface="YD고딕"/>
                <a:ea typeface="+mn-ea"/>
                <a:cs typeface="+mn-cs"/>
              </a:rPr>
              <a:t>output</a:t>
            </a:r>
          </a:p>
          <a:p>
            <a:pPr algn="just" defTabSz="457200">
              <a:lnSpc>
                <a:spcPts val="1960"/>
              </a:lnSpc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   - Class</a:t>
            </a:r>
          </a:p>
          <a:p>
            <a:pPr algn="just" defTabSz="457200">
              <a:lnSpc>
                <a:spcPts val="1960"/>
              </a:lnSpc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   - Probability</a:t>
            </a:r>
          </a:p>
          <a:p>
            <a:pPr algn="just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   - Bounding Box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47884" y="4440427"/>
            <a:ext cx="7252871" cy="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 dirty="0">
                <a:latin typeface="YD고딕"/>
                <a:ea typeface="YD고딕"/>
                <a:cs typeface="+mn-cs"/>
              </a:rPr>
              <a:t>*</a:t>
            </a:r>
            <a:r>
              <a:rPr lang="en-US" kern="1200" dirty="0" err="1">
                <a:latin typeface="YD고딕"/>
                <a:ea typeface="YD고딕"/>
                <a:cs typeface="+mn-cs"/>
              </a:rPr>
              <a:t>Boundin</a:t>
            </a:r>
            <a:r>
              <a:rPr lang="en-US" kern="1200" dirty="0">
                <a:latin typeface="YD고딕"/>
                <a:ea typeface="YD고딕"/>
                <a:cs typeface="+mn-cs"/>
              </a:rPr>
              <a:t> </a:t>
            </a:r>
            <a:r>
              <a:rPr lang="en-US" kern="1200" dirty="0" err="1">
                <a:latin typeface="YD고딕"/>
                <a:ea typeface="YD고딕"/>
                <a:cs typeface="+mn-cs"/>
              </a:rPr>
              <a:t>Box는</a:t>
            </a:r>
            <a:r>
              <a:rPr lang="en-US" kern="1200" dirty="0">
                <a:latin typeface="YD고딕"/>
                <a:ea typeface="YD고딕"/>
                <a:cs typeface="+mn-cs"/>
              </a:rPr>
              <a:t> </a:t>
            </a:r>
            <a:r>
              <a:rPr lang="en-US" kern="1200" dirty="0" err="1">
                <a:latin typeface="YD고딕"/>
                <a:ea typeface="YD고딕"/>
                <a:cs typeface="+mn-cs"/>
              </a:rPr>
              <a:t>물체의</a:t>
            </a:r>
            <a:r>
              <a:rPr lang="en-US" kern="1200" dirty="0">
                <a:latin typeface="YD고딕"/>
                <a:ea typeface="YD고딕"/>
                <a:cs typeface="+mn-cs"/>
              </a:rPr>
              <a:t> </a:t>
            </a:r>
            <a:r>
              <a:rPr lang="en-US" kern="1200" dirty="0" err="1">
                <a:latin typeface="YD고딕"/>
                <a:ea typeface="YD고딕"/>
                <a:cs typeface="+mn-cs"/>
              </a:rPr>
              <a:t>위치를</a:t>
            </a:r>
            <a:r>
              <a:rPr lang="en-US" kern="1200" dirty="0">
                <a:latin typeface="YD고딕"/>
                <a:ea typeface="YD고딕"/>
                <a:cs typeface="+mn-cs"/>
              </a:rPr>
              <a:t> </a:t>
            </a:r>
            <a:r>
              <a:rPr lang="en-US" kern="1200" dirty="0" err="1">
                <a:latin typeface="YD고딕"/>
                <a:ea typeface="YD고딕"/>
                <a:cs typeface="+mn-cs"/>
              </a:rPr>
              <a:t>의미하며</a:t>
            </a:r>
            <a:r>
              <a:rPr lang="en-US" kern="1200" dirty="0">
                <a:latin typeface="YD고딕"/>
                <a:ea typeface="YD고딕"/>
                <a:cs typeface="+mn-cs"/>
              </a:rPr>
              <a:t> output </a:t>
            </a:r>
            <a:r>
              <a:rPr lang="en-US" kern="1200" dirty="0" err="1">
                <a:latin typeface="YD고딕"/>
                <a:ea typeface="YD고딕"/>
                <a:cs typeface="+mn-cs"/>
              </a:rPr>
              <a:t>layer에서</a:t>
            </a:r>
            <a:r>
              <a:rPr lang="en-US" kern="1200" dirty="0">
                <a:latin typeface="YD고딕"/>
                <a:ea typeface="YD고딕"/>
                <a:cs typeface="+mn-cs"/>
              </a:rPr>
              <a:t> (</a:t>
            </a:r>
            <a:r>
              <a:rPr lang="en-US" kern="1200" dirty="0" err="1">
                <a:latin typeface="YD고딕"/>
                <a:ea typeface="YD고딕"/>
                <a:cs typeface="+mn-cs"/>
              </a:rPr>
              <a:t>x,y,w,h</a:t>
            </a:r>
            <a:r>
              <a:rPr lang="en-US" kern="1200" dirty="0">
                <a:latin typeface="YD고딕"/>
                <a:ea typeface="YD고딕"/>
                <a:cs typeface="+mn-cs"/>
              </a:rPr>
              <a:t>)로 </a:t>
            </a:r>
            <a:r>
              <a:rPr lang="en-US" kern="1200" dirty="0" err="1">
                <a:latin typeface="YD고딕"/>
                <a:ea typeface="YD고딕"/>
                <a:cs typeface="+mn-cs"/>
              </a:rPr>
              <a:t>표현됨</a:t>
            </a:r>
            <a:r>
              <a:rPr lang="en-US" kern="1200" dirty="0">
                <a:latin typeface="YD고딕"/>
                <a:ea typeface="YD고딕"/>
                <a:cs typeface="+mn-cs"/>
              </a:rPr>
              <a:t>.</a:t>
            </a:r>
          </a:p>
        </p:txBody>
      </p:sp>
      <p:sp>
        <p:nvSpPr>
          <p:cNvPr id="18" name="Google Shape;80;p16">
            <a:extLst>
              <a:ext uri="{FF2B5EF4-FFF2-40B4-BE49-F238E27FC236}">
                <a16:creationId xmlns:a16="http://schemas.microsoft.com/office/drawing/2014/main" id="{5E1B15CD-BE6F-4B1F-6272-3C7FF95AB90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81;p16">
            <a:extLst>
              <a:ext uri="{FF2B5EF4-FFF2-40B4-BE49-F238E27FC236}">
                <a16:creationId xmlns:a16="http://schemas.microsoft.com/office/drawing/2014/main" id="{AD3677F1-A768-772B-97C6-4F6629E1626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Google Shape;82;p16">
            <a:extLst>
              <a:ext uri="{FF2B5EF4-FFF2-40B4-BE49-F238E27FC236}">
                <a16:creationId xmlns:a16="http://schemas.microsoft.com/office/drawing/2014/main" id="{92BCBC15-30C1-9B07-95C6-032E5F9C681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83;p16">
            <a:extLst>
              <a:ext uri="{FF2B5EF4-FFF2-40B4-BE49-F238E27FC236}">
                <a16:creationId xmlns:a16="http://schemas.microsoft.com/office/drawing/2014/main" id="{E59612F6-A483-24F9-6EFA-124A3980EC7F}"/>
              </a:ext>
            </a:extLst>
          </p:cNvPr>
          <p:cNvSpPr txBox="1"/>
          <p:nvPr/>
        </p:nvSpPr>
        <p:spPr>
          <a:xfrm>
            <a:off x="1405580" y="10671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Yolov1</a:t>
            </a:r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26739" y="1568229"/>
            <a:ext cx="2308633" cy="2462051"/>
          </a:xfrm>
          <a:custGeom>
            <a:avLst/>
            <a:gdLst/>
            <a:ahLst/>
            <a:cxnLst/>
            <a:rect l="l" t="t" r="r" b="b"/>
            <a:pathLst>
              <a:path w="4617266" h="4924101">
                <a:moveTo>
                  <a:pt x="0" y="0"/>
                </a:moveTo>
                <a:lnTo>
                  <a:pt x="4617265" y="0"/>
                </a:lnTo>
                <a:lnTo>
                  <a:pt x="4617265" y="4924101"/>
                </a:lnTo>
                <a:lnTo>
                  <a:pt x="0" y="4924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7781" t="-28578" r="-107163" b="-27656"/>
            </a:stretch>
          </a:blipFill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65556" y="933776"/>
            <a:ext cx="4105096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457200">
              <a:lnSpc>
                <a:spcPts val="2380"/>
              </a:lnSpc>
              <a:spcBef>
                <a:spcPct val="0"/>
              </a:spcBef>
              <a:buClrTx/>
            </a:pPr>
            <a:r>
              <a:rPr lang="en-US" sz="2000" kern="1200" dirty="0">
                <a:latin typeface="YD고딕"/>
                <a:ea typeface="YD고딕"/>
                <a:cs typeface="+mn-cs"/>
              </a:rPr>
              <a:t>Object Detection(</a:t>
            </a:r>
            <a:r>
              <a:rPr lang="en-US" sz="2000" kern="1200" dirty="0" err="1">
                <a:latin typeface="YD고딕"/>
                <a:ea typeface="YD고딕"/>
                <a:cs typeface="+mn-cs"/>
              </a:rPr>
              <a:t>객체</a:t>
            </a:r>
            <a:r>
              <a:rPr lang="en-US" sz="2000" kern="1200" dirty="0">
                <a:latin typeface="YD고딕"/>
                <a:ea typeface="YD고딕"/>
                <a:cs typeface="+mn-cs"/>
              </a:rPr>
              <a:t> </a:t>
            </a:r>
            <a:r>
              <a:rPr lang="en-US" sz="2000" kern="1200" dirty="0" err="1">
                <a:latin typeface="YD고딕"/>
                <a:ea typeface="YD고딕"/>
                <a:cs typeface="+mn-cs"/>
              </a:rPr>
              <a:t>탐지</a:t>
            </a:r>
            <a:r>
              <a:rPr lang="en-US" sz="2000" kern="1200" dirty="0">
                <a:latin typeface="YD고딕"/>
                <a:ea typeface="YD고딕"/>
                <a:cs typeface="+mn-cs"/>
              </a:rPr>
              <a:t>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54486" y="1825339"/>
            <a:ext cx="1869579" cy="1248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2" lvl="1" indent="-151131" algn="just" defTabSz="457200">
              <a:lnSpc>
                <a:spcPts val="1960"/>
              </a:lnSpc>
              <a:buClrTx/>
              <a:buFont typeface="Arial"/>
              <a:buChar char="•"/>
            </a:pPr>
            <a:r>
              <a:rPr lang="en-US" kern="1200" dirty="0">
                <a:latin typeface="YD고딕"/>
                <a:ea typeface="+mn-ea"/>
                <a:cs typeface="+mn-cs"/>
              </a:rPr>
              <a:t>Muti object</a:t>
            </a:r>
          </a:p>
          <a:p>
            <a:pPr algn="just" defTabSz="457200">
              <a:lnSpc>
                <a:spcPts val="1960"/>
              </a:lnSpc>
              <a:buClrTx/>
            </a:pPr>
            <a:endParaRPr lang="en-US" kern="1200" dirty="0">
              <a:latin typeface="YD고딕"/>
              <a:ea typeface="+mn-ea"/>
              <a:cs typeface="+mn-cs"/>
            </a:endParaRPr>
          </a:p>
          <a:p>
            <a:pPr marL="302262" lvl="1" indent="-151131" algn="just" defTabSz="457200">
              <a:lnSpc>
                <a:spcPts val="1960"/>
              </a:lnSpc>
              <a:buClrTx/>
              <a:buFont typeface="Arial"/>
              <a:buChar char="•"/>
            </a:pPr>
            <a:r>
              <a:rPr lang="en-US" kern="1200" dirty="0">
                <a:latin typeface="YD고딕"/>
                <a:ea typeface="+mn-ea"/>
                <a:cs typeface="+mn-cs"/>
              </a:rPr>
              <a:t>Output</a:t>
            </a:r>
          </a:p>
          <a:p>
            <a:pPr algn="just" defTabSz="457200">
              <a:lnSpc>
                <a:spcPts val="1960"/>
              </a:lnSpc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  - Class</a:t>
            </a:r>
          </a:p>
          <a:p>
            <a:pPr algn="just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  - Bounding Box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95589" y="3473752"/>
            <a:ext cx="3692080" cy="735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1960"/>
              </a:lnSpc>
              <a:buClrTx/>
            </a:pPr>
            <a:r>
              <a:rPr lang="en-US" kern="1200">
                <a:latin typeface="YD고딕"/>
                <a:ea typeface="+mn-ea"/>
                <a:cs typeface="+mn-cs"/>
              </a:rPr>
              <a:t>Output</a:t>
            </a:r>
          </a:p>
          <a:p>
            <a:pPr defTabSz="457200">
              <a:lnSpc>
                <a:spcPts val="1960"/>
              </a:lnSpc>
              <a:buClrTx/>
            </a:pPr>
            <a:r>
              <a:rPr lang="en-US" kern="1200">
                <a:latin typeface="YD고딕"/>
                <a:ea typeface="+mn-ea"/>
                <a:cs typeface="+mn-cs"/>
              </a:rPr>
              <a:t>[Class Probability, X, Y, W, H],</a:t>
            </a:r>
          </a:p>
          <a:p>
            <a:pPr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>
                <a:latin typeface="YD고딕"/>
                <a:ea typeface="+mn-ea"/>
                <a:cs typeface="+mn-cs"/>
              </a:rPr>
              <a:t>[Class Probability, X, Y, W, H ] ..</a:t>
            </a:r>
          </a:p>
        </p:txBody>
      </p:sp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049CF779-6EBB-7F1F-9638-F22990994A9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81;p16">
            <a:extLst>
              <a:ext uri="{FF2B5EF4-FFF2-40B4-BE49-F238E27FC236}">
                <a16:creationId xmlns:a16="http://schemas.microsoft.com/office/drawing/2014/main" id="{B70E99A9-CA12-5CB9-FEC7-5512D75AD01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82;p16">
            <a:extLst>
              <a:ext uri="{FF2B5EF4-FFF2-40B4-BE49-F238E27FC236}">
                <a16:creationId xmlns:a16="http://schemas.microsoft.com/office/drawing/2014/main" id="{D5E0CC23-92E9-36A0-9AC3-9D613BE376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E73F1837-31E8-AED4-E220-7B5F4FE6FC80}"/>
              </a:ext>
            </a:extLst>
          </p:cNvPr>
          <p:cNvSpPr txBox="1"/>
          <p:nvPr/>
        </p:nvSpPr>
        <p:spPr>
          <a:xfrm>
            <a:off x="1405580" y="10671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Yolov1</a:t>
            </a:r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03555" y="1224093"/>
            <a:ext cx="3147546" cy="2100272"/>
          </a:xfrm>
          <a:custGeom>
            <a:avLst/>
            <a:gdLst/>
            <a:ahLst/>
            <a:cxnLst/>
            <a:rect l="l" t="t" r="r" b="b"/>
            <a:pathLst>
              <a:path w="6295092" h="4200543">
                <a:moveTo>
                  <a:pt x="0" y="0"/>
                </a:moveTo>
                <a:lnTo>
                  <a:pt x="6295093" y="0"/>
                </a:lnTo>
                <a:lnTo>
                  <a:pt x="6295093" y="4200544"/>
                </a:lnTo>
                <a:lnTo>
                  <a:pt x="0" y="420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2203555" y="2274229"/>
            <a:ext cx="314754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AutoShape 4"/>
          <p:cNvSpPr/>
          <p:nvPr/>
        </p:nvSpPr>
        <p:spPr>
          <a:xfrm flipH="1" flipV="1">
            <a:off x="3767803" y="1214568"/>
            <a:ext cx="9525" cy="2109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336112" y="3978513"/>
            <a:ext cx="365680" cy="36568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pPr defTabSz="457200">
                <a:buClrTx/>
              </a:pPr>
              <a:endParaRPr lang="ko-KR" altLang="en-US" sz="900" kern="1200">
                <a:solidFill>
                  <a:prstClr val="black"/>
                </a:solidFill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3200" y="53975"/>
              <a:ext cx="406400" cy="7588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 defTabSz="457200">
                <a:lnSpc>
                  <a:spcPts val="1330"/>
                </a:lnSpc>
                <a:buClrTx/>
              </a:pPr>
              <a:endParaRPr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59007" y="835363"/>
            <a:ext cx="1668244" cy="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YOLO’s 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97916" y="1190756"/>
            <a:ext cx="4202492" cy="1761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2" lvl="1" indent="-151131" algn="just" defTabSz="457200">
              <a:lnSpc>
                <a:spcPts val="1960"/>
              </a:lnSpc>
              <a:buClrTx/>
              <a:buFont typeface="Arial"/>
              <a:buChar char="•"/>
            </a:pPr>
            <a:r>
              <a:rPr lang="en-US" kern="1200">
                <a:latin typeface="YD고딕"/>
                <a:ea typeface="YD고딕"/>
                <a:cs typeface="+mn-cs"/>
              </a:rPr>
              <a:t>YOLO는 들어오는 Input을 격자로 나눔</a:t>
            </a:r>
          </a:p>
          <a:p>
            <a:pPr algn="just" defTabSz="457200">
              <a:lnSpc>
                <a:spcPts val="1960"/>
              </a:lnSpc>
              <a:buClrTx/>
            </a:pPr>
            <a:endParaRPr lang="en-US" kern="1200">
              <a:latin typeface="YD고딕"/>
              <a:ea typeface="YD고딕"/>
              <a:cs typeface="+mn-cs"/>
            </a:endParaRPr>
          </a:p>
          <a:p>
            <a:pPr marL="302262" lvl="1" indent="-151131" algn="just" defTabSz="457200">
              <a:lnSpc>
                <a:spcPts val="1960"/>
              </a:lnSpc>
              <a:buClrTx/>
              <a:buFont typeface="Arial"/>
              <a:buChar char="•"/>
            </a:pPr>
            <a:r>
              <a:rPr lang="en-US" kern="1200">
                <a:latin typeface="YD고딕"/>
                <a:ea typeface="YD고딕"/>
                <a:cs typeface="+mn-cs"/>
              </a:rPr>
              <a:t>격자마다 2 개의 Bounding Box를 예측</a:t>
            </a:r>
          </a:p>
          <a:p>
            <a:pPr algn="just" defTabSz="457200">
              <a:lnSpc>
                <a:spcPts val="1960"/>
              </a:lnSpc>
              <a:buClrTx/>
            </a:pPr>
            <a:endParaRPr lang="en-US" kern="1200">
              <a:latin typeface="YD고딕"/>
              <a:ea typeface="YD고딕"/>
              <a:cs typeface="+mn-cs"/>
            </a:endParaRPr>
          </a:p>
          <a:p>
            <a:pPr marL="302262" lvl="1" indent="-151131" algn="just" defTabSz="457200">
              <a:lnSpc>
                <a:spcPts val="1960"/>
              </a:lnSpc>
              <a:buClrTx/>
              <a:buFont typeface="Arial"/>
              <a:buChar char="•"/>
            </a:pPr>
            <a:r>
              <a:rPr lang="en-US" kern="1200">
                <a:latin typeface="YD고딕"/>
                <a:ea typeface="YD고딕"/>
                <a:cs typeface="+mn-cs"/>
              </a:rPr>
              <a:t>격자 마다의 Output을 가짐</a:t>
            </a:r>
          </a:p>
          <a:p>
            <a:pPr algn="just" defTabSz="457200">
              <a:lnSpc>
                <a:spcPts val="1960"/>
              </a:lnSpc>
              <a:buClrTx/>
            </a:pPr>
            <a:endParaRPr lang="en-US" kern="1200">
              <a:latin typeface="YD고딕"/>
              <a:ea typeface="YD고딕"/>
              <a:cs typeface="+mn-cs"/>
            </a:endParaRPr>
          </a:p>
          <a:p>
            <a:pPr algn="just" defTabSz="457200">
              <a:lnSpc>
                <a:spcPts val="1960"/>
              </a:lnSpc>
              <a:spcBef>
                <a:spcPct val="0"/>
              </a:spcBef>
              <a:buClrTx/>
            </a:pPr>
            <a:endParaRPr lang="en-US" kern="1200">
              <a:latin typeface="YD고딕"/>
              <a:ea typeface="YD고딕"/>
              <a:cs typeface="+mn-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03555" y="4383723"/>
            <a:ext cx="4962942" cy="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>
                <a:latin typeface="YD고딕"/>
                <a:ea typeface="+mn-ea"/>
                <a:cs typeface="+mn-cs"/>
              </a:rPr>
              <a:t>[(X,Y,W,H, Pc), (X,Y,W,H, Pc), (c1,c2,c3 ... cp)]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03555" y="3660217"/>
            <a:ext cx="630793" cy="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>
                <a:latin typeface="YD고딕"/>
                <a:ea typeface="+mn-ea"/>
                <a:cs typeface="+mn-cs"/>
              </a:rPr>
              <a:t>BBox1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52522" y="3660217"/>
            <a:ext cx="651391" cy="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>
                <a:latin typeface="YD고딕"/>
                <a:ea typeface="+mn-ea"/>
                <a:cs typeface="+mn-cs"/>
              </a:rPr>
              <a:t>BBox2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42176" y="3660217"/>
            <a:ext cx="1339751" cy="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>
                <a:latin typeface="YD고딕"/>
                <a:ea typeface="+mn-ea"/>
                <a:cs typeface="+mn-cs"/>
              </a:rPr>
              <a:t>Clasification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502186" y="3978513"/>
            <a:ext cx="365680" cy="36568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pPr defTabSz="457200">
                <a:buClrTx/>
              </a:pPr>
              <a:endParaRPr lang="ko-KR" altLang="en-US" sz="900" kern="1200">
                <a:solidFill>
                  <a:prstClr val="black"/>
                </a:solidFill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3200" y="53975"/>
              <a:ext cx="406400" cy="7588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 defTabSz="457200">
                <a:lnSpc>
                  <a:spcPts val="1330"/>
                </a:lnSpc>
                <a:buClrTx/>
              </a:pPr>
              <a:endParaRPr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646371" y="3978513"/>
            <a:ext cx="365680" cy="36568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pPr defTabSz="457200">
                <a:buClrTx/>
              </a:pPr>
              <a:endParaRPr lang="ko-KR" altLang="en-US" sz="900" kern="1200">
                <a:solidFill>
                  <a:prstClr val="black"/>
                </a:solidFill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03200" y="53975"/>
              <a:ext cx="406400" cy="7588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 defTabSz="457200">
                <a:lnSpc>
                  <a:spcPts val="1330"/>
                </a:lnSpc>
                <a:buClrTx/>
              </a:pPr>
              <a:endParaRPr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Google Shape;80;p16">
            <a:extLst>
              <a:ext uri="{FF2B5EF4-FFF2-40B4-BE49-F238E27FC236}">
                <a16:creationId xmlns:a16="http://schemas.microsoft.com/office/drawing/2014/main" id="{6453EB32-D635-9D57-21E3-25DFF4EF863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81;p16">
            <a:extLst>
              <a:ext uri="{FF2B5EF4-FFF2-40B4-BE49-F238E27FC236}">
                <a16:creationId xmlns:a16="http://schemas.microsoft.com/office/drawing/2014/main" id="{F254A634-F9CC-69F1-27F9-E7A4CED95EB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Google Shape;82;p16">
            <a:extLst>
              <a:ext uri="{FF2B5EF4-FFF2-40B4-BE49-F238E27FC236}">
                <a16:creationId xmlns:a16="http://schemas.microsoft.com/office/drawing/2014/main" id="{9B1BA038-977E-8BB5-83C7-84DD17AD60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83;p16">
            <a:extLst>
              <a:ext uri="{FF2B5EF4-FFF2-40B4-BE49-F238E27FC236}">
                <a16:creationId xmlns:a16="http://schemas.microsoft.com/office/drawing/2014/main" id="{EA658A9B-6DEC-8373-A700-58AEE5A2A4C1}"/>
              </a:ext>
            </a:extLst>
          </p:cNvPr>
          <p:cNvSpPr txBox="1"/>
          <p:nvPr/>
        </p:nvSpPr>
        <p:spPr>
          <a:xfrm>
            <a:off x="1469745" y="90839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Yolov1</a:t>
            </a:r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2422" y="1423999"/>
            <a:ext cx="2338028" cy="1560103"/>
          </a:xfrm>
          <a:custGeom>
            <a:avLst/>
            <a:gdLst/>
            <a:ahLst/>
            <a:cxnLst/>
            <a:rect l="l" t="t" r="r" b="b"/>
            <a:pathLst>
              <a:path w="4676056" h="3120205">
                <a:moveTo>
                  <a:pt x="0" y="0"/>
                </a:moveTo>
                <a:lnTo>
                  <a:pt x="4676056" y="0"/>
                </a:lnTo>
                <a:lnTo>
                  <a:pt x="4676056" y="3120205"/>
                </a:lnTo>
                <a:lnTo>
                  <a:pt x="0" y="3120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722422" y="2204050"/>
            <a:ext cx="233802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AutoShape 4"/>
          <p:cNvSpPr/>
          <p:nvPr/>
        </p:nvSpPr>
        <p:spPr>
          <a:xfrm flipH="1" flipV="1">
            <a:off x="2881911" y="1423999"/>
            <a:ext cx="9525" cy="15601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Group 5"/>
          <p:cNvGrpSpPr/>
          <p:nvPr/>
        </p:nvGrpSpPr>
        <p:grpSpPr>
          <a:xfrm rot="5400000">
            <a:off x="5008547" y="1630936"/>
            <a:ext cx="1543050" cy="1157288"/>
            <a:chOff x="0" y="0"/>
            <a:chExt cx="812800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609600" y="0"/>
                  </a:lnTo>
                  <a:lnTo>
                    <a:pt x="8128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pPr defTabSz="457200">
                <a:buClrTx/>
              </a:pPr>
              <a:endParaRPr lang="ko-KR" altLang="en-US" sz="900" kern="1200">
                <a:solidFill>
                  <a:prstClr val="black"/>
                </a:solidFill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-47625"/>
              <a:ext cx="558800" cy="6572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 defTabSz="457200">
                <a:lnSpc>
                  <a:spcPts val="1330"/>
                </a:lnSpc>
                <a:buClrTx/>
              </a:pPr>
              <a:endParaRPr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4254555" y="1833196"/>
            <a:ext cx="752768" cy="7527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pPr defTabSz="457200">
                <a:buClrTx/>
              </a:pPr>
              <a:endParaRPr lang="ko-KR" altLang="en-US" sz="900" kern="1200">
                <a:solidFill>
                  <a:prstClr val="black"/>
                </a:solidFill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155575"/>
              <a:ext cx="711200" cy="4540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 defTabSz="457200">
                <a:lnSpc>
                  <a:spcPts val="1330"/>
                </a:lnSpc>
                <a:buClrTx/>
              </a:pPr>
              <a:endParaRPr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6553978" y="1833196"/>
            <a:ext cx="752768" cy="75276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pPr defTabSz="457200">
                <a:buClrTx/>
              </a:pPr>
              <a:endParaRPr lang="ko-KR" altLang="en-US" sz="900" kern="1200">
                <a:solidFill>
                  <a:prstClr val="black"/>
                </a:solidFill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1600" y="155575"/>
              <a:ext cx="711200" cy="4540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 defTabSz="457200">
                <a:lnSpc>
                  <a:spcPts val="1330"/>
                </a:lnSpc>
                <a:buClrTx/>
              </a:pPr>
              <a:endParaRPr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7452078" y="1396706"/>
            <a:ext cx="1592591" cy="1614688"/>
          </a:xfrm>
          <a:custGeom>
            <a:avLst/>
            <a:gdLst/>
            <a:ahLst/>
            <a:cxnLst/>
            <a:rect l="l" t="t" r="r" b="b"/>
            <a:pathLst>
              <a:path w="3185182" h="3229376">
                <a:moveTo>
                  <a:pt x="0" y="0"/>
                </a:moveTo>
                <a:lnTo>
                  <a:pt x="3185182" y="0"/>
                </a:lnTo>
                <a:lnTo>
                  <a:pt x="3185182" y="3229376"/>
                </a:lnTo>
                <a:lnTo>
                  <a:pt x="0" y="3229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462" b="-100619"/>
            </a:stretch>
          </a:blipFill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79343" y="745389"/>
            <a:ext cx="1668244" cy="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>
                <a:latin typeface="YD고딕"/>
                <a:ea typeface="+mn-ea"/>
                <a:cs typeface="+mn-cs"/>
              </a:rPr>
              <a:t>YOLO’s Output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02989" y="2070197"/>
            <a:ext cx="954167" cy="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>
                <a:latin typeface="YD고딕"/>
                <a:ea typeface="+mn-ea"/>
                <a:cs typeface="+mn-cs"/>
              </a:rPr>
              <a:t>ConvNET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29605" y="2915743"/>
            <a:ext cx="1237536" cy="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4x4x(depth)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33076" y="3239185"/>
            <a:ext cx="4574636" cy="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depth = 2*</a:t>
            </a:r>
            <a:r>
              <a:rPr lang="en-US" kern="1200" dirty="0" err="1">
                <a:latin typeface="YD고딕"/>
                <a:ea typeface="+mn-ea"/>
                <a:cs typeface="+mn-cs"/>
              </a:rPr>
              <a:t>BoundingBox</a:t>
            </a:r>
            <a:r>
              <a:rPr lang="en-US" kern="1200" dirty="0">
                <a:latin typeface="YD고딕"/>
                <a:ea typeface="+mn-ea"/>
                <a:cs typeface="+mn-cs"/>
              </a:rPr>
              <a:t> + categories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07712" y="3775137"/>
            <a:ext cx="4889510" cy="1248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1960"/>
              </a:lnSpc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[[X,Y,W,H, Pc, X,Y,W,H, Pc, c1,c2,c3 ... cp],</a:t>
            </a:r>
          </a:p>
          <a:p>
            <a:pPr defTabSz="457200">
              <a:lnSpc>
                <a:spcPts val="1960"/>
              </a:lnSpc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[X,Y,W,H,  Pc, X,Y,W,H, Pc, c1,c2,c3 ... cp],</a:t>
            </a:r>
          </a:p>
          <a:p>
            <a:pPr defTabSz="457200">
              <a:lnSpc>
                <a:spcPts val="1960"/>
              </a:lnSpc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[X,Y,W,H,  Pc, X,Y,W,H, Pc, c1,c2,c3 ... cp],</a:t>
            </a:r>
          </a:p>
          <a:p>
            <a:pPr defTabSz="457200">
              <a:lnSpc>
                <a:spcPts val="1960"/>
              </a:lnSpc>
              <a:buClrTx/>
            </a:pPr>
            <a:r>
              <a:rPr lang="en-US" kern="1200" dirty="0">
                <a:latin typeface="YD고딕"/>
                <a:ea typeface="+mn-ea"/>
                <a:cs typeface="+mn-cs"/>
              </a:rPr>
              <a:t>[X,Y,W,H,  Pc, X,Y,W,H, Pc, c1,c2,c3 ... cp]]</a:t>
            </a:r>
          </a:p>
          <a:p>
            <a:pPr defTabSz="457200">
              <a:lnSpc>
                <a:spcPts val="1960"/>
              </a:lnSpc>
              <a:spcBef>
                <a:spcPct val="0"/>
              </a:spcBef>
              <a:buClrTx/>
            </a:pPr>
            <a:endParaRPr lang="en-US" kern="1200" dirty="0">
              <a:latin typeface="YD고딕"/>
              <a:ea typeface="+mn-ea"/>
              <a:cs typeface="+mn-cs"/>
            </a:endParaRPr>
          </a:p>
        </p:txBody>
      </p:sp>
      <p:sp>
        <p:nvSpPr>
          <p:cNvPr id="20" name="Google Shape;80;p16">
            <a:extLst>
              <a:ext uri="{FF2B5EF4-FFF2-40B4-BE49-F238E27FC236}">
                <a16:creationId xmlns:a16="http://schemas.microsoft.com/office/drawing/2014/main" id="{9E92AF53-8E23-EBDE-59E6-49A6696C049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81;p16">
            <a:extLst>
              <a:ext uri="{FF2B5EF4-FFF2-40B4-BE49-F238E27FC236}">
                <a16:creationId xmlns:a16="http://schemas.microsoft.com/office/drawing/2014/main" id="{29879151-4CD4-F50F-9580-B435919CF9E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Google Shape;82;p16">
            <a:extLst>
              <a:ext uri="{FF2B5EF4-FFF2-40B4-BE49-F238E27FC236}">
                <a16:creationId xmlns:a16="http://schemas.microsoft.com/office/drawing/2014/main" id="{174479AC-C850-CA9B-4F13-84D6DAC132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83;p16">
            <a:extLst>
              <a:ext uri="{FF2B5EF4-FFF2-40B4-BE49-F238E27FC236}">
                <a16:creationId xmlns:a16="http://schemas.microsoft.com/office/drawing/2014/main" id="{25D7B3D1-50E4-7E1F-B68B-3EB063CF18EA}"/>
              </a:ext>
            </a:extLst>
          </p:cNvPr>
          <p:cNvSpPr txBox="1"/>
          <p:nvPr/>
        </p:nvSpPr>
        <p:spPr>
          <a:xfrm>
            <a:off x="1405580" y="10671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Yolov1</a:t>
            </a:r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45114" y="1313026"/>
            <a:ext cx="4805121" cy="3275790"/>
          </a:xfrm>
          <a:custGeom>
            <a:avLst/>
            <a:gdLst/>
            <a:ahLst/>
            <a:cxnLst/>
            <a:rect l="l" t="t" r="r" b="b"/>
            <a:pathLst>
              <a:path w="9610241" h="6551579">
                <a:moveTo>
                  <a:pt x="0" y="0"/>
                </a:moveTo>
                <a:lnTo>
                  <a:pt x="9610240" y="0"/>
                </a:lnTo>
                <a:lnTo>
                  <a:pt x="9610240" y="6551578"/>
                </a:lnTo>
                <a:lnTo>
                  <a:pt x="0" y="6551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defTabSz="457200">
              <a:buClrTx/>
            </a:pPr>
            <a:endParaRPr lang="ko-KR" altLang="en-US" sz="900" kern="1200">
              <a:solidFill>
                <a:prstClr val="black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50939" y="1090016"/>
            <a:ext cx="1456016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1960"/>
              </a:lnSpc>
              <a:spcBef>
                <a:spcPct val="0"/>
              </a:spcBef>
              <a:buClrTx/>
            </a:pPr>
            <a:r>
              <a:rPr lang="en-US" sz="1800" kern="1200" dirty="0">
                <a:latin typeface="YD고딕"/>
                <a:ea typeface="+mn-ea"/>
                <a:cs typeface="+mn-cs"/>
              </a:rPr>
              <a:t>YOLO’s Loss</a:t>
            </a:r>
          </a:p>
        </p:txBody>
      </p:sp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2FD63619-E0C6-D22C-330D-344526E257C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81;p16">
            <a:extLst>
              <a:ext uri="{FF2B5EF4-FFF2-40B4-BE49-F238E27FC236}">
                <a16:creationId xmlns:a16="http://schemas.microsoft.com/office/drawing/2014/main" id="{CB8F20D0-6E98-FC9D-4D44-E584EE263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1088C87D-ADCC-E8D9-69C2-77B18A6115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98CB098C-E142-B85F-3ADD-98679366E0C7}"/>
              </a:ext>
            </a:extLst>
          </p:cNvPr>
          <p:cNvSpPr txBox="1"/>
          <p:nvPr/>
        </p:nvSpPr>
        <p:spPr>
          <a:xfrm>
            <a:off x="1405580" y="10671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/>
              <a:t>각 논문 요약설명 </a:t>
            </a:r>
            <a:r>
              <a:rPr lang="en-US" altLang="ko-KR" sz="2000" dirty="0"/>
              <a:t>– Yolov1</a:t>
            </a:r>
          </a:p>
          <a:p>
            <a:pPr>
              <a:lnSpc>
                <a:spcPct val="115000"/>
              </a:lnSpc>
            </a:pPr>
            <a:endParaRPr lang="en-US" altLang="ko-KR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544</Words>
  <Application>Microsoft Office PowerPoint</Application>
  <PresentationFormat>화면 슬라이드 쇼(16:9)</PresentationFormat>
  <Paragraphs>91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NanumGothic ExtraBold</vt:lpstr>
      <vt:lpstr>YD고딕</vt:lpstr>
      <vt:lpstr>YD고딕 Medium</vt:lpstr>
      <vt:lpstr>Arial</vt:lpstr>
      <vt:lpstr>Calibri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추현규</dc:creator>
  <cp:lastModifiedBy>현규 추</cp:lastModifiedBy>
  <cp:revision>15</cp:revision>
  <dcterms:modified xsi:type="dcterms:W3CDTF">2024-05-13T16:29:56Z</dcterms:modified>
</cp:coreProperties>
</file>