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4" r:id="rId4"/>
    <p:sldId id="26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60" r:id="rId13"/>
    <p:sldId id="290" r:id="rId14"/>
    <p:sldId id="268" r:id="rId15"/>
    <p:sldId id="269" r:id="rId16"/>
    <p:sldId id="270" r:id="rId17"/>
    <p:sldId id="262" r:id="rId18"/>
    <p:sldId id="271" r:id="rId19"/>
    <p:sldId id="263" r:id="rId20"/>
    <p:sldId id="264" r:id="rId21"/>
    <p:sldId id="265" r:id="rId22"/>
    <p:sldId id="272" r:id="rId23"/>
    <p:sldId id="291" r:id="rId24"/>
    <p:sldId id="292" r:id="rId25"/>
    <p:sldId id="293" r:id="rId26"/>
    <p:sldId id="294" r:id="rId27"/>
    <p:sldId id="273" r:id="rId28"/>
    <p:sldId id="274" r:id="rId29"/>
    <p:sldId id="276" r:id="rId30"/>
    <p:sldId id="278" r:id="rId31"/>
    <p:sldId id="277" r:id="rId32"/>
    <p:sldId id="295" r:id="rId33"/>
    <p:sldId id="296" r:id="rId34"/>
    <p:sldId id="30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82162"/>
  </p:normalViewPr>
  <p:slideViewPr>
    <p:cSldViewPr snapToGrid="0">
      <p:cViewPr varScale="1">
        <p:scale>
          <a:sx n="91" d="100"/>
          <a:sy n="91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A74A3-9AAA-BB46-BBC2-48B42302843C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4EF4-9C7D-A447-8EDB-60956CCBE2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633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Adam </a:t>
            </a:r>
            <a:r>
              <a:rPr lang="ko-KR" altLang="en-US"/>
              <a:t>방법은 모멘텀과 </a:t>
            </a:r>
            <a:r>
              <a:rPr lang="en-US" altLang="ko-KR"/>
              <a:t>adagrad </a:t>
            </a:r>
            <a:r>
              <a:rPr lang="ko-KR" altLang="en-US"/>
              <a:t>방법을 융합한 기법입니다</a:t>
            </a:r>
            <a:r>
              <a:rPr lang="en-US" altLang="ko-KR"/>
              <a:t>. </a:t>
            </a:r>
            <a:r>
              <a:rPr lang="ko-KR" altLang="en-US"/>
              <a:t>최적화 갱신 경로는 다음과 같습니다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808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이렇게 소개한 방법들 중에 어떤 갱신방법을 사용해야하느냔에 대한 명확한 답변은 없습니다</a:t>
            </a:r>
            <a:r>
              <a:rPr lang="en-US" altLang="ko-KR"/>
              <a:t>. Sgd</a:t>
            </a:r>
            <a:r>
              <a:rPr lang="ko-KR" altLang="en-US"/>
              <a:t>를 포함한 </a:t>
            </a:r>
            <a:r>
              <a:rPr lang="en-US" altLang="ko-KR"/>
              <a:t>4</a:t>
            </a:r>
            <a:r>
              <a:rPr lang="ko-KR" altLang="en-US"/>
              <a:t>가지 방법 중 모든 문제에 뛰어난 기법은 없기 때문입니다</a:t>
            </a:r>
            <a:r>
              <a:rPr lang="en-US" altLang="ko-KR"/>
              <a:t>. </a:t>
            </a:r>
            <a:r>
              <a:rPr lang="ko-KR" altLang="en-US"/>
              <a:t>문제에따라 학습률 등의 파라미터 설정에 따라 달라지며</a:t>
            </a:r>
            <a:r>
              <a:rPr lang="en-US" altLang="ko-KR"/>
              <a:t>, </a:t>
            </a:r>
            <a:r>
              <a:rPr lang="ko-KR" altLang="en-US"/>
              <a:t>각자 상황을 고려해 여러가지로 시도하는 것이 중요합니다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1041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신경망 학습에서는 가중치의 </a:t>
            </a:r>
            <a:r>
              <a:rPr lang="ko-KR" altLang="en-US" dirty="0" err="1"/>
              <a:t>초깃값이</a:t>
            </a:r>
            <a:r>
              <a:rPr lang="ko-KR" altLang="en-US" dirty="0"/>
              <a:t> 매우 중요한데요</a:t>
            </a:r>
            <a:r>
              <a:rPr lang="en-US" altLang="ko-KR" dirty="0"/>
              <a:t>,</a:t>
            </a:r>
            <a:r>
              <a:rPr lang="ko-KR" altLang="en-US" dirty="0"/>
              <a:t> 이를 무엇으로 </a:t>
            </a:r>
            <a:r>
              <a:rPr lang="ko-KR" altLang="en-US" dirty="0" err="1"/>
              <a:t>설정하느가</a:t>
            </a:r>
            <a:r>
              <a:rPr lang="ko-KR" altLang="en-US" dirty="0"/>
              <a:t> 신경망 학습의 성패를 가르기 때문입니다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이와 관련해서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억제하는 가중치 감소 기법이 있습니다</a:t>
            </a:r>
            <a:r>
              <a:rPr lang="en-US" altLang="ko-KR" dirty="0"/>
              <a:t>.</a:t>
            </a:r>
            <a:r>
              <a:rPr lang="ko-KR" altLang="en-US" dirty="0"/>
              <a:t> 가중치 감소는 가중치 매개변수의 값이 작아지도록 학습하는 방법입니다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가중치를 작게 만들고 싶으면 </a:t>
            </a:r>
            <a:r>
              <a:rPr lang="ko-KR" altLang="en-US" dirty="0" err="1"/>
              <a:t>초깃값도</a:t>
            </a:r>
            <a:r>
              <a:rPr lang="ko-KR" altLang="en-US" dirty="0"/>
              <a:t> 최대한 작은 값에서 시작해야하기 때문에</a:t>
            </a:r>
            <a:r>
              <a:rPr lang="en-US" altLang="ko-KR" dirty="0"/>
              <a:t>,</a:t>
            </a:r>
            <a:r>
              <a:rPr lang="ko-KR" altLang="en-US" dirty="0"/>
              <a:t> 가중치 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설정하는 것을 생각해볼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그렇게 한다면 </a:t>
            </a:r>
            <a:r>
              <a:rPr lang="ko-KR" altLang="en-US" dirty="0" err="1"/>
              <a:t>순전파</a:t>
            </a:r>
            <a:r>
              <a:rPr lang="ko-KR" altLang="en-US" dirty="0"/>
              <a:t> 때 입력층의 가중치가 </a:t>
            </a:r>
            <a:r>
              <a:rPr lang="en-US" altLang="ko-KR" dirty="0"/>
              <a:t>0</a:t>
            </a:r>
            <a:r>
              <a:rPr lang="ko-KR" altLang="en-US" dirty="0"/>
              <a:t>이기 때문에 다음 층의 뉴런에 모든 같은 값이 전달되어</a:t>
            </a:r>
            <a:r>
              <a:rPr lang="en-US" altLang="ko-KR" dirty="0"/>
              <a:t>,</a:t>
            </a:r>
            <a:r>
              <a:rPr lang="ko-KR" altLang="en-US" dirty="0"/>
              <a:t> 결국에는 가중치의 갱신을 거쳐도 여전히 같은 값을 유지하게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‘</a:t>
            </a:r>
            <a:r>
              <a:rPr lang="ko-KR" altLang="en-US" dirty="0"/>
              <a:t>가중치가 고르게 되어버리는 상황</a:t>
            </a:r>
            <a:r>
              <a:rPr lang="en-US" altLang="ko-KR" dirty="0"/>
              <a:t>’</a:t>
            </a:r>
            <a:r>
              <a:rPr lang="ko-KR" altLang="en-US" dirty="0"/>
              <a:t>을 막으려면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설정하는 것이 아니라 무작위로 설정해야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118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가중치의 </a:t>
            </a:r>
            <a:r>
              <a:rPr lang="ko-KR" altLang="en-US" dirty="0" err="1"/>
              <a:t>초깃값을</a:t>
            </a:r>
            <a:r>
              <a:rPr lang="ko-KR" altLang="en-US" dirty="0"/>
              <a:t> 어떻게 설정해야 할 지 알아보기 위해</a:t>
            </a:r>
            <a:r>
              <a:rPr lang="en-US" altLang="ko-KR" dirty="0"/>
              <a:t>,</a:t>
            </a:r>
            <a:r>
              <a:rPr lang="ko-KR" altLang="en-US" dirty="0"/>
              <a:t> 은닉층의 </a:t>
            </a:r>
            <a:r>
              <a:rPr lang="ko-KR" altLang="en-US" dirty="0" err="1"/>
              <a:t>활성화값</a:t>
            </a:r>
            <a:r>
              <a:rPr lang="ko-KR" altLang="en-US" dirty="0"/>
              <a:t> 분포를 살펴보겠습니다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가중치를 표준편차가 </a:t>
            </a:r>
            <a:r>
              <a:rPr lang="en-US" altLang="ko-KR" dirty="0"/>
              <a:t>1</a:t>
            </a:r>
            <a:r>
              <a:rPr lang="ko-KR" altLang="en-US" dirty="0"/>
              <a:t>인 정규분포로 초기화하면 보이시는 것과 같이 활성화 값들이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에 치우쳐 분포하게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</a:t>
            </a:r>
            <a:r>
              <a:rPr lang="en-US" altLang="ko-KR" dirty="0"/>
              <a:t>＇</a:t>
            </a:r>
            <a:r>
              <a:rPr lang="ko-KR" altLang="en-US" dirty="0"/>
              <a:t>기울기 소실</a:t>
            </a:r>
            <a:r>
              <a:rPr lang="en-US" altLang="ko-KR" dirty="0"/>
              <a:t>’</a:t>
            </a:r>
            <a:r>
              <a:rPr lang="ko-KR" altLang="en-US" dirty="0"/>
              <a:t>이라고 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r>
              <a:rPr lang="ko-KR" altLang="en-US" dirty="0"/>
              <a:t> 기울기 값이 점점 작아지다가 사라짐을 의미합니다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02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가중치를 표준편차가 </a:t>
            </a:r>
            <a:r>
              <a:rPr lang="en-US" altLang="ko-KR" dirty="0"/>
              <a:t>0.01</a:t>
            </a:r>
            <a:r>
              <a:rPr lang="ko-KR" altLang="en-US" dirty="0"/>
              <a:t>인 정규분포로 초기화해보겠습니다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결과를 보면</a:t>
            </a:r>
            <a:r>
              <a:rPr lang="en-US" altLang="ko-KR" dirty="0"/>
              <a:t>,</a:t>
            </a:r>
            <a:r>
              <a:rPr lang="ko-KR" altLang="en-US" dirty="0"/>
              <a:t> 전과 달리 활성화 값이 </a:t>
            </a:r>
            <a:r>
              <a:rPr lang="en-US" altLang="ko-KR" dirty="0"/>
              <a:t>0.5</a:t>
            </a:r>
            <a:r>
              <a:rPr lang="ko-KR" altLang="en-US" dirty="0"/>
              <a:t> 부근에 집중되는 것을 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전처럼 기울기 소실 문제는 발생하지 않지만</a:t>
            </a:r>
            <a:r>
              <a:rPr lang="en-US" altLang="ko-KR" dirty="0"/>
              <a:t>,</a:t>
            </a:r>
            <a:r>
              <a:rPr lang="ko-KR" altLang="en-US" dirty="0"/>
              <a:t> 다수의 뉴런이 거의 같은 값을 출력하게 되어 뉴런 </a:t>
            </a:r>
            <a:r>
              <a:rPr lang="en-US" altLang="ko-KR" dirty="0"/>
              <a:t>1</a:t>
            </a:r>
            <a:r>
              <a:rPr lang="ko-KR" altLang="en-US" dirty="0"/>
              <a:t>개 짜리의 신경망과 다를 바가 없게 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982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g118d7eca593_0_3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앞의 두 문제를 해결하기 위해 나온 것이 바로 </a:t>
                </a:r>
                <a:r>
                  <a:rPr lang="en-US" altLang="ko-KR" dirty="0"/>
                  <a:t>‘Xavier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초깃값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xavier</a:t>
                </a:r>
                <a:r>
                  <a:rPr lang="en-US" dirty="0"/>
                  <a:t> </a:t>
                </a:r>
                <a:r>
                  <a:rPr lang="ko-KR" altLang="en-US" dirty="0" err="1"/>
                  <a:t>초깃값은</a:t>
                </a:r>
                <a:r>
                  <a:rPr lang="ko-KR" altLang="en-US" dirty="0"/>
                  <a:t> 현재 일반적인 딥러닝 프레임워크에서 표준적으로 이용되는 </a:t>
                </a:r>
                <a:r>
                  <a:rPr lang="ko-KR" altLang="en-US" dirty="0" err="1"/>
                  <a:t>초깃값으로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앞 계층 노드가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개일 때 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</m:ctrlPr>
                      </m:fPr>
                      <m:num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  <m:t>𝟏</m:t>
                        </m:r>
                      </m:num>
                      <m:den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owun Dodum"/>
                          </a:rPr>
                          <m:t>√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owun Dodum"/>
                          </a:rPr>
                          <m:t>𝒏</m:t>
                        </m:r>
                      </m:den>
                    </m:f>
                  </m:oMath>
                </a14:m>
                <a:r>
                  <a:rPr lang="ko-KR" altLang="en-US" dirty="0"/>
                  <a:t>인 분포를 사용합니다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이를 이용하면 앞 층에 노드가 많을수록 대상 노드의 </a:t>
                </a:r>
                <a:r>
                  <a:rPr lang="ko-KR" altLang="en-US" dirty="0" err="1"/>
                  <a:t>초깃값으로</a:t>
                </a:r>
                <a:r>
                  <a:rPr lang="ko-KR" altLang="en-US" dirty="0"/>
                  <a:t> 설정하는 가중치가 좁게 퍼집니다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78" name="Google Shape;78;g118d7eca593_0_3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앞의 두 문제를 해결하기 위해 나온 것이 바로 </a:t>
                </a:r>
                <a:r>
                  <a:rPr lang="en-US" altLang="ko-KR" dirty="0"/>
                  <a:t>‘Xavier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초깃값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/>
                  <a:t>xavier</a:t>
                </a:r>
                <a:r>
                  <a:rPr lang="en-US" dirty="0"/>
                  <a:t> </a:t>
                </a:r>
                <a:r>
                  <a:rPr lang="ko-KR" altLang="en-US" dirty="0" err="1"/>
                  <a:t>초깃값은</a:t>
                </a:r>
                <a:r>
                  <a:rPr lang="ko-KR" altLang="en-US" dirty="0"/>
                  <a:t> 현재 일반적인 딥러닝 프레임워크에서 표준적으로 이용되는 </a:t>
                </a:r>
                <a:r>
                  <a:rPr lang="ko-KR" altLang="en-US" dirty="0" err="1"/>
                  <a:t>초깃값으로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앞 계층 노드가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개일 때 표준편차가 </a:t>
                </a:r>
                <a:r>
                  <a:rPr lang="en-US" altLang="ko-KR" sz="1200" b="1" i="0">
                    <a:latin typeface="Cambria Math" panose="02040503050406030204" pitchFamily="18" charset="0"/>
                    <a:ea typeface="배달의민족 한나체 Air" panose="020B0600000101010101" pitchFamily="50" charset="-127"/>
                    <a:sym typeface="Gowun Dodum"/>
                  </a:rPr>
                  <a:t>𝟏/(</a:t>
                </a:r>
                <a:r>
                  <a:rPr lang="en-US" altLang="ko-KR" sz="1200" b="1" i="0">
                    <a:latin typeface="Cambria Math" panose="02040503050406030204" pitchFamily="18" charset="0"/>
                    <a:ea typeface="Cambria Math" panose="02040503050406030204" pitchFamily="18" charset="0"/>
                    <a:sym typeface="Gowun Dodum"/>
                  </a:rPr>
                  <a:t>√𝒏)</a:t>
                </a:r>
                <a:r>
                  <a:rPr lang="ko-KR" altLang="en-US" dirty="0"/>
                  <a:t>인 분포를 사용합니다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이를 이용하면 앞 층에 노드가 많을수록 대상 노드의 </a:t>
                </a:r>
                <a:r>
                  <a:rPr lang="ko-KR" altLang="en-US" dirty="0" err="1"/>
                  <a:t>초깃값으로</a:t>
                </a:r>
                <a:r>
                  <a:rPr lang="ko-KR" altLang="en-US" dirty="0"/>
                  <a:t> 설정하는 가중치가 좁게 퍼집니다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30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Xavier </a:t>
            </a:r>
            <a:r>
              <a:rPr lang="ko-KR" altLang="en-US" dirty="0" err="1"/>
              <a:t>초깃값을</a:t>
            </a:r>
            <a:r>
              <a:rPr lang="ko-KR" altLang="en-US" dirty="0"/>
              <a:t> 사용한 결과는 보이시는 그림과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층이 깊어지면서 형태가 다소 일그러지지만</a:t>
            </a:r>
            <a:r>
              <a:rPr lang="en-US" altLang="ko-KR" dirty="0"/>
              <a:t>,</a:t>
            </a:r>
            <a:r>
              <a:rPr lang="ko-KR" altLang="en-US" dirty="0"/>
              <a:t> 앞에서 본 방식보다는 확실히 넓게 분포됨을 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층에 흐르는 데이터가 적당히 퍼져 있으므로</a:t>
            </a:r>
            <a:r>
              <a:rPr lang="en-US" altLang="ko-KR" dirty="0"/>
              <a:t>,</a:t>
            </a:r>
            <a:r>
              <a:rPr lang="ko-KR" altLang="en-US" dirty="0"/>
              <a:t> 학습이 효율적으로 이루어질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713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g118d7eca593_0_3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Xavier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초깃값은</a:t>
                </a:r>
                <a:r>
                  <a:rPr lang="ko-KR" altLang="en-US" dirty="0"/>
                  <a:t> 활성화 함수가 선형일 때 주로 사용하는 것으로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sigmoid</a:t>
                </a:r>
                <a:r>
                  <a:rPr lang="ko-KR" altLang="en-US" dirty="0"/>
                  <a:t> 함수와 </a:t>
                </a:r>
                <a:r>
                  <a:rPr lang="en-US" altLang="ko-KR" dirty="0"/>
                  <a:t>tanh </a:t>
                </a:r>
                <a:r>
                  <a:rPr lang="ko-KR" altLang="en-US" dirty="0"/>
                  <a:t>함수에 적합합니다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두 함수와 달리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 함수는 비선형적 함수이므로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이때 사용되는 것이 바로 </a:t>
                </a:r>
                <a:r>
                  <a:rPr lang="en-US" altLang="ko-KR" dirty="0"/>
                  <a:t>‘He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초깃값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He</a:t>
                </a:r>
                <a:r>
                  <a:rPr lang="ko-KR" altLang="en-US" sz="1200" baseline="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</a:t>
                </a:r>
                <a:r>
                  <a:rPr lang="ko-KR" altLang="en-US" sz="1200" baseline="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초깃값은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앞 계층의 노드가 </a:t>
                </a:r>
                <a14:m>
                  <m:oMath xmlns:m="http://schemas.openxmlformats.org/officeDocument/2006/math">
                    <m:r>
                      <a:rPr lang="ko-KR" alt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배달의민족 한나체 Air" panose="020B0600000101010101" pitchFamily="50" charset="-127"/>
                        <a:cs typeface="Gowun Dodum"/>
                        <a:sym typeface="Gowun Dodum"/>
                      </a:rPr>
                      <m:t>𝒏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개일 때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,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표준편차가 </a:t>
                </a:r>
                <a14:m>
                  <m:oMath xmlns:m="http://schemas.openxmlformats.org/officeDocument/2006/math">
                    <m:r>
                      <a:rPr lang="ko-KR" altLang="en-US" sz="1800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  <a:cs typeface="Gowun Dodum"/>
                        <a:sym typeface="Gowun Dodum"/>
                      </a:rPr>
                      <m:t>√</m:t>
                    </m:r>
                    <m:f>
                      <m:fPr>
                        <m:ctrlPr>
                          <a:rPr lang="ar-AE" altLang="ko-KR" sz="18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</m:ctrlPr>
                      </m:fPr>
                      <m:num>
                        <m:r>
                          <a:rPr lang="ar-AE" altLang="ko-KR" sz="18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  <m:t>𝟐</m:t>
                        </m:r>
                      </m:num>
                      <m:den>
                        <m:r>
                          <a:rPr lang="ar-AE" altLang="ko-KR" sz="18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  <m:t>𝒏</m:t>
                        </m:r>
                      </m:den>
                    </m:f>
                    <m:r>
                      <a:rPr lang="ar-AE" altLang="ko-KR" sz="1800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  <a:sym typeface="Gowun Dodum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인 정규분포를 사용합니다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ReLU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는 음의 영역이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0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이기 때문에 더 넓게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분포시키기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위해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Xavier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초깃값의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2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배의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게수가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필요하다고 간단히 설명할 수 있습니다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.</a:t>
                </a:r>
                <a:endParaRPr lang="ko-KR" altLang="en-US" sz="12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Gowun Dodum"/>
                  <a:sym typeface="Gowun Dod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8" name="Google Shape;78;g118d7eca593_0_3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Xavier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초깃값은</a:t>
                </a:r>
                <a:r>
                  <a:rPr lang="ko-KR" altLang="en-US" dirty="0"/>
                  <a:t> 활성화 함수가 선형일 때 주로 사용하는 것으로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sigmoid</a:t>
                </a:r>
                <a:r>
                  <a:rPr lang="ko-KR" altLang="en-US" dirty="0"/>
                  <a:t> 함수와 </a:t>
                </a:r>
                <a:r>
                  <a:rPr lang="en-US" altLang="ko-KR" dirty="0"/>
                  <a:t>tanh </a:t>
                </a:r>
                <a:r>
                  <a:rPr lang="ko-KR" altLang="en-US" dirty="0"/>
                  <a:t>함수에 적합합니다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두 함수와 달리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 함수는 비선형적 함수이므로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이때 사용되는 것이 바로 </a:t>
                </a:r>
                <a:r>
                  <a:rPr lang="en-US" altLang="ko-KR" dirty="0"/>
                  <a:t>‘He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초깃값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He</a:t>
                </a:r>
                <a:r>
                  <a:rPr lang="ko-KR" altLang="en-US" sz="1200" baseline="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</a:t>
                </a:r>
                <a:r>
                  <a:rPr lang="ko-KR" altLang="en-US" sz="1200" baseline="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초깃값은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앞 계층의 노드가 </a:t>
                </a:r>
                <a:r>
                  <a:rPr lang="ko-KR" altLang="en-US" sz="16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𝒏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개일 때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,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표준편차가 </a:t>
                </a:r>
                <a:r>
                  <a:rPr lang="ko-KR" altLang="en-US" sz="1800" b="1" i="0">
                    <a:latin typeface="Cambria Math" panose="02040503050406030204" pitchFamily="18" charset="0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√</a:t>
                </a:r>
                <a:r>
                  <a:rPr lang="ar-AE" altLang="ko-KR" sz="1800" b="1" i="0">
                    <a:latin typeface="Cambria Math" panose="02040503050406030204" pitchFamily="18" charset="0"/>
                    <a:ea typeface="배달의민족 한나체 Air" panose="020B0600000101010101" pitchFamily="50" charset="-127"/>
                    <a:sym typeface="Gowun Dodum"/>
                  </a:rPr>
                  <a:t>𝟐/𝒏 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인 정규분포를 사용합니다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ReLU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는 음의 영역이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0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이기 때문에 더 넓게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분포시키기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위해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Xavier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초깃값의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2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배의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게수가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필요하다고 간단히 설명할 수 있습니다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.</a:t>
                </a:r>
                <a:endParaRPr lang="ko-KR" altLang="en-US" sz="12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Gowun Dodum"/>
                  <a:sym typeface="Gowun Dod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21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보이시는 그림에서 지금까지 등장했던 </a:t>
            </a:r>
            <a:r>
              <a:rPr lang="ko-KR" altLang="en-US" dirty="0" err="1"/>
              <a:t>초깃값들에</a:t>
            </a:r>
            <a:r>
              <a:rPr lang="ko-KR" altLang="en-US" dirty="0"/>
              <a:t> 따른 </a:t>
            </a:r>
            <a:r>
              <a:rPr lang="ko-KR" altLang="en-US" dirty="0" err="1"/>
              <a:t>활성화값</a:t>
            </a:r>
            <a:r>
              <a:rPr lang="ko-KR" altLang="en-US" dirty="0"/>
              <a:t> 분포 변화를 비교해볼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std=0.01</a:t>
            </a:r>
            <a:r>
              <a:rPr lang="ko-KR" altLang="en-US" dirty="0"/>
              <a:t>일 때는 학습이 거의 이루어지지 않을 것이며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xavier</a:t>
            </a:r>
            <a:r>
              <a:rPr lang="ko-KR" altLang="en-US" dirty="0"/>
              <a:t> </a:t>
            </a:r>
            <a:r>
              <a:rPr lang="ko-KR" altLang="en-US" dirty="0" err="1"/>
              <a:t>초깃값을</a:t>
            </a:r>
            <a:r>
              <a:rPr lang="ko-KR" altLang="en-US" dirty="0"/>
              <a:t> 이용할 때는 </a:t>
            </a:r>
            <a:r>
              <a:rPr lang="en-US" altLang="ko-KR" dirty="0"/>
              <a:t>＇</a:t>
            </a:r>
            <a:r>
              <a:rPr lang="ko-KR" altLang="en-US" dirty="0"/>
              <a:t>기울기 소실</a:t>
            </a:r>
            <a:r>
              <a:rPr lang="en-US" altLang="ko-KR" dirty="0"/>
              <a:t>’</a:t>
            </a:r>
            <a:r>
              <a:rPr lang="ko-KR" altLang="en-US" dirty="0"/>
              <a:t>문제가 발생하지만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He </a:t>
            </a:r>
            <a:r>
              <a:rPr lang="ko-KR" altLang="en-US" dirty="0" err="1"/>
              <a:t>초깃값을</a:t>
            </a:r>
            <a:r>
              <a:rPr lang="ko-KR" altLang="en-US" dirty="0"/>
              <a:t> 이용하면 모든 층에서 활성화 값이 균일하게 분포됩니다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3957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이번에는 실제 데이터를 가지고 지금까지의 </a:t>
            </a:r>
            <a:r>
              <a:rPr lang="ko-KR" altLang="en-US" dirty="0" err="1"/>
              <a:t>초깃값들을</a:t>
            </a:r>
            <a:r>
              <a:rPr lang="ko-KR" altLang="en-US" dirty="0"/>
              <a:t> 테스트해보겠습니다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MNIST</a:t>
            </a:r>
            <a:r>
              <a:rPr lang="ko-KR" altLang="en-US" dirty="0"/>
              <a:t> 데이터셋으로 학습을 한 결과</a:t>
            </a:r>
            <a:r>
              <a:rPr lang="en-US" altLang="ko-KR" dirty="0"/>
              <a:t>,</a:t>
            </a:r>
            <a:r>
              <a:rPr lang="ko-KR" altLang="en-US" dirty="0"/>
              <a:t> 보이시는 것과 같이 </a:t>
            </a:r>
            <a:r>
              <a:rPr lang="en-US" altLang="ko-KR" dirty="0"/>
              <a:t>std=0.01</a:t>
            </a:r>
            <a:r>
              <a:rPr lang="ko-KR" altLang="en-US" dirty="0"/>
              <a:t>일 때는 학습이 전혀 이루어지지 않으며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He</a:t>
            </a:r>
            <a:r>
              <a:rPr lang="ko-KR" altLang="en-US" dirty="0"/>
              <a:t> </a:t>
            </a:r>
            <a:r>
              <a:rPr lang="ko-KR" altLang="en-US" dirty="0" err="1"/>
              <a:t>초깃값과</a:t>
            </a:r>
            <a:r>
              <a:rPr lang="ko-KR" altLang="en-US" dirty="0"/>
              <a:t> </a:t>
            </a:r>
            <a:r>
              <a:rPr lang="en-US" altLang="ko-KR" dirty="0"/>
              <a:t>Xavier</a:t>
            </a:r>
            <a:r>
              <a:rPr lang="ko-KR" altLang="en-US" dirty="0"/>
              <a:t> </a:t>
            </a:r>
            <a:r>
              <a:rPr lang="ko-KR" altLang="en-US" dirty="0" err="1"/>
              <a:t>초깃값을</a:t>
            </a:r>
            <a:r>
              <a:rPr lang="ko-KR" altLang="en-US" dirty="0"/>
              <a:t> 이용했을 때는 학습이 잘 진행되는 것을 알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10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가중치의 </a:t>
            </a:r>
            <a:r>
              <a:rPr lang="ko-KR" altLang="en-US" dirty="0" err="1"/>
              <a:t>초깃값을</a:t>
            </a:r>
            <a:r>
              <a:rPr lang="ko-KR" altLang="en-US" dirty="0"/>
              <a:t> 적절히 설정하면 각 층의 </a:t>
            </a:r>
            <a:r>
              <a:rPr lang="ko-KR" altLang="en-US" dirty="0" err="1"/>
              <a:t>활성화값</a:t>
            </a:r>
            <a:r>
              <a:rPr lang="ko-KR" altLang="en-US" dirty="0"/>
              <a:t> 분포가 적당히 퍼지면서 학습이 원활하게 수행됨을 알아보았습니다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＇</a:t>
            </a:r>
            <a:r>
              <a:rPr lang="ko-KR" altLang="en-US" dirty="0"/>
              <a:t>배치 정규화 알고리즘</a:t>
            </a:r>
            <a:r>
              <a:rPr lang="en-US" altLang="ko-KR" dirty="0"/>
              <a:t>’</a:t>
            </a:r>
            <a:r>
              <a:rPr lang="ko-KR" altLang="en-US" dirty="0"/>
              <a:t>을 이용하면</a:t>
            </a:r>
            <a:r>
              <a:rPr lang="en-US" altLang="ko-KR" dirty="0"/>
              <a:t>,</a:t>
            </a:r>
            <a:r>
              <a:rPr lang="ko-KR" altLang="en-US" dirty="0"/>
              <a:t> 각 층이 활성화를 적당히 퍼뜨리도록 </a:t>
            </a:r>
            <a:r>
              <a:rPr lang="en-US" altLang="ko-KR" dirty="0"/>
              <a:t>＇</a:t>
            </a:r>
            <a:r>
              <a:rPr lang="ko-KR" altLang="en-US" dirty="0"/>
              <a:t>강제</a:t>
            </a:r>
            <a:r>
              <a:rPr lang="en-US" altLang="ko-KR" dirty="0"/>
              <a:t>’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배치 정규화의 장점은 첫번째로 학습 속도가 빨라지고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초깃값에</a:t>
            </a:r>
            <a:r>
              <a:rPr lang="ko-KR" altLang="en-US" dirty="0"/>
              <a:t> 크게 의존하지 않게 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억제한다는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데이터 분포를 정규화 하는 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‘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배치 정규화 계층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’</a:t>
            </a:r>
            <a:r>
              <a:rPr lang="ko-KR" altLang="en-US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을 신경망 사이사이에 삽입하여 배치 정규화를 수행하게 됩니다</a:t>
            </a:r>
            <a:r>
              <a: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666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배치 정규화를 수행하는 방법은 다음과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미니배치의 데이터 분포가 평균이 </a:t>
            </a:r>
            <a:r>
              <a:rPr lang="en-US" altLang="ko-KR" dirty="0"/>
              <a:t>0,</a:t>
            </a:r>
            <a:r>
              <a:rPr lang="ko-KR" altLang="en-US" dirty="0"/>
              <a:t> 분산이 </a:t>
            </a:r>
            <a:r>
              <a:rPr lang="en-US" altLang="ko-KR" dirty="0"/>
              <a:t>1</a:t>
            </a:r>
            <a:r>
              <a:rPr lang="ko-KR" altLang="en-US" dirty="0"/>
              <a:t>이 되도록 정규화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정규화된</a:t>
            </a:r>
            <a:r>
              <a:rPr lang="ko-KR" altLang="en-US" dirty="0"/>
              <a:t> 데이터에 고유한 확대와 이동 변환을 수행하여 적합한 값으로 조정해갑니다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66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MNIST</a:t>
            </a:r>
            <a:r>
              <a:rPr lang="ko-KR" altLang="en-US" dirty="0"/>
              <a:t> 데이터셋을 이용하며 배치 정규화를 할 때와 하지 않을 때를 비교한 그림입니다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배치 정규화를 하였을 때</a:t>
            </a:r>
            <a:r>
              <a:rPr lang="en-US" altLang="ko-KR" dirty="0"/>
              <a:t>,</a:t>
            </a:r>
            <a:r>
              <a:rPr lang="ko-KR" altLang="en-US" dirty="0"/>
              <a:t> 학습 속도가 훨씬 향상되는 것을 알 수 있습니다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0754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기계학습에서는 오버피팅 문제가 되는 일이 많습니다</a:t>
            </a:r>
            <a:r>
              <a:rPr lang="en-US" altLang="ko-KR"/>
              <a:t>. </a:t>
            </a:r>
            <a:r>
              <a:rPr lang="ko-KR" altLang="en-US"/>
              <a:t>오버티팅에 대해서 많이들 아실거지만</a:t>
            </a:r>
            <a:r>
              <a:rPr lang="en-US" altLang="ko-KR"/>
              <a:t>, </a:t>
            </a:r>
            <a:r>
              <a:rPr lang="ko-KR" altLang="en-US"/>
              <a:t>간단하게 설명하자면 신경망이 훈련 데이터에만 지나치게 적응되어 그 외의 데이터에는 제대로 대응하지 못하는 상태입니다</a:t>
            </a:r>
            <a:r>
              <a:rPr lang="en-US" altLang="ko-KR"/>
              <a:t>. </a:t>
            </a:r>
            <a:r>
              <a:rPr lang="ko-KR" altLang="en-US"/>
              <a:t>그렇기에 기계학습레서 이런 오버피팅을 억제하는 기술이 중요합니다</a:t>
            </a:r>
            <a:r>
              <a:rPr lang="en-US" altLang="ko-KR"/>
              <a:t>. </a:t>
            </a:r>
            <a:r>
              <a:rPr lang="ko-KR" altLang="en-US"/>
              <a:t>이런 오버피팅이 일어나는 경우는 매개변수가 많고 표현력이 높은 모델이며 훈련데이터가 적은 경우에 발생합니다</a:t>
            </a:r>
            <a:r>
              <a:rPr lang="en-US" altLang="ko-KR"/>
              <a:t>. </a:t>
            </a:r>
            <a:r>
              <a:rPr lang="ko-KR" altLang="en-US"/>
              <a:t>이제 </a:t>
            </a:r>
            <a:r>
              <a:rPr lang="en-US" altLang="ko-KR"/>
              <a:t>6</a:t>
            </a:r>
            <a:r>
              <a:rPr lang="ko-KR" altLang="en-US"/>
              <a:t>만개의 데이터중 </a:t>
            </a:r>
            <a:r>
              <a:rPr lang="en-US" altLang="ko-KR"/>
              <a:t>300</a:t>
            </a:r>
            <a:r>
              <a:rPr lang="ko-KR" altLang="en-US"/>
              <a:t>개의 데이터만 사용하고</a:t>
            </a:r>
            <a:r>
              <a:rPr lang="en-US" altLang="ko-KR"/>
              <a:t> 6</a:t>
            </a:r>
            <a:r>
              <a:rPr lang="ko-KR" altLang="en-US"/>
              <a:t>층 네트워크를 사용해 일부러 복잡성을 높여 오버피팅을 충족시키켜보겠습니다</a:t>
            </a:r>
            <a:r>
              <a:rPr lang="en-US" altLang="ko-KR"/>
              <a:t>. </a:t>
            </a:r>
            <a:r>
              <a:rPr lang="ko-KR" altLang="en-US"/>
              <a:t>각 층의 뉴런은 </a:t>
            </a:r>
            <a:r>
              <a:rPr lang="en-US" altLang="ko-KR"/>
              <a:t>100</a:t>
            </a:r>
            <a:r>
              <a:rPr lang="ko-KR" altLang="en-US"/>
              <a:t>개 활성화 함수는 </a:t>
            </a:r>
            <a:r>
              <a:rPr lang="en-US" altLang="ko-KR"/>
              <a:t>relu</a:t>
            </a:r>
            <a:r>
              <a:rPr lang="ko-KR" altLang="en-US"/>
              <a:t>를 사용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1558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이렇게 훈련을 하는 코드는 다음과 같습니다</a:t>
            </a:r>
            <a:r>
              <a:rPr lang="en-US" altLang="ko-KR"/>
              <a:t>. </a:t>
            </a:r>
            <a:r>
              <a:rPr lang="ko-KR" altLang="en-US"/>
              <a:t>여기서 에폭단위의 정확도를 저장합니다</a:t>
            </a:r>
            <a:r>
              <a:rPr lang="en-US" altLang="ko-KR"/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1523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그리고 방금 구한 훈련데이터와 시험데이터의 에폭별 정확도를 그래프로 시각화를 하면 다음과 같습니다</a:t>
            </a:r>
            <a:r>
              <a:rPr lang="en-US" altLang="ko-KR"/>
              <a:t>. </a:t>
            </a:r>
            <a:r>
              <a:rPr lang="ko-KR" altLang="en-US"/>
              <a:t>그래프에서 훈련데이터와 학습데이터의 정확도 차이가 많이 난다는 것을 알 수 있으며</a:t>
            </a:r>
            <a:r>
              <a:rPr lang="en-US" altLang="ko-KR"/>
              <a:t>, </a:t>
            </a:r>
            <a:r>
              <a:rPr lang="ko-KR" altLang="en-US"/>
              <a:t>훈련데이터의 정확도가 </a:t>
            </a:r>
            <a:r>
              <a:rPr lang="en-US" altLang="ko-KR"/>
              <a:t>100</a:t>
            </a:r>
            <a:r>
              <a:rPr lang="ko-KR" altLang="en-US"/>
              <a:t>프로 까지 올라가는 것을 볼 수 있습니다</a:t>
            </a:r>
            <a:r>
              <a:rPr lang="en-US" altLang="ko-KR"/>
              <a:t>. </a:t>
            </a:r>
            <a:r>
              <a:rPr lang="ko-KR" altLang="en-US"/>
              <a:t>이는 오버피팅이 발생한다는 것을 확인할 수 있습니다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9949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오버피팅 억제용으로 예로부터 많이 이용해온 방법 중 가중치 감소라는 것이 있습니다</a:t>
            </a:r>
            <a:r>
              <a:rPr lang="en-US" altLang="ko-KR"/>
              <a:t>. </a:t>
            </a:r>
            <a:r>
              <a:rPr lang="ko-KR" altLang="en-US"/>
              <a:t>이는 학습과정에서 큰 가중치에 대해서 그에 상응하는 큰 페널티를 부과하여 오버피팅을 억제하는 방법입니다</a:t>
            </a:r>
            <a:r>
              <a:rPr lang="en-US" altLang="ko-KR"/>
              <a:t>.</a:t>
            </a:r>
            <a:r>
              <a:rPr lang="ko-KR" altLang="en-US"/>
              <a:t> 예로 가중치를 </a:t>
            </a:r>
            <a:r>
              <a:rPr lang="en-US" altLang="ko-KR"/>
              <a:t>w</a:t>
            </a:r>
            <a:r>
              <a:rPr lang="ko-KR" altLang="en-US"/>
              <a:t>라 하면 </a:t>
            </a:r>
            <a:r>
              <a:rPr lang="en-US" altLang="ko-KR"/>
              <a:t>l2 </a:t>
            </a:r>
            <a:r>
              <a:rPr lang="ko-KR" altLang="en-US"/>
              <a:t>법칙에 따른 가중치 감소는 </a:t>
            </a:r>
            <a:r>
              <a:rPr lang="en-US" altLang="ko-KR"/>
              <a:t>½ </a:t>
            </a:r>
            <a:r>
              <a:rPr lang="en-US" altLang="ko-KR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(W**2) </a:t>
            </a:r>
            <a:r>
              <a:rPr lang="ko-KR" altLang="en-US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되고 이 값을 손실함수에 더합니다</a:t>
            </a:r>
            <a:r>
              <a:rPr lang="en-US" altLang="ko-KR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여기서 람다는 정규화의 세기를 조절하는 하이퍼 파라미터이며</a:t>
            </a:r>
            <a:r>
              <a:rPr lang="en-US" altLang="ko-KR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값을 크게 설정할 수록 큰 가중치에 대한 패널티가 커집니다</a:t>
            </a:r>
            <a:r>
              <a:rPr lang="en-US" altLang="ko-KR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8167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아까 방금 수행한 실험에서 람다가 </a:t>
            </a:r>
            <a:r>
              <a:rPr lang="en-US" altLang="ko-KR"/>
              <a:t>0.1</a:t>
            </a:r>
            <a:r>
              <a:rPr lang="ko-KR" altLang="en-US"/>
              <a:t>인 가중치 감소를 적용합니다</a:t>
            </a:r>
            <a:r>
              <a:rPr lang="en-US" altLang="ko-KR"/>
              <a:t>. </a:t>
            </a:r>
            <a:r>
              <a:rPr lang="ko-KR" altLang="en-US"/>
              <a:t>그리고 에폭당 훈련</a:t>
            </a:r>
            <a:r>
              <a:rPr lang="en-US" altLang="ko-KR"/>
              <a:t>, </a:t>
            </a:r>
            <a:r>
              <a:rPr lang="ko-KR" altLang="en-US"/>
              <a:t>시험데이터에 대한 정확도를 구하면 다음과 같습니다</a:t>
            </a:r>
            <a:r>
              <a:rPr lang="en-US" altLang="ko-KR"/>
              <a:t>. </a:t>
            </a:r>
            <a:r>
              <a:rPr lang="ko-KR" altLang="en-US"/>
              <a:t>이전에 시행한 실험과 비교해보면 훈련데이터와 실험데이터의 정확도 차이가 줄어들었으며</a:t>
            </a:r>
            <a:r>
              <a:rPr lang="en-US" altLang="ko-KR"/>
              <a:t>,</a:t>
            </a:r>
            <a:r>
              <a:rPr lang="ko-KR" altLang="en-US"/>
              <a:t> 훈련데이터의 정확도가 </a:t>
            </a:r>
            <a:r>
              <a:rPr lang="en-US" altLang="ko-KR"/>
              <a:t>100</a:t>
            </a:r>
            <a:r>
              <a:rPr lang="ko-KR" altLang="en-US"/>
              <a:t>프로까지 도달하지 못한것으로 보아 오버피팅이 어느정도 억제됨을 알 수 있습니다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0025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앞에서는 오버피팅을 억제하는 방식으로 손실함수에 가중치의 </a:t>
            </a:r>
            <a:r>
              <a:rPr lang="en-US" altLang="ko-KR"/>
              <a:t>l2 </a:t>
            </a:r>
            <a:r>
              <a:rPr lang="ko-KR" altLang="en-US"/>
              <a:t>노름을 더한 가중치 감소 방법을 설명했습니다</a:t>
            </a:r>
            <a:r>
              <a:rPr lang="en-US" altLang="ko-KR"/>
              <a:t>. </a:t>
            </a:r>
            <a:r>
              <a:rPr lang="ko-KR" altLang="en-US"/>
              <a:t>하지만 신경망 모델이 복잡해지면 가중치 감소만으로 대응하기 어려워집니다</a:t>
            </a:r>
            <a:r>
              <a:rPr lang="en-US" altLang="ko-KR"/>
              <a:t>. </a:t>
            </a:r>
            <a:r>
              <a:rPr lang="ko-KR" altLang="en-US"/>
              <a:t>이럴때 드롭아웃이라는 기법을 이용합니다</a:t>
            </a:r>
            <a:r>
              <a:rPr lang="en-US" altLang="ko-KR"/>
              <a:t>. </a:t>
            </a:r>
            <a:r>
              <a:rPr lang="ko-KR" altLang="en-US"/>
              <a:t>드롭아웃이란 뉴런을 임의로 삭제하면서 학습하는 방법입니다</a:t>
            </a:r>
            <a:r>
              <a:rPr lang="en-US" altLang="ko-KR"/>
              <a:t>. </a:t>
            </a:r>
            <a:r>
              <a:rPr lang="ko-KR" altLang="en-US"/>
              <a:t>훈련때에는 데이터를 흘릴때마다 삭제할 뉴런을 무작위로 선택합니다</a:t>
            </a:r>
            <a:r>
              <a:rPr lang="en-US" altLang="ko-KR"/>
              <a:t>. </a:t>
            </a:r>
            <a:r>
              <a:rPr lang="ko-KR" altLang="en-US"/>
              <a:t>시험때에는 모든 뉴런에 신호를 전달하며 각 뉴런의 출력에 훈련 때 삭제한 비율을 곱하여 출력합니다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4145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ko-KR" altLang="en-US"/>
              <a:t>앞서 설명한 드롭아웃 방법을 코드로 구현하면 다음과 같습니다</a:t>
            </a:r>
            <a:r>
              <a:rPr lang="en-US" altLang="ko-KR"/>
              <a:t>. </a:t>
            </a:r>
            <a:r>
              <a:rPr lang="ko-KR" altLang="en-US"/>
              <a:t>간단히 설명을 하자면 </a:t>
            </a:r>
            <a:r>
              <a:rPr lang="ko-KR" altLang="en-US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훈련 시에는 순전파 때마다 </a:t>
            </a:r>
            <a:r>
              <a:rPr lang="en-US" altLang="ko-KR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self.mask</a:t>
            </a:r>
            <a:r>
              <a:rPr lang="ko-KR" altLang="en-US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삭제할 뉴런을 </a:t>
            </a:r>
            <a:r>
              <a:rPr lang="en-US" altLang="ko-KR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False</a:t>
            </a:r>
            <a:r>
              <a:rPr lang="ko-KR" altLang="en-US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표시합니다</a:t>
            </a:r>
            <a:r>
              <a:rPr lang="en-US" altLang="ko-KR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역전파 때의 동작은 </a:t>
            </a:r>
            <a:r>
              <a:rPr lang="en-US" altLang="ko-KR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ReLU</a:t>
            </a:r>
            <a:r>
              <a:rPr lang="ko-KR" altLang="en-US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같습니다</a:t>
            </a:r>
            <a:r>
              <a:rPr lang="en-US" altLang="ko-KR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100" b="0" i="0"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순전파 때 통과시키지 않은 뉴런은 역전파 때도 신호를 차단합니다</a:t>
            </a:r>
            <a:endParaRPr lang="en-US" altLang="ko-KR" sz="1100" b="0" i="0">
              <a:effectLst/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14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44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/>
              <a:t>드롭아웃 방법을 적용하여 에폭당 정확도 추이는 다음과 같습니다</a:t>
            </a:r>
            <a:r>
              <a:rPr lang="en-US" altLang="ko-KR"/>
              <a:t>. </a:t>
            </a:r>
            <a:r>
              <a:rPr lang="ko-KR" altLang="en-US"/>
              <a:t>드롭아웃 비적용될때와 비교하면 훈련데이터와 학습데이터의 차이가 많이 줄어든 것을 확인할 수 있으며</a:t>
            </a:r>
            <a:r>
              <a:rPr lang="en-US" altLang="ko-KR"/>
              <a:t>, </a:t>
            </a:r>
            <a:r>
              <a:rPr lang="ko-KR" altLang="en-US"/>
              <a:t>학습데이터가 </a:t>
            </a:r>
            <a:r>
              <a:rPr lang="en-US" altLang="ko-KR"/>
              <a:t>100</a:t>
            </a:r>
            <a:r>
              <a:rPr lang="ko-KR" altLang="en-US"/>
              <a:t>프로에 도달하지 못한 것을 확인할 수 있습니다</a:t>
            </a:r>
            <a:r>
              <a:rPr lang="en-US" altLang="ko-KR"/>
              <a:t>. </a:t>
            </a:r>
            <a:r>
              <a:rPr lang="ko-KR" altLang="en-US"/>
              <a:t>이렇게 </a:t>
            </a:r>
            <a:r>
              <a:rPr lang="ko-KR" altLang="en-US" sz="1100" b="0" i="0">
                <a:solidFill>
                  <a:srgbClr val="C00000"/>
                </a:solidFill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드롭아웃을 이용하면 표현력을 높이면서 오버피팅을 억제하는 것이 가능합니다</a:t>
            </a:r>
            <a:r>
              <a:rPr lang="en-US" altLang="ko-KR" sz="1100" b="0" i="0">
                <a:solidFill>
                  <a:srgbClr val="C00000"/>
                </a:solidFill>
                <a:effectLst/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1100">
              <a:solidFill>
                <a:srgbClr val="C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2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341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8293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8970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360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신경망 학습의 목적은 손실함수의 값을 가능항 한 낮추는 매개변수를 찾는 것입니다</a:t>
            </a:r>
            <a:r>
              <a:rPr lang="en-US" altLang="ko-KR"/>
              <a:t>. </a:t>
            </a:r>
            <a:r>
              <a:rPr lang="ko-KR" altLang="en-US"/>
              <a:t>이는 곧 매개변수의 최적값을 찾는 문제이며</a:t>
            </a:r>
            <a:r>
              <a:rPr lang="en-US" altLang="ko-KR"/>
              <a:t>, </a:t>
            </a:r>
            <a:r>
              <a:rPr lang="ko-KR" altLang="en-US"/>
              <a:t>이러한 문제를 푸는 것을 최적화라고 합니다</a:t>
            </a:r>
            <a:r>
              <a:rPr lang="en-US" altLang="ko-KR"/>
              <a:t>.  </a:t>
            </a:r>
            <a:r>
              <a:rPr lang="ko-KR" altLang="en-US"/>
              <a:t>앞으로 저희가 알아볼 최적화 기법의 정류는 </a:t>
            </a:r>
            <a:r>
              <a:rPr lang="en-US" altLang="ko-KR"/>
              <a:t>sgd, </a:t>
            </a:r>
            <a:r>
              <a:rPr lang="ko-KR" altLang="en-US"/>
              <a:t>모멘텀</a:t>
            </a:r>
            <a:r>
              <a:rPr lang="en-US" altLang="ko-KR"/>
              <a:t>, adagrad, adam </a:t>
            </a:r>
            <a:r>
              <a:rPr lang="ko-KR" altLang="en-US"/>
              <a:t>방법이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902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/>
              <a:t>먼저 </a:t>
            </a:r>
            <a:r>
              <a:rPr lang="en-US" altLang="ko-KR"/>
              <a:t>sgd </a:t>
            </a:r>
            <a:r>
              <a:rPr lang="ko-KR" altLang="en-US"/>
              <a:t>방법입니다</a:t>
            </a:r>
            <a:r>
              <a:rPr lang="en-US" altLang="ko-KR"/>
              <a:t>, </a:t>
            </a:r>
            <a:r>
              <a:rPr lang="ko-KR" altLang="en-US"/>
              <a:t>이는 확률적 경사하강법이라고 불리는 방법으로</a:t>
            </a:r>
            <a:r>
              <a:rPr lang="en-US" altLang="ko-KR"/>
              <a:t>, </a:t>
            </a:r>
            <a:r>
              <a:rPr lang="ko-KR" altLang="en-US"/>
              <a:t>매개변수의 기울기를 구해 기울어진 방향으로 매개변수 값을 갱신하는 일을 몇번이고 반복해서 점점 최적의 값에 다다르는 방법입니다</a:t>
            </a:r>
            <a:r>
              <a:rPr lang="en-US" altLang="ko-KR"/>
              <a:t>. </a:t>
            </a:r>
            <a:r>
              <a:rPr lang="ko-KR" altLang="en-US"/>
              <a:t>확률적 경사하강법의 수식은 다음과 같습니다</a:t>
            </a:r>
            <a:r>
              <a:rPr lang="en-US" altLang="ko-KR"/>
              <a:t>. </a:t>
            </a:r>
            <a:r>
              <a:rPr lang="en-US" altLang="ko-KR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W</a:t>
            </a:r>
            <a:r>
              <a:rPr lang="ko-KR" altLang="en-US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갱신할 가중치 매개변수입니다</a:t>
            </a:r>
            <a:r>
              <a:rPr lang="en-US" altLang="ko-KR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 ∂L/∂W</a:t>
            </a:r>
            <a:r>
              <a:rPr lang="ko-KR" altLang="en-US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은 </a:t>
            </a:r>
            <a:r>
              <a:rPr lang="en-US" altLang="ko-KR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W</a:t>
            </a:r>
            <a:r>
              <a:rPr lang="ko-KR" altLang="en-US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에 대한 손실 함수의 기울기이며 </a:t>
            </a:r>
            <a:r>
              <a:rPr lang="en-US" altLang="ko-KR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η(</a:t>
            </a:r>
            <a:r>
              <a:rPr lang="ko-KR" altLang="en-US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에타</a:t>
            </a:r>
            <a:r>
              <a:rPr lang="en-US" altLang="ko-KR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  <a:r>
              <a:rPr lang="ko-KR" altLang="en-US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학습률을 의미합니다</a:t>
            </a:r>
            <a:r>
              <a:rPr lang="en-US" altLang="ko-KR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 </a:t>
            </a:r>
            <a:r>
              <a:rPr lang="ko-KR" altLang="en-US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하이퍼파라미터이므로 </a:t>
            </a:r>
            <a:r>
              <a:rPr lang="en-US" altLang="ko-KR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0.01</a:t>
            </a:r>
            <a:r>
              <a:rPr lang="ko-KR" altLang="en-US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이나 </a:t>
            </a:r>
            <a:r>
              <a:rPr lang="en-US" altLang="ko-KR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0.001 </a:t>
            </a:r>
            <a:r>
              <a:rPr lang="ko-KR" altLang="en-US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같은 값을 미리 정해서 사용한다</a:t>
            </a:r>
            <a:r>
              <a:rPr lang="en-US" altLang="ko-KR" sz="12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77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확률적 경가하강법은 단순하도 구현하기 쉽다는 장점이 있지만</a:t>
            </a:r>
            <a:r>
              <a:rPr lang="en-US" altLang="ko-KR"/>
              <a:t>, </a:t>
            </a:r>
            <a:r>
              <a:rPr lang="ko-KR" altLang="en-US"/>
              <a:t>문제에 따라서 비효율적일때가 있습니다</a:t>
            </a:r>
            <a:r>
              <a:rPr lang="en-US" altLang="ko-KR"/>
              <a:t>. </a:t>
            </a:r>
            <a:r>
              <a:rPr lang="ko-KR" altLang="en-US"/>
              <a:t>예를들어 이 그래프에서 확률적 경사하강법을 적용해보면 위 그림처엄 심하게 굽이진 움직임을 보여줍니다</a:t>
            </a:r>
            <a:r>
              <a:rPr lang="en-US" altLang="ko-KR"/>
              <a:t>. </a:t>
            </a:r>
            <a:r>
              <a:rPr lang="ko-KR" altLang="en-US"/>
              <a:t>상당히 비효율적으로 최솟값을 찾는 것을 볼 수 있습니다</a:t>
            </a:r>
            <a:r>
              <a:rPr lang="en-US" altLang="ko-KR"/>
              <a:t>. </a:t>
            </a:r>
            <a:r>
              <a:rPr lang="ko-KR" altLang="en-US"/>
              <a:t>이처럼 경사하강법의 단점은 비등방성 함수에서는 탐색경로가 비효율적입니다</a:t>
            </a:r>
            <a:r>
              <a:rPr lang="en-US" altLang="ko-KR"/>
              <a:t>. </a:t>
            </a:r>
            <a:r>
              <a:rPr lang="ko-KR" altLang="en-US"/>
              <a:t>이제 확률적경사하강법의 단점을 개선해주는 모멘텀</a:t>
            </a:r>
            <a:r>
              <a:rPr lang="en-US" altLang="ko-KR"/>
              <a:t>, adagrad, adam </a:t>
            </a:r>
            <a:r>
              <a:rPr lang="ko-KR" altLang="en-US"/>
              <a:t>이라는 </a:t>
            </a:r>
            <a:r>
              <a:rPr lang="en-US" altLang="ko-KR"/>
              <a:t>3</a:t>
            </a:r>
            <a:r>
              <a:rPr lang="ko-KR" altLang="en-US"/>
              <a:t>가지 방법을 소개해드리겠습니다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322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먼저 모멘텀이라는 방법입니다</a:t>
            </a:r>
            <a:r>
              <a:rPr lang="en-US" altLang="ko-KR"/>
              <a:t>. </a:t>
            </a:r>
            <a:r>
              <a:rPr lang="ko-KR" altLang="en-US"/>
              <a:t>모멘텀은 운동향을 뜻하는 단어로 수식은 다음과 같습니다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v </a:t>
            </a:r>
            <a:r>
              <a:rPr lang="ko-KR" altLang="en-US"/>
              <a:t>라는 변수가 나오는데</a:t>
            </a:r>
            <a:r>
              <a:rPr lang="en-US" altLang="ko-KR"/>
              <a:t>, </a:t>
            </a:r>
            <a:r>
              <a:rPr lang="ko-KR" altLang="en-US"/>
              <a:t>이는 물리에서 말하는 속도에 해당합니다</a:t>
            </a:r>
            <a:r>
              <a:rPr lang="en-US" altLang="ko-KR"/>
              <a:t>. </a:t>
            </a:r>
            <a:r>
              <a:rPr lang="ko-KR" altLang="en-US"/>
              <a:t>즉 기울기 방향으로 힘을 받아 물체가 가속된다는 물리법칙을 나타냅니다</a:t>
            </a:r>
            <a:r>
              <a:rPr lang="en-US" altLang="ko-KR"/>
              <a:t>. </a:t>
            </a:r>
            <a:r>
              <a:rPr lang="ko-KR" altLang="en-US"/>
              <a:t>이 모멘텀을 이용하여 다시 최적화 문제를 풀어보면 위와 같습니다</a:t>
            </a:r>
            <a:r>
              <a:rPr lang="en-US" altLang="ko-KR"/>
              <a:t>. </a:t>
            </a:r>
            <a:r>
              <a:rPr lang="ko-KR" altLang="en-US"/>
              <a:t>전에 확률적경사하강법보다 훨씬 움직이는 정도가 덜합니다</a:t>
            </a:r>
            <a:r>
              <a:rPr lang="en-US" altLang="ko-KR"/>
              <a:t>. </a:t>
            </a:r>
            <a:r>
              <a:rPr lang="ko-KR" altLang="en-US"/>
              <a:t>하지만 </a:t>
            </a:r>
            <a:r>
              <a:rPr lang="en-US" altLang="ko-KR"/>
              <a:t>y </a:t>
            </a:r>
            <a:r>
              <a:rPr lang="ko-KR" altLang="en-US"/>
              <a:t>축 방향으로의 속도는 안정적이지 않습니다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20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다음으로는 </a:t>
            </a:r>
            <a:r>
              <a:rPr lang="en-US" altLang="ko-KR"/>
              <a:t>adagrad </a:t>
            </a:r>
            <a:r>
              <a:rPr lang="ko-KR" altLang="en-US"/>
              <a:t>방법입니다</a:t>
            </a:r>
            <a:r>
              <a:rPr lang="en-US" altLang="ko-KR"/>
              <a:t>.  </a:t>
            </a:r>
            <a:r>
              <a:rPr lang="ko-KR" altLang="en-US"/>
              <a:t>신경망에서는 학습률이 너무 작으면 학습시간이 길어지고 너무 많으면 발산하여 학습이 제대로 이뤄지지 않습니다</a:t>
            </a:r>
            <a:r>
              <a:rPr lang="en-US" altLang="ko-KR"/>
              <a:t>. </a:t>
            </a:r>
            <a:r>
              <a:rPr lang="ko-KR" altLang="en-US"/>
              <a:t>이 학습률을 정하는 효과적인 기술로 학습률 감소가 있습니다</a:t>
            </a:r>
            <a:r>
              <a:rPr lang="en-US" altLang="ko-KR"/>
              <a:t>. </a:t>
            </a:r>
            <a:r>
              <a:rPr lang="ko-KR" altLang="en-US"/>
              <a:t>즉 학습을 진행하면서 학습률을 점차 줄여가는 방법입니다</a:t>
            </a:r>
            <a:r>
              <a:rPr lang="en-US" altLang="ko-KR"/>
              <a:t>. </a:t>
            </a:r>
            <a:r>
              <a:rPr lang="ko-KR" altLang="en-US"/>
              <a:t>학습률을 서서히 낮추는 가장 간단한 방법은 매개변수 전체의 학습률 값을 일괄적으로 낮추는 것이며</a:t>
            </a:r>
            <a:r>
              <a:rPr lang="en-US" altLang="ko-KR"/>
              <a:t>, </a:t>
            </a:r>
            <a:r>
              <a:rPr lang="ko-KR" altLang="en-US"/>
              <a:t>이를 발전시킨 것이 </a:t>
            </a:r>
            <a:r>
              <a:rPr lang="en-US" altLang="ko-KR"/>
              <a:t>adagrad </a:t>
            </a:r>
            <a:r>
              <a:rPr lang="ko-KR" altLang="en-US"/>
              <a:t>방법입니다</a:t>
            </a:r>
            <a:r>
              <a:rPr lang="en-US" altLang="ko-KR"/>
              <a:t>. Adagrad </a:t>
            </a:r>
            <a:r>
              <a:rPr lang="ko-KR" altLang="en-US"/>
              <a:t>방법의 갱신방법 수식은 다음과 같습니다</a:t>
            </a:r>
            <a:r>
              <a:rPr lang="en-US" altLang="ko-KR"/>
              <a:t>.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0757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이제 </a:t>
            </a:r>
            <a:r>
              <a:rPr lang="en-US" altLang="ko-KR"/>
              <a:t>adagrad </a:t>
            </a:r>
            <a:r>
              <a:rPr lang="ko-KR" altLang="en-US"/>
              <a:t>방법을 이용하여 최적화 문제를 풀어보면 다음과 같습니다</a:t>
            </a:r>
            <a:r>
              <a:rPr lang="en-US" altLang="ko-KR"/>
              <a:t>. </a:t>
            </a:r>
            <a:r>
              <a:rPr lang="ko-KR" altLang="en-US"/>
              <a:t>전보다 </a:t>
            </a:r>
            <a:r>
              <a:rPr lang="en-US" altLang="ko-KR"/>
              <a:t>y</a:t>
            </a:r>
            <a:r>
              <a:rPr lang="ko-KR" altLang="en-US"/>
              <a:t>축 방향으로의 갱신 정도가 빠르게 약해지고</a:t>
            </a:r>
            <a:r>
              <a:rPr lang="en-US" altLang="ko-KR"/>
              <a:t>, </a:t>
            </a:r>
            <a:r>
              <a:rPr lang="ko-KR" altLang="en-US"/>
              <a:t>안정적으로 최솟값을 찾는 것을 확인할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41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94D73-8C73-92C4-6C25-CDA708976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7E1AC-3BB4-FFCF-C1D0-321E97DD6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0EE2B-66AB-E8E7-5A72-806DEE89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0EF0-AAF2-DB62-6998-58AFDAD7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CB93D-06F2-A48C-7DA2-0F5322C9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54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E8F45-3844-334D-23AF-E6937B9F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2688C4-9915-88D2-1141-E63DC705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1260E-D764-0501-6565-C946A01B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7B04C-F9B8-668C-E77A-110030BA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8946E-3F27-4232-03EA-692EA7F0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6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499A6-CFB2-0BC4-3A9C-EBE0D5EE9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8E70F-D093-BA36-0C05-9C44C6903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9C96D-6126-B55F-593D-53A1C81B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7A04B-9886-EB19-43EE-5AD0E80C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5EBE4-CF11-812A-69E3-F10EE362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91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1F213-DD47-EC7D-414D-8C2C26EB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0DA7C-90E9-D510-DE28-86B2698E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C000-C5BD-B83B-5746-55D2F368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F5F8F-DC82-0F02-28EA-680FE70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0D6DC-F97F-30FE-9BBC-2921576A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347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24C5F-FEAA-A23B-2A13-C3115093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F2101-290D-5B07-9B4A-38D505EA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6A8E2-198D-BB43-D5E8-431503E7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D6F0A-D9D2-A214-655D-12DBB51E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093C8-ADF8-75FF-E1FE-618E2EF4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69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E85DC-8A2F-16E5-B14A-1799DF9E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11B5B-0E40-86A9-62DC-EAFDCDA60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87774-F7B1-6864-F52B-94FD29C1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DCD87-CC90-A8C7-74E9-2EC82D71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CEC56-2076-DC94-F749-F6C66C48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4A497-A4CA-533F-A7D5-835792FE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950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CA0B5-D074-33FC-C054-6CDE82F3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7DB14-14F7-D73F-53C3-45880560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08967-CB3B-48D2-2C99-CB727736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A1E00-6480-6A10-9EC3-453038E00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7AEDB0-491C-5CB1-DF9B-E86D936B3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AFB8AA-FE58-A08B-02C6-05F07ED7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DC260D-A97B-B1E5-08CA-C5D275E1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86AE7F-7109-498A-28BB-A7F2C6BB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9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B9BC4-2C42-FAB3-D5AB-5D0B21C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A554C1-1447-53AE-4679-B2BB90F9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36E9A8-4A85-B3B5-10BF-774ECFAC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4FDB30-A730-6D95-2CDF-DACAFCBE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7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0AC83F-0B4E-506E-B027-53113BBA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B4710-022C-3404-2355-8B495F5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4C025-5B84-B97A-85BA-58DE8474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1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B5545-AD71-48E2-9CDE-F733DBA7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DB131-8CEF-969D-B289-280823D4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FCCC9-8428-7E87-37ED-F9F1458F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BD4FD-8887-DE47-6BCE-D5A58FF1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46A14-68D1-942D-B0F9-BF75CDFE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07616-215D-BE11-4C87-8264F54E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76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6CBD-9142-E859-B6A3-BE0D2200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B040A9-7E5D-32D0-4DFD-AC89677A8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22295-85AC-3718-1534-A5863CBE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0FF22-E4CC-BF14-1036-355ED7E7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4562A-8669-AEAC-FEBE-F426A5A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12D77-CCC5-4A86-97D5-1D2CF87C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78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5218F-5E5A-3310-B37E-7A35C49E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CA592-28FB-8A75-FD29-2B9500B97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A3F92-77A4-C3CC-CE3D-13543CD4A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097-E546-DC40-9326-A27E6F748C54}" type="datetimeFigureOut">
              <a:rPr kumimoji="1" lang="ko-KR" altLang="en-US" smtClean="0"/>
              <a:t>2024-05-14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ED81F-9723-B780-57AF-419B31E84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D552A-82B7-987B-045B-2F75CAF8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C0B6A-1FF1-264E-AA01-5A65972F00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62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66392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>
                <a:solidFill>
                  <a:srgbClr val="19264B"/>
                </a:solidFill>
              </a:rPr>
              <a:t>CUAI DLS</a:t>
            </a:r>
            <a:r>
              <a:rPr lang="ko" altLang="en-US" sz="3333" b="1">
                <a:solidFill>
                  <a:srgbClr val="19264B"/>
                </a:solidFill>
              </a:rPr>
              <a:t>스터디 </a:t>
            </a:r>
            <a:r>
              <a:rPr lang="en-US" altLang="ko" sz="3333" b="1">
                <a:solidFill>
                  <a:srgbClr val="19264B"/>
                </a:solidFill>
              </a:rPr>
              <a:t>2</a:t>
            </a:r>
            <a:r>
              <a:rPr lang="ko" altLang="en-US" sz="3333" b="1">
                <a:solidFill>
                  <a:srgbClr val="19264B"/>
                </a:solidFill>
              </a:rPr>
              <a:t>팀</a:t>
            </a:r>
            <a:endParaRPr sz="3333" b="1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sz="2400">
                <a:solidFill>
                  <a:srgbClr val="19264B"/>
                </a:solidFill>
              </a:rPr>
              <a:t>2022.03.08</a:t>
            </a:r>
            <a:endParaRPr sz="240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1467">
                <a:solidFill>
                  <a:srgbClr val="19264B"/>
                </a:solidFill>
              </a:rPr>
              <a:t>발표자 </a:t>
            </a:r>
            <a:r>
              <a:rPr lang="en-US" altLang="ko" sz="1467">
                <a:solidFill>
                  <a:srgbClr val="19264B"/>
                </a:solidFill>
              </a:rPr>
              <a:t>: </a:t>
            </a:r>
            <a:r>
              <a:rPr lang="ko-KR" altLang="en-US" sz="1467">
                <a:solidFill>
                  <a:srgbClr val="19264B"/>
                </a:solidFill>
              </a:rPr>
              <a:t>배준학</a:t>
            </a:r>
            <a:r>
              <a:rPr lang="en-US" altLang="ko-KR" sz="1467">
                <a:solidFill>
                  <a:srgbClr val="19264B"/>
                </a:solidFill>
              </a:rPr>
              <a:t>,</a:t>
            </a:r>
            <a:r>
              <a:rPr lang="ko-KR" altLang="en-US" sz="1467">
                <a:solidFill>
                  <a:srgbClr val="19264B"/>
                </a:solidFill>
              </a:rPr>
              <a:t> 임유민</a:t>
            </a:r>
            <a:endParaRPr sz="1467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매개변수 갱신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234381"/>
            <a:ext cx="9313933" cy="644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 Adam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위의 두 방법을 융합한 기법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위 그림에서 보이듯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Adam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갱신 과정도 그릇 바닥을 구르듯 움직인다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모멘텀과 비슷한 패턴인데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모멘텀 때보다 공의 좌우 흔들림이 적다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이는 학습의 갱신 강도를 적응적으로 조정해서 얻는 혜택이다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F05A81-5C06-FD3C-4C69-2C67E52E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16" y="2168384"/>
            <a:ext cx="3325875" cy="28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4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매개변수 갱신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234381"/>
            <a:ext cx="9313933" cy="407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6.1.6 </a:t>
            </a: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어떤 갱신 방법을 이용해야 하나</a:t>
            </a: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?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=&gt; SGD</a:t>
            </a: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를 포함한 네가지 방법 중 모든 문제에 뛰어난 기법은 없음</a:t>
            </a: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문제에 따라</a:t>
            </a: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 </a:t>
            </a:r>
            <a:r>
              <a:rPr lang="ko-KR" altLang="en-US" sz="20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학습률</a:t>
            </a: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등의 파라미터 설정에 따라 달라짐</a:t>
            </a: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각자 상황을 고려해 여러가지로 시도하는 것이 중요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34328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가중치의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1)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초깃값을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</a:t>
            </a:r>
            <a:r>
              <a:rPr lang="ko-KR" altLang="en-US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으로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하면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?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94082DDE-6B99-6C74-27F4-830F85C7845C}"/>
              </a:ext>
            </a:extLst>
          </p:cNvPr>
          <p:cNvSpPr txBox="1"/>
          <p:nvPr/>
        </p:nvSpPr>
        <p:spPr>
          <a:xfrm>
            <a:off x="2594701" y="1825587"/>
            <a:ext cx="8234261" cy="91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“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가중치 감소</a:t>
            </a:r>
            <a:r>
              <a:rPr lang="en-US" altLang="ko-KR" sz="24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(Weight Decay) </a:t>
            </a:r>
            <a:r>
              <a:rPr lang="ko-KR" altLang="en-US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기법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”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	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: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 매개변수의 값이 작아지도록 학습하는 방법 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17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오버피팅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방지</a:t>
            </a:r>
            <a:endParaRPr sz="17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1026" name="Picture 2" descr="Weight Decay Explained | Papers With Code">
            <a:extLst>
              <a:ext uri="{FF2B5EF4-FFF2-40B4-BE49-F238E27FC236}">
                <a16:creationId xmlns:a16="http://schemas.microsoft.com/office/drawing/2014/main" id="{2FD58458-387D-AAD6-EFF1-7359D703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09" y="2741749"/>
            <a:ext cx="5542670" cy="278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826A2617-EB17-03FD-BF8D-A772799920D1}"/>
              </a:ext>
            </a:extLst>
          </p:cNvPr>
          <p:cNvSpPr txBox="1"/>
          <p:nvPr/>
        </p:nvSpPr>
        <p:spPr>
          <a:xfrm>
            <a:off x="2722652" y="5861874"/>
            <a:ext cx="8681663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그렇다면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초깃값을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으로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하면 어떻게 될까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?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가중치가 고르게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되어버림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!!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135539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가중치의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2)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은닉층의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활성화값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분포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509429"/>
            <a:ext cx="7586989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(1)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가중치를 표준편차가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인 정규분포로 초기화 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2050" name="Picture 2" descr="19. 가중치 초깃값">
            <a:extLst>
              <a:ext uri="{FF2B5EF4-FFF2-40B4-BE49-F238E27FC236}">
                <a16:creationId xmlns:a16="http://schemas.microsoft.com/office/drawing/2014/main" id="{E2BDFA9B-93FE-2F39-7FCF-3001FEA4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85" y="2451170"/>
            <a:ext cx="8066471" cy="237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47;g2c292867ea4_0_33">
            <a:extLst>
              <a:ext uri="{FF2B5EF4-FFF2-40B4-BE49-F238E27FC236}">
                <a16:creationId xmlns:a16="http://schemas.microsoft.com/office/drawing/2014/main" id="{249F5AC6-E0AE-D671-F6DF-EDF91EEC88E1}"/>
              </a:ext>
            </a:extLst>
          </p:cNvPr>
          <p:cNvSpPr txBox="1"/>
          <p:nvPr/>
        </p:nvSpPr>
        <p:spPr>
          <a:xfrm>
            <a:off x="2619910" y="5348571"/>
            <a:ext cx="9061807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활성화 값들이 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과 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에 치우쳐 분포되어 있다 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기울기 소실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(Gradient Vanishing)</a:t>
            </a:r>
            <a:endParaRPr sz="17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244437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가중치의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2)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은닉층의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활성화값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분포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509429"/>
            <a:ext cx="7586989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(2)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가중치를 표준편차가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0.01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인 정규분포로 초기화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3074" name="Picture 2" descr="19. 가중치 초깃값">
            <a:extLst>
              <a:ext uri="{FF2B5EF4-FFF2-40B4-BE49-F238E27FC236}">
                <a16:creationId xmlns:a16="http://schemas.microsoft.com/office/drawing/2014/main" id="{2BDE9453-95A5-7D3A-0DFC-745091976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10" y="2454159"/>
            <a:ext cx="8256998" cy="243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8317A83C-A5A2-B77D-689E-059745C76AA7}"/>
              </a:ext>
            </a:extLst>
          </p:cNvPr>
          <p:cNvSpPr txBox="1"/>
          <p:nvPr/>
        </p:nvSpPr>
        <p:spPr>
          <a:xfrm>
            <a:off x="2619910" y="5348571"/>
            <a:ext cx="9061807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0.5</a:t>
            </a:r>
            <a:r>
              <a:rPr lang="ko-KR" altLang="en-US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부근에 분포가 집중된다 </a:t>
            </a:r>
            <a:r>
              <a:rPr lang="en-US" altLang="ko-KR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다수의 뉴런이 거의 같은 값을 출력 </a:t>
            </a:r>
            <a:r>
              <a:rPr lang="en-US" altLang="ko-KR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표현력의 제한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66749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가중치의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2)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은닉층의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활성화값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분포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509429"/>
            <a:ext cx="7586989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(3)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Xavier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!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635965AD-99B8-0F98-EE05-9BD229FC814F}"/>
              </a:ext>
            </a:extLst>
          </p:cNvPr>
          <p:cNvSpPr txBox="1"/>
          <p:nvPr/>
        </p:nvSpPr>
        <p:spPr>
          <a:xfrm>
            <a:off x="2399492" y="2027221"/>
            <a:ext cx="8234261" cy="91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“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Xavier </a:t>
            </a: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”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	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: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일반적인 딥러닝 프레임워크에서 표준적으로 이용되는 </a:t>
            </a:r>
            <a:r>
              <a:rPr lang="ko-KR" altLang="en-US" sz="17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sz="17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100" name="Picture 4" descr="비전공자용] [Python] Xavier Initialization (Xavier 초기화) &amp; He Initialization (He  초기화)">
            <a:extLst>
              <a:ext uri="{FF2B5EF4-FFF2-40B4-BE49-F238E27FC236}">
                <a16:creationId xmlns:a16="http://schemas.microsoft.com/office/drawing/2014/main" id="{349C4F71-784F-A81E-A19F-E1206A81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56" y="3429000"/>
            <a:ext cx="4444834" cy="26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347;g2c292867ea4_0_33">
                <a:extLst>
                  <a:ext uri="{FF2B5EF4-FFF2-40B4-BE49-F238E27FC236}">
                    <a16:creationId xmlns:a16="http://schemas.microsoft.com/office/drawing/2014/main" id="{7F142F41-F35C-C517-0A44-9EF4795BB0AC}"/>
                  </a:ext>
                </a:extLst>
              </p:cNvPr>
              <p:cNvSpPr txBox="1"/>
              <p:nvPr/>
            </p:nvSpPr>
            <p:spPr>
              <a:xfrm>
                <a:off x="5517222" y="4306728"/>
                <a:ext cx="6397923" cy="910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앞 계층 노드가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배달의민족 한나체 Air" panose="020B0600000101010101" pitchFamily="50" charset="-127"/>
                        <a:cs typeface="Gowun Dodum"/>
                        <a:sym typeface="Gowun Dodum"/>
                      </a:rPr>
                      <m:t>𝒏</m:t>
                    </m:r>
                  </m:oMath>
                </a14:m>
                <a:r>
                  <a:rPr lang="ko-KR" altLang="en-US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개일 때</a:t>
                </a:r>
                <a:r>
                  <a:rPr lang="en-US" altLang="ko-KR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,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</a:t>
                </a:r>
                <a:r>
                  <a:rPr lang="ko-KR" altLang="en-US" sz="1700" dirty="0"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</m:ctrlPr>
                      </m:fPr>
                      <m:num>
                        <m:r>
                          <a:rPr lang="en-US" altLang="ko-KR" sz="2800" b="1" i="1" smtClean="0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owun Dodum"/>
                          </a:rPr>
                          <m:t>√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Gowun Dodum"/>
                          </a:rPr>
                          <m:t>𝒏</m:t>
                        </m:r>
                      </m:den>
                    </m:f>
                  </m:oMath>
                </a14:m>
                <a:r>
                  <a:rPr lang="ko-KR" altLang="en-US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인 분포를 사용 </a:t>
                </a:r>
                <a:endParaRPr sz="17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Gowun Dodum"/>
                  <a:sym typeface="Gowun Dodum"/>
                </a:endParaRPr>
              </a:p>
            </p:txBody>
          </p:sp>
        </mc:Choice>
        <mc:Fallback xmlns="">
          <p:sp>
            <p:nvSpPr>
              <p:cNvPr id="6" name="Google Shape;347;g2c292867ea4_0_33">
                <a:extLst>
                  <a:ext uri="{FF2B5EF4-FFF2-40B4-BE49-F238E27FC236}">
                    <a16:creationId xmlns:a16="http://schemas.microsoft.com/office/drawing/2014/main" id="{7F142F41-F35C-C517-0A44-9EF4795B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222" y="4306728"/>
                <a:ext cx="6397923" cy="910412"/>
              </a:xfrm>
              <a:prstGeom prst="rect">
                <a:avLst/>
              </a:prstGeom>
              <a:blipFill>
                <a:blip r:embed="rId5"/>
                <a:stretch>
                  <a:fillRect l="-594" b="-4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42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가중치의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2)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은닉층의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활성화값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분포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509429"/>
            <a:ext cx="7586989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(3)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Xavier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!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8CF5D9-B1A1-407A-6E2E-E4AF2A00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07" y="2458603"/>
            <a:ext cx="7977230" cy="2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47;g2c292867ea4_0_33">
            <a:extLst>
              <a:ext uri="{FF2B5EF4-FFF2-40B4-BE49-F238E27FC236}">
                <a16:creationId xmlns:a16="http://schemas.microsoft.com/office/drawing/2014/main" id="{EFA14426-8FE8-E149-65A0-A9A6C9EAC314}"/>
              </a:ext>
            </a:extLst>
          </p:cNvPr>
          <p:cNvSpPr txBox="1"/>
          <p:nvPr/>
        </p:nvSpPr>
        <p:spPr>
          <a:xfrm>
            <a:off x="4863576" y="5083122"/>
            <a:ext cx="7586989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앞의 두 방법보다 넓게 분포됨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!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119713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가중치의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5160576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3)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ReLU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를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사용할 때의 가중치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CE354D21-70DF-008B-886D-6B9E6AB5B213}"/>
              </a:ext>
            </a:extLst>
          </p:cNvPr>
          <p:cNvSpPr txBox="1"/>
          <p:nvPr/>
        </p:nvSpPr>
        <p:spPr>
          <a:xfrm>
            <a:off x="2933393" y="2650589"/>
            <a:ext cx="9408251" cy="128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Xavier </a:t>
            </a:r>
            <a:r>
              <a:rPr lang="ko-KR" altLang="en-US" sz="17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초깃값은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활성화 함수가 선형일 때 사용 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sigmoid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함수와 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tanh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함수에 적합</a:t>
            </a:r>
            <a:endParaRPr lang="en-US" altLang="ko-KR" sz="17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그렇다면 </a:t>
            </a:r>
            <a:r>
              <a:rPr lang="en-US" altLang="ko-KR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ReLU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함수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?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“ </a:t>
            </a:r>
            <a:r>
              <a:rPr lang="en-US" altLang="ko-KR" sz="2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He</a:t>
            </a:r>
            <a:r>
              <a:rPr lang="ko-KR" altLang="en-US" sz="2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28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r>
              <a:rPr lang="ko-KR" altLang="en-US" sz="2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“</a:t>
            </a:r>
            <a:endParaRPr sz="17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47;g2c292867ea4_0_33">
                <a:extLst>
                  <a:ext uri="{FF2B5EF4-FFF2-40B4-BE49-F238E27FC236}">
                    <a16:creationId xmlns:a16="http://schemas.microsoft.com/office/drawing/2014/main" id="{B7FCC9BE-7725-030E-A4B8-CEFFA3B9DD4B}"/>
                  </a:ext>
                </a:extLst>
              </p:cNvPr>
              <p:cNvSpPr txBox="1"/>
              <p:nvPr/>
            </p:nvSpPr>
            <p:spPr>
              <a:xfrm>
                <a:off x="3431569" y="3636653"/>
                <a:ext cx="8987010" cy="900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>
                  <a:lnSpc>
                    <a:spcPct val="115000"/>
                  </a:lnSpc>
                </a:pPr>
                <a:r>
                  <a:rPr lang="en-US" altLang="ko-KR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: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앞 계층의 노드가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배달의민족 한나체 Air" panose="020B0600000101010101" pitchFamily="50" charset="-127"/>
                        <a:cs typeface="Gowun Dodum"/>
                        <a:sym typeface="Gowun Dodum"/>
                      </a:rPr>
                      <m:t>𝒏</m:t>
                    </m:r>
                  </m:oMath>
                </a14:m>
                <a:r>
                  <a:rPr lang="ko-KR" altLang="en-US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개일 때</a:t>
                </a:r>
                <a:r>
                  <a:rPr lang="en-US" altLang="ko-KR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,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 표준편차가 </a:t>
                </a:r>
                <a14:m>
                  <m:oMath xmlns:m="http://schemas.openxmlformats.org/officeDocument/2006/math">
                    <m:r>
                      <a:rPr lang="ko-KR" altLang="en-US" sz="2800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  <a:cs typeface="Gowun Dodum"/>
                        <a:sym typeface="Gowun Dodum"/>
                      </a:rPr>
                      <m:t>√</m:t>
                    </m:r>
                    <m:f>
                      <m:fPr>
                        <m:ctrlPr>
                          <a:rPr lang="en-US" altLang="ko-KR" sz="28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  <m:t>𝟐</m:t>
                        </m:r>
                      </m:num>
                      <m:den>
                        <m:r>
                          <a:rPr lang="en-US" altLang="ko-KR" sz="2800" b="1" i="1">
                            <a:latin typeface="Cambria Math" panose="02040503050406030204" pitchFamily="18" charset="0"/>
                            <a:ea typeface="배달의민족 한나체 Air" panose="020B0600000101010101" pitchFamily="50" charset="-127"/>
                            <a:sym typeface="Gowun Dodum"/>
                          </a:rPr>
                          <m:t>𝒏</m:t>
                        </m:r>
                      </m:den>
                    </m:f>
                    <m:r>
                      <a:rPr lang="en-US" altLang="ko-KR" sz="2800" b="1" i="1">
                        <a:latin typeface="Cambria Math" panose="02040503050406030204" pitchFamily="18" charset="0"/>
                        <a:ea typeface="배달의민족 한나체 Air" panose="020B0600000101010101" pitchFamily="50" charset="-127"/>
                        <a:sym typeface="Gowun Dodum"/>
                      </a:rPr>
                      <m:t> </m:t>
                    </m:r>
                  </m:oMath>
                </a14:m>
                <a:r>
                  <a:rPr lang="ko-KR" altLang="en-US" sz="1700" dirty="0">
                    <a:solidFill>
                      <a:schemeClr val="tx1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Gowun Dodum"/>
                    <a:sym typeface="Gowun Dodum"/>
                  </a:rPr>
                  <a:t>인 정규분포를 사용</a:t>
                </a:r>
                <a:endParaRPr sz="1700" dirty="0">
                  <a:solidFill>
                    <a:schemeClr val="tx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Gowun Dodum"/>
                  <a:sym typeface="Gowun Dodum"/>
                </a:endParaRPr>
              </a:p>
            </p:txBody>
          </p:sp>
        </mc:Choice>
        <mc:Fallback xmlns="">
          <p:sp>
            <p:nvSpPr>
              <p:cNvPr id="5" name="Google Shape;347;g2c292867ea4_0_33">
                <a:extLst>
                  <a:ext uri="{FF2B5EF4-FFF2-40B4-BE49-F238E27FC236}">
                    <a16:creationId xmlns:a16="http://schemas.microsoft.com/office/drawing/2014/main" id="{B7FCC9BE-7725-030E-A4B8-CEFFA3B9D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569" y="3636653"/>
                <a:ext cx="8987010" cy="900344"/>
              </a:xfrm>
              <a:prstGeom prst="rect">
                <a:avLst/>
              </a:prstGeom>
              <a:blipFill>
                <a:blip r:embed="rId4"/>
                <a:stretch>
                  <a:fillRect l="-4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12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가중치의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3)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ReLU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를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사용할 때의 가중치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0A0AC8B-C39B-79F3-CC2F-CB5448CE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1" y="1575275"/>
            <a:ext cx="4473562" cy="512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436ADD2D-21D4-13BE-D0F5-CDBEB17E44D9}"/>
              </a:ext>
            </a:extLst>
          </p:cNvPr>
          <p:cNvSpPr txBox="1"/>
          <p:nvPr/>
        </p:nvSpPr>
        <p:spPr>
          <a:xfrm>
            <a:off x="7998221" y="1982769"/>
            <a:ext cx="4473562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1)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표준편차가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0.01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인 정규분포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0534FCFB-6642-3BFD-1129-3561B8574933}"/>
              </a:ext>
            </a:extLst>
          </p:cNvPr>
          <p:cNvSpPr txBox="1"/>
          <p:nvPr/>
        </p:nvSpPr>
        <p:spPr>
          <a:xfrm>
            <a:off x="7998221" y="3804566"/>
            <a:ext cx="4473562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2)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Xavier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6" name="Google Shape;347;g2c292867ea4_0_33">
            <a:extLst>
              <a:ext uri="{FF2B5EF4-FFF2-40B4-BE49-F238E27FC236}">
                <a16:creationId xmlns:a16="http://schemas.microsoft.com/office/drawing/2014/main" id="{847B77FA-FE30-3F29-E3B5-9A89EF20BB72}"/>
              </a:ext>
            </a:extLst>
          </p:cNvPr>
          <p:cNvSpPr txBox="1"/>
          <p:nvPr/>
        </p:nvSpPr>
        <p:spPr>
          <a:xfrm>
            <a:off x="7998221" y="5565025"/>
            <a:ext cx="4473562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3)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He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212185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가중치의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7451713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4) MNIST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데이터셋으로 본 가중치 </a:t>
            </a:r>
            <a:r>
              <a:rPr lang="ko-KR" altLang="en-US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비교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14338" name="Picture 2" descr="2. 가중치 초깃값">
            <a:extLst>
              <a:ext uri="{FF2B5EF4-FFF2-40B4-BE49-F238E27FC236}">
                <a16:creationId xmlns:a16="http://schemas.microsoft.com/office/drawing/2014/main" id="{7F79DC77-2ED8-B34C-3DB9-7FA0D127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32" y="1838930"/>
            <a:ext cx="4806665" cy="377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7;g2c292867ea4_0_33">
            <a:extLst>
              <a:ext uri="{FF2B5EF4-FFF2-40B4-BE49-F238E27FC236}">
                <a16:creationId xmlns:a16="http://schemas.microsoft.com/office/drawing/2014/main" id="{10FAC7B3-BE4C-57AE-C2DB-C6B2B2DE5961}"/>
              </a:ext>
            </a:extLst>
          </p:cNvPr>
          <p:cNvSpPr txBox="1"/>
          <p:nvPr/>
        </p:nvSpPr>
        <p:spPr>
          <a:xfrm>
            <a:off x="7431201" y="2615211"/>
            <a:ext cx="4473562" cy="229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std=0.01 </a:t>
            </a:r>
            <a:r>
              <a:rPr lang="en-US" altLang="ko-KR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:</a:t>
            </a:r>
            <a:r>
              <a:rPr lang="ko-KR" altLang="en-US" sz="17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학습이 전혀 이루어지지 않음</a:t>
            </a:r>
            <a:endParaRPr lang="en-US" altLang="ko-KR" sz="17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He </a:t>
            </a:r>
            <a:r>
              <a:rPr lang="en-US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:</a:t>
            </a:r>
            <a:r>
              <a:rPr lang="ko-KR" altLang="en-US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학습이 빠르게 진행됨</a:t>
            </a:r>
            <a:endParaRPr lang="en-US" sz="17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Xavier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:</a:t>
            </a:r>
            <a:r>
              <a:rPr lang="ko-KR" altLang="en-US" sz="17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학습이 진행됨</a:t>
            </a:r>
            <a:endParaRPr sz="17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DF4A1-574D-0909-83CF-644BB27C930F}"/>
              </a:ext>
            </a:extLst>
          </p:cNvPr>
          <p:cNvSpPr txBox="1"/>
          <p:nvPr/>
        </p:nvSpPr>
        <p:spPr>
          <a:xfrm>
            <a:off x="3285161" y="5876276"/>
            <a:ext cx="7995864" cy="478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sz="24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초깃값은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신경망 학습의 성패를 결정한다</a:t>
            </a:r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!</a:t>
            </a:r>
            <a:endParaRPr lang="en-US" altLang="ko-KR" sz="24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360260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132333" y="1682800"/>
            <a:ext cx="5716800" cy="4552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600"/>
              <a:t>사진을 깜박했습니다</a:t>
            </a:r>
            <a:r>
              <a:rPr lang="en-US" altLang="ko-KR" sz="1600"/>
              <a:t>..!!</a:t>
            </a:r>
            <a:endParaRPr sz="1600"/>
          </a:p>
        </p:txBody>
      </p:sp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667" b="1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183467" y="2426833"/>
            <a:ext cx="304280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스터디원 </a:t>
            </a:r>
            <a:r>
              <a:rPr lang="en-US" altLang="ko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 : </a:t>
            </a:r>
            <a:r>
              <a:rPr lang="ko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박수빈</a:t>
            </a:r>
            <a:endParaRPr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스터디원 </a:t>
            </a:r>
            <a:r>
              <a:rPr lang="en-US" altLang="ko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 : </a:t>
            </a:r>
            <a:r>
              <a:rPr lang="ko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배준학</a:t>
            </a:r>
            <a:endParaRPr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스터디원 </a:t>
            </a:r>
            <a:r>
              <a:rPr lang="en-US" altLang="ko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 : </a:t>
            </a:r>
            <a:r>
              <a:rPr lang="ko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임유민</a:t>
            </a:r>
            <a:endParaRPr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스터디원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최형용</a:t>
            </a:r>
            <a:endParaRPr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3.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배치 정규화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7153762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배치 정규화 알고리즘</a:t>
            </a: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1">
              <a:lnSpc>
                <a:spcPct val="115000"/>
              </a:lnSpc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: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각 층이 활성화를 적당히 퍼뜨리도록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‘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강제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＇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하는 것</a:t>
            </a:r>
            <a:endParaRPr lang="en-US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2D3D28-8AA5-BCB6-5899-FBE97BB4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49" y="2081673"/>
            <a:ext cx="7440043" cy="204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76C3C-8A32-7A6F-1CEF-FE0FD0488EF4}"/>
              </a:ext>
            </a:extLst>
          </p:cNvPr>
          <p:cNvSpPr txBox="1"/>
          <p:nvPr/>
        </p:nvSpPr>
        <p:spPr>
          <a:xfrm>
            <a:off x="4548614" y="4795050"/>
            <a:ext cx="6097712" cy="165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&lt;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장점 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&gt;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800100" lvl="1" indent="-342900">
              <a:lnSpc>
                <a:spcPct val="115000"/>
              </a:lnSpc>
              <a:buAutoNum type="arabicParenBoth"/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 속도가 빨라진다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800100" lvl="1" indent="-342900">
              <a:lnSpc>
                <a:spcPct val="115000"/>
              </a:lnSpc>
              <a:buAutoNum type="arabicParenBoth"/>
            </a:pPr>
            <a:r>
              <a:rPr lang="ko-KR" altLang="en-US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초깃값에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크게 의존하지 않는다</a:t>
            </a:r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800100" lvl="1" indent="-342900">
              <a:lnSpc>
                <a:spcPct val="115000"/>
              </a:lnSpc>
              <a:buAutoNum type="arabicParenBoth"/>
            </a:pP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오버피팅을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억제한다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endParaRPr lang="en-US" altLang="ko-KR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5E666-DF5E-26EE-30CC-0081F0538F45}"/>
              </a:ext>
            </a:extLst>
          </p:cNvPr>
          <p:cNvSpPr txBox="1"/>
          <p:nvPr/>
        </p:nvSpPr>
        <p:spPr>
          <a:xfrm>
            <a:off x="3162887" y="4128653"/>
            <a:ext cx="8560942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데이터 분포를 정규화 하는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‘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배치 정규화 계층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’</a:t>
            </a: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을 신경망 사이사이에 삽입한다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.)</a:t>
            </a:r>
            <a:endParaRPr lang="en-US" altLang="ko-KR" sz="1600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234373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3.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배치 정규화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7985969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배치 정규화 알고리즘</a:t>
            </a:r>
          </a:p>
          <a:p>
            <a:pPr lvl="1">
              <a:lnSpc>
                <a:spcPct val="115000"/>
              </a:lnSpc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endParaRPr lang="ko-KR" altLang="en-US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11" name="그림 10" descr="텍스트, 친필, 폰트, 도표이(가) 표시된 사진&#10;&#10;자동 생성된 설명">
            <a:extLst>
              <a:ext uri="{FF2B5EF4-FFF2-40B4-BE49-F238E27FC236}">
                <a16:creationId xmlns:a16="http://schemas.microsoft.com/office/drawing/2014/main" id="{CBE9BD72-045C-D20D-1F33-B3A712BFB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5"/>
          <a:stretch/>
        </p:blipFill>
        <p:spPr>
          <a:xfrm>
            <a:off x="3102796" y="1964862"/>
            <a:ext cx="1905070" cy="23773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3B2365-66C6-3BD9-6874-1E52A1C80996}"/>
              </a:ext>
            </a:extLst>
          </p:cNvPr>
          <p:cNvSpPr txBox="1"/>
          <p:nvPr/>
        </p:nvSpPr>
        <p:spPr>
          <a:xfrm>
            <a:off x="2514600" y="164373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데이터 분포가 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[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평균이 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0,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분산이 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]</a:t>
            </a:r>
            <a:r>
              <a:rPr lang="ko-KR" altLang="en-US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이 되도록 정규화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C1465-6474-F660-D6A8-FBECB8A5389E}"/>
              </a:ext>
            </a:extLst>
          </p:cNvPr>
          <p:cNvSpPr txBox="1"/>
          <p:nvPr/>
        </p:nvSpPr>
        <p:spPr>
          <a:xfrm>
            <a:off x="2514600" y="4710693"/>
            <a:ext cx="8376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ko-KR" altLang="en-US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정규화된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데이터에 고유한 확대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(scale)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와 이동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(shift)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변환을 수행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3388D1-B66E-C2E0-C58F-4A0A9CB71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796" y="5080025"/>
            <a:ext cx="1574800" cy="6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5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3.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배치 정규화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1)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배치 정규화의 효과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8194" name="Picture 2" descr="딥러닝] 배치 정규화의 알고리즘과 효과">
            <a:extLst>
              <a:ext uri="{FF2B5EF4-FFF2-40B4-BE49-F238E27FC236}">
                <a16:creationId xmlns:a16="http://schemas.microsoft.com/office/drawing/2014/main" id="{AC3D0F67-3BE0-EEBF-2FDE-7E22E784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27" y="1595991"/>
            <a:ext cx="4570516" cy="366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420DF-EB23-BF4E-5988-C31F202B5017}"/>
              </a:ext>
            </a:extLst>
          </p:cNvPr>
          <p:cNvSpPr txBox="1"/>
          <p:nvPr/>
        </p:nvSpPr>
        <p:spPr>
          <a:xfrm>
            <a:off x="2895759" y="5623619"/>
            <a:ext cx="8560942" cy="478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-&gt;</a:t>
            </a:r>
            <a:r>
              <a:rPr lang="ko-KR" altLang="en-US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배치 정규화를 했을 때 학습 속도가 훨씬 향상됨</a:t>
            </a:r>
            <a:r>
              <a:rPr lang="en-US" altLang="ko-KR" sz="2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!</a:t>
            </a:r>
            <a:endParaRPr lang="en-US" altLang="ko-KR" sz="24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</p:spTree>
    <p:extLst>
      <p:ext uri="{BB962C8B-B14F-4D97-AF65-F5344CB8AC3E}">
        <p14:creationId xmlns:p14="http://schemas.microsoft.com/office/powerpoint/2010/main" val="290857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50" y="4095549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8E26C676-75D8-248A-671D-6DD2408B2DAA}"/>
              </a:ext>
            </a:extLst>
          </p:cNvPr>
          <p:cNvSpPr txBox="1"/>
          <p:nvPr/>
        </p:nvSpPr>
        <p:spPr>
          <a:xfrm>
            <a:off x="1805284" y="1321391"/>
            <a:ext cx="9505960" cy="247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spcAft>
                <a:spcPts val="1067"/>
              </a:spcAft>
            </a:pPr>
            <a:r>
              <a:rPr lang="ko-KR" altLang="en-US" sz="2400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기계 학습에서는 </a:t>
            </a:r>
            <a:r>
              <a:rPr lang="ko-KR" altLang="en-US" sz="2400" kern="1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오버피팅</a:t>
            </a:r>
            <a:r>
              <a:rPr lang="ko-KR" altLang="en-US" sz="2400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이 문제가 되는 경우가 많다</a:t>
            </a:r>
            <a:r>
              <a:rPr lang="en-US" altLang="ko-KR" sz="2400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1067"/>
              </a:spcAft>
            </a:pPr>
            <a:endParaRPr lang="en-US" altLang="ko-KR" sz="933" kern="1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1067"/>
              </a:spcAft>
            </a:pPr>
            <a:r>
              <a:rPr lang="ko-KR" altLang="en-US" sz="2400" kern="1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오버피팅</a:t>
            </a:r>
            <a:r>
              <a:rPr lang="en-US" altLang="ko-KR" sz="2400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신경망이 훈련 데이터에만 지나치게 적응되어 그 외의 데이터에는 제대로 대응하지 못하는 상태</a:t>
            </a:r>
            <a:endParaRPr lang="en-US" altLang="ko-KR" sz="2400" kern="1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1067"/>
              </a:spcAft>
            </a:pPr>
            <a:r>
              <a:rPr lang="en-US" altLang="ko-KR" sz="2133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en-US" sz="2133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오버피팅을 억제하는 기술이 중요하다</a:t>
            </a:r>
            <a:r>
              <a:rPr lang="en-US" altLang="ko-KR" sz="2133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altLang="ko-KR" sz="2133" b="1" kern="1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Google Shape;319;g2c292867ea4_0_33">
            <a:extLst>
              <a:ext uri="{FF2B5EF4-FFF2-40B4-BE49-F238E27FC236}">
                <a16:creationId xmlns:a16="http://schemas.microsoft.com/office/drawing/2014/main" id="{B8C66201-25FD-8134-9B10-8894E63BCE4F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 </a:t>
            </a:r>
            <a:r>
              <a:rPr lang="ko-KR" altLang="en-US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바른 학습을 위해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4EA041C9-EB11-F7F7-3CD7-EB6A3E8C7B92}"/>
              </a:ext>
            </a:extLst>
          </p:cNvPr>
          <p:cNvSpPr txBox="1"/>
          <p:nvPr/>
        </p:nvSpPr>
        <p:spPr>
          <a:xfrm>
            <a:off x="1873225" y="3429000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&gt; </a:t>
            </a:r>
            <a:r>
              <a:rPr lang="ko-KR" alt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오버피팅</a:t>
            </a:r>
            <a:endParaRPr sz="2267" b="1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8" name="Google Shape;347;g2c292867ea4_0_33">
            <a:extLst>
              <a:ext uri="{FF2B5EF4-FFF2-40B4-BE49-F238E27FC236}">
                <a16:creationId xmlns:a16="http://schemas.microsoft.com/office/drawing/2014/main" id="{4581CDD7-F09F-FE73-8F82-077B3BE74C7C}"/>
              </a:ext>
            </a:extLst>
          </p:cNvPr>
          <p:cNvSpPr txBox="1"/>
          <p:nvPr/>
        </p:nvSpPr>
        <p:spPr>
          <a:xfrm>
            <a:off x="2035768" y="3917741"/>
            <a:ext cx="9505960" cy="1859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spcAft>
                <a:spcPts val="1067"/>
              </a:spcAft>
            </a:pPr>
            <a:r>
              <a:rPr lang="ko-KR" altLang="en-US" sz="2400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오버티팅이 일어나는 경우</a:t>
            </a:r>
            <a:endParaRPr lang="en-US" altLang="ko-KR" sz="2400" kern="1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Times New Roman" panose="02020603050405020304" pitchFamily="18" charset="0"/>
            </a:endParaRPr>
          </a:p>
          <a:p>
            <a:pPr marL="380990" indent="-380990"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ko-KR" altLang="en-US" sz="2400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매개변수가 많고 표현력이 높은 모델</a:t>
            </a:r>
            <a:endParaRPr lang="en-US" altLang="ko-KR" sz="2400" kern="1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Times New Roman" panose="02020603050405020304" pitchFamily="18" charset="0"/>
            </a:endParaRPr>
          </a:p>
          <a:p>
            <a:pPr marL="380990" indent="-380990"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ko-KR" altLang="en-US" sz="2400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훈련 데이터가 적음</a:t>
            </a:r>
            <a:endParaRPr lang="en-US" altLang="ko-KR" sz="2400" kern="1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Google Shape;347;g2c292867ea4_0_33">
            <a:extLst>
              <a:ext uri="{FF2B5EF4-FFF2-40B4-BE49-F238E27FC236}">
                <a16:creationId xmlns:a16="http://schemas.microsoft.com/office/drawing/2014/main" id="{99CA0080-13B6-C395-AFBC-1D3EC2DDC682}"/>
              </a:ext>
            </a:extLst>
          </p:cNvPr>
          <p:cNvSpPr txBox="1"/>
          <p:nvPr/>
        </p:nvSpPr>
        <p:spPr>
          <a:xfrm>
            <a:off x="2035768" y="5344814"/>
            <a:ext cx="9505960" cy="171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spcAft>
                <a:spcPts val="1067"/>
              </a:spcAft>
            </a:pPr>
            <a:r>
              <a:rPr lang="en-US" altLang="ko-KR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&gt;&gt;   60000</a:t>
            </a:r>
            <a:r>
              <a:rPr lang="ko-KR" altLang="en-US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개의 훈련 데이터 중 </a:t>
            </a:r>
            <a:r>
              <a:rPr lang="en-US" altLang="ko-KR" sz="2400" b="1" kern="100">
                <a:solidFill>
                  <a:schemeClr val="accent3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300</a:t>
            </a:r>
            <a:r>
              <a:rPr lang="ko-KR" altLang="en-US" sz="2400" b="1" kern="100">
                <a:solidFill>
                  <a:schemeClr val="accent3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개만 사용</a:t>
            </a:r>
            <a:r>
              <a:rPr lang="en-US" altLang="ko-KR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400" b="1" kern="100">
                <a:solidFill>
                  <a:schemeClr val="accent3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7</a:t>
            </a:r>
            <a:r>
              <a:rPr lang="ko-KR" altLang="en-US" sz="2400" b="1" kern="100">
                <a:solidFill>
                  <a:schemeClr val="accent3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층 네트워크를 사용</a:t>
            </a:r>
            <a:r>
              <a:rPr lang="ko-KR" altLang="en-US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해 네트워크 복잡성을 높임</a:t>
            </a:r>
            <a:r>
              <a:rPr lang="en-US" altLang="ko-KR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067"/>
              </a:spcAft>
            </a:pPr>
            <a:r>
              <a:rPr lang="en-US" altLang="ko-KR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&gt;&gt;   </a:t>
            </a:r>
            <a:r>
              <a:rPr lang="ko-KR" altLang="en-US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각 층의 뉴런은 </a:t>
            </a:r>
            <a:r>
              <a:rPr lang="en-US" altLang="ko-KR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100</a:t>
            </a:r>
            <a:r>
              <a:rPr lang="ko-KR" altLang="en-US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개 활성화 함수는 </a:t>
            </a:r>
            <a:r>
              <a:rPr lang="en-US" altLang="ko-KR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ReLU</a:t>
            </a:r>
            <a:r>
              <a:rPr lang="ko-KR" altLang="en-US" sz="2400" b="1" kern="1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Times New Roman" panose="02020603050405020304" pitchFamily="18" charset="0"/>
              </a:rPr>
              <a:t>를 사용</a:t>
            </a:r>
            <a:endParaRPr lang="en-US" altLang="ko-KR" sz="2400" b="1" kern="1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78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D39FD5-4582-31BC-579E-2770F5B40BE3}"/>
              </a:ext>
            </a:extLst>
          </p:cNvPr>
          <p:cNvSpPr/>
          <p:nvPr/>
        </p:nvSpPr>
        <p:spPr>
          <a:xfrm>
            <a:off x="6358640" y="3577277"/>
            <a:ext cx="5748693" cy="1909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9;g2c292867ea4_0_33">
            <a:extLst>
              <a:ext uri="{FF2B5EF4-FFF2-40B4-BE49-F238E27FC236}">
                <a16:creationId xmlns:a16="http://schemas.microsoft.com/office/drawing/2014/main" id="{B8C66201-25FD-8134-9B10-8894E63BCE4F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 </a:t>
            </a:r>
            <a:r>
              <a:rPr lang="ko-KR" altLang="en-US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바른 학습을 위해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4EA041C9-EB11-F7F7-3CD7-EB6A3E8C7B92}"/>
              </a:ext>
            </a:extLst>
          </p:cNvPr>
          <p:cNvSpPr txBox="1"/>
          <p:nvPr/>
        </p:nvSpPr>
        <p:spPr>
          <a:xfrm>
            <a:off x="2035785" y="1083741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&gt; </a:t>
            </a:r>
            <a:r>
              <a:rPr lang="ko-KR" alt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오버피팅</a:t>
            </a:r>
            <a:endParaRPr sz="2267" b="1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3F3B5-79E2-1046-7DFC-AB4F4F970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709" y="1731059"/>
            <a:ext cx="4890172" cy="10878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90F7DC-C101-413C-9C61-B115154C4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709" y="2912419"/>
            <a:ext cx="3826759" cy="37423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250B74-BEE6-0E48-D0EA-10EB35B2E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835" y="3454401"/>
            <a:ext cx="2540000" cy="266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3EEEF8-74F7-06FD-5CEC-AB076191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793" y="3843978"/>
            <a:ext cx="5522388" cy="141060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D44AAD-5ECC-A562-7B6E-85C9B955705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261360" y="4531840"/>
            <a:ext cx="2097280" cy="1335553"/>
          </a:xfrm>
          <a:prstGeom prst="straightConnector1">
            <a:avLst/>
          </a:prstGeom>
          <a:ln>
            <a:solidFill>
              <a:srgbClr val="19264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7C3C41-8B7C-FF00-D4B6-CA34707A5D26}"/>
              </a:ext>
            </a:extLst>
          </p:cNvPr>
          <p:cNvSpPr txBox="1"/>
          <p:nvPr/>
        </p:nvSpPr>
        <p:spPr>
          <a:xfrm>
            <a:off x="7937676" y="5521287"/>
            <a:ext cx="312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에폭 단위의 정확도를 저장</a:t>
            </a:r>
          </a:p>
        </p:txBody>
      </p:sp>
    </p:spTree>
    <p:extLst>
      <p:ext uri="{BB962C8B-B14F-4D97-AF65-F5344CB8AC3E}">
        <p14:creationId xmlns:p14="http://schemas.microsoft.com/office/powerpoint/2010/main" val="171655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9;g2c292867ea4_0_33">
            <a:extLst>
              <a:ext uri="{FF2B5EF4-FFF2-40B4-BE49-F238E27FC236}">
                <a16:creationId xmlns:a16="http://schemas.microsoft.com/office/drawing/2014/main" id="{B8C66201-25FD-8134-9B10-8894E63BCE4F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 </a:t>
            </a:r>
            <a:r>
              <a:rPr lang="ko-KR" altLang="en-US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바른 학습을 위해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4EA041C9-EB11-F7F7-3CD7-EB6A3E8C7B92}"/>
              </a:ext>
            </a:extLst>
          </p:cNvPr>
          <p:cNvSpPr txBox="1"/>
          <p:nvPr/>
        </p:nvSpPr>
        <p:spPr>
          <a:xfrm>
            <a:off x="2035785" y="1083741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&gt; </a:t>
            </a:r>
            <a:r>
              <a:rPr lang="ko-KR" alt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오버피팅</a:t>
            </a:r>
            <a:endParaRPr sz="2267" b="1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1C7BC1-D45E-C3DF-5A77-E3AB9ED45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016" y="1613218"/>
            <a:ext cx="3972984" cy="1244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425CC5-81C0-2AF9-D713-81F78AF91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407" y="3180816"/>
            <a:ext cx="4860171" cy="3290097"/>
          </a:xfrm>
          <a:prstGeom prst="rect">
            <a:avLst/>
          </a:prstGeom>
          <a:ln>
            <a:solidFill>
              <a:srgbClr val="19264B"/>
            </a:solidFill>
          </a:ln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EB1CEC1-F0B0-3A66-F5CD-E55573F0669F}"/>
              </a:ext>
            </a:extLst>
          </p:cNvPr>
          <p:cNvCxnSpPr>
            <a:stCxn id="3" idx="3"/>
          </p:cNvCxnSpPr>
          <p:nvPr/>
        </p:nvCxnSpPr>
        <p:spPr>
          <a:xfrm flipV="1">
            <a:off x="6096001" y="2235250"/>
            <a:ext cx="337492" cy="1"/>
          </a:xfrm>
          <a:prstGeom prst="line">
            <a:avLst/>
          </a:prstGeom>
          <a:ln>
            <a:solidFill>
              <a:srgbClr val="19264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53C541-314E-585F-F712-774474A8BAB6}"/>
              </a:ext>
            </a:extLst>
          </p:cNvPr>
          <p:cNvCxnSpPr/>
          <p:nvPr/>
        </p:nvCxnSpPr>
        <p:spPr>
          <a:xfrm>
            <a:off x="6433492" y="2235250"/>
            <a:ext cx="0" cy="736551"/>
          </a:xfrm>
          <a:prstGeom prst="straightConnector1">
            <a:avLst/>
          </a:prstGeom>
          <a:ln>
            <a:solidFill>
              <a:srgbClr val="1926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DEF243-2643-B590-3AA6-6184B4126BB7}"/>
              </a:ext>
            </a:extLst>
          </p:cNvPr>
          <p:cNvCxnSpPr/>
          <p:nvPr/>
        </p:nvCxnSpPr>
        <p:spPr>
          <a:xfrm>
            <a:off x="8308475" y="3338831"/>
            <a:ext cx="0" cy="5715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86B1F1-2DFE-3F39-7E12-D54037F1DAE8}"/>
              </a:ext>
            </a:extLst>
          </p:cNvPr>
          <p:cNvSpPr txBox="1"/>
          <p:nvPr/>
        </p:nvSpPr>
        <p:spPr>
          <a:xfrm>
            <a:off x="8393141" y="3333328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훈련데이터와 학습데이터에서의 정확도 차이가 벌어진다</a:t>
            </a:r>
            <a:r>
              <a:rPr lang="en-US" altLang="ko-KR" sz="14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-&gt; </a:t>
            </a:r>
            <a:r>
              <a:rPr lang="ko-KR" altLang="en-US" sz="14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오버피팅 발생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51C6F-CFBC-BACF-7C4A-ADFBF5A01E3A}"/>
              </a:ext>
            </a:extLst>
          </p:cNvPr>
          <p:cNvSpPr txBox="1"/>
          <p:nvPr/>
        </p:nvSpPr>
        <p:spPr>
          <a:xfrm>
            <a:off x="2035784" y="2807653"/>
            <a:ext cx="135678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333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그래프 시각화</a:t>
            </a:r>
            <a:r>
              <a:rPr lang="en-US" altLang="ko-KR" sz="1333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  <a:endParaRPr lang="ko-KR" altLang="en-US" sz="1333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35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9;g2c292867ea4_0_33">
            <a:extLst>
              <a:ext uri="{FF2B5EF4-FFF2-40B4-BE49-F238E27FC236}">
                <a16:creationId xmlns:a16="http://schemas.microsoft.com/office/drawing/2014/main" id="{B8C66201-25FD-8134-9B10-8894E63BCE4F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 </a:t>
            </a:r>
            <a:r>
              <a:rPr lang="ko-KR" altLang="en-US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바른 학습을 위해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4EA041C9-EB11-F7F7-3CD7-EB6A3E8C7B92}"/>
              </a:ext>
            </a:extLst>
          </p:cNvPr>
          <p:cNvSpPr txBox="1"/>
          <p:nvPr/>
        </p:nvSpPr>
        <p:spPr>
          <a:xfrm>
            <a:off x="2035785" y="1083741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&gt; </a:t>
            </a:r>
            <a:r>
              <a:rPr lang="ko-KR" alt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가중치 감소</a:t>
            </a:r>
            <a:endParaRPr sz="2267" b="1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2" name="Google Shape;347;g2c292867ea4_0_33">
            <a:extLst>
              <a:ext uri="{FF2B5EF4-FFF2-40B4-BE49-F238E27FC236}">
                <a16:creationId xmlns:a16="http://schemas.microsoft.com/office/drawing/2014/main" id="{C206EB36-E121-FABD-198F-8DA08183FACD}"/>
              </a:ext>
            </a:extLst>
          </p:cNvPr>
          <p:cNvSpPr txBox="1"/>
          <p:nvPr/>
        </p:nvSpPr>
        <p:spPr>
          <a:xfrm>
            <a:off x="2178008" y="1531011"/>
            <a:ext cx="9505960" cy="328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학습 과정에서 큰 가중치에 대해서는 그에 상응하는 큰 패널티를 부과하여 오버피팅을 억제하는 방법</a:t>
            </a:r>
            <a:endParaRPr lang="en-US" altLang="ko-KR" sz="24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ko-KR" altLang="en-US" sz="24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가중치를 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 하면 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L2 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법칙에 따른 가중치 감소는 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1/2 λ (W**2) 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되고 이 값을 손실함수에 더함</a:t>
            </a:r>
            <a:endParaRPr lang="en-US" altLang="ko-KR" sz="24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ko-KR" altLang="en-US" sz="24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λ(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람다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정규화의 세기를 조절하는 하이퍼파라미터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값을 크게 설정할 수록 큰 가중치에 대한 패널티가 커짐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30E9D98E-A74D-3EDD-3AE6-2CD75F58D527}"/>
              </a:ext>
            </a:extLst>
          </p:cNvPr>
          <p:cNvSpPr txBox="1"/>
          <p:nvPr/>
        </p:nvSpPr>
        <p:spPr>
          <a:xfrm>
            <a:off x="2178008" y="4157317"/>
            <a:ext cx="9505960" cy="143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en-US" altLang="ko-KR" sz="2400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  L2 </a:t>
            </a:r>
            <a:r>
              <a:rPr lang="ko-KR" altLang="en-US" sz="2400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법칙</a:t>
            </a:r>
            <a:endParaRPr lang="en-US" altLang="ko-KR" sz="2400" b="1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l"/>
            <a:endParaRPr lang="en-US" altLang="ko-KR" sz="2400" b="1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l"/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 = (W1, W2, ..., Wn)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있다면 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L2 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법칙은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7BB483-6EE0-E2F6-2C58-8D913E0B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838" y="5214325"/>
            <a:ext cx="3937309" cy="12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8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9;g2c292867ea4_0_33">
            <a:extLst>
              <a:ext uri="{FF2B5EF4-FFF2-40B4-BE49-F238E27FC236}">
                <a16:creationId xmlns:a16="http://schemas.microsoft.com/office/drawing/2014/main" id="{B8C66201-25FD-8134-9B10-8894E63BCE4F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 </a:t>
            </a:r>
            <a:r>
              <a:rPr lang="ko-KR" altLang="en-US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바른 학습을 위해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4EA041C9-EB11-F7F7-3CD7-EB6A3E8C7B92}"/>
              </a:ext>
            </a:extLst>
          </p:cNvPr>
          <p:cNvSpPr txBox="1"/>
          <p:nvPr/>
        </p:nvSpPr>
        <p:spPr>
          <a:xfrm>
            <a:off x="2035785" y="910787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&gt; </a:t>
            </a:r>
            <a:r>
              <a:rPr lang="ko-KR" alt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가중치 감소</a:t>
            </a:r>
            <a:endParaRPr sz="2267" b="1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11EF8-3224-49B3-F407-2EEA9AA19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785" y="1842789"/>
            <a:ext cx="5029609" cy="4964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73F92-1954-DA86-AF30-87DF65199F64}"/>
              </a:ext>
            </a:extLst>
          </p:cNvPr>
          <p:cNvSpPr txBox="1"/>
          <p:nvPr/>
        </p:nvSpPr>
        <p:spPr>
          <a:xfrm>
            <a:off x="1905000" y="14734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가중치 감소(λ=0.1)를 적용한 결과</a:t>
            </a: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  <a:endParaRPr lang="ko-KR" altLang="en-US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19A74C-B870-B182-CA9C-41A878059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753" y="1850923"/>
            <a:ext cx="4672747" cy="3189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0E182F-897B-AF46-5010-D7F13C14B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754" y="5270500"/>
            <a:ext cx="2164493" cy="1465256"/>
          </a:xfrm>
          <a:prstGeom prst="rect">
            <a:avLst/>
          </a:prstGeom>
          <a:ln>
            <a:solidFill>
              <a:srgbClr val="19264B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8425AE-0217-24F7-60FF-A3C91D2721DB}"/>
              </a:ext>
            </a:extLst>
          </p:cNvPr>
          <p:cNvCxnSpPr/>
          <p:nvPr/>
        </p:nvCxnSpPr>
        <p:spPr>
          <a:xfrm>
            <a:off x="11644341" y="2285783"/>
            <a:ext cx="0" cy="5715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8EBAB9-586E-E3D8-82BE-2A62BD2E9565}"/>
              </a:ext>
            </a:extLst>
          </p:cNvPr>
          <p:cNvSpPr txBox="1"/>
          <p:nvPr/>
        </p:nvSpPr>
        <p:spPr>
          <a:xfrm>
            <a:off x="8943820" y="2875003"/>
            <a:ext cx="292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훈련데이터와 학습데이터에서의 차이가 존재하지만</a:t>
            </a:r>
            <a:r>
              <a:rPr lang="en-US" altLang="ko-KR" sz="14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전보다 그 차이가 줄어들었다</a:t>
            </a:r>
            <a:r>
              <a:rPr lang="en-US" altLang="ko-KR" sz="14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1400">
              <a:solidFill>
                <a:srgbClr val="C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86A0D0-CB62-3433-5A6C-F27B0F77DFA5}"/>
              </a:ext>
            </a:extLst>
          </p:cNvPr>
          <p:cNvCxnSpPr>
            <a:cxnSpLocks/>
          </p:cNvCxnSpPr>
          <p:nvPr/>
        </p:nvCxnSpPr>
        <p:spPr>
          <a:xfrm>
            <a:off x="9349875" y="5342467"/>
            <a:ext cx="0" cy="2694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0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9;g2c292867ea4_0_33">
            <a:extLst>
              <a:ext uri="{FF2B5EF4-FFF2-40B4-BE49-F238E27FC236}">
                <a16:creationId xmlns:a16="http://schemas.microsoft.com/office/drawing/2014/main" id="{B8C66201-25FD-8134-9B10-8894E63BCE4F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 </a:t>
            </a:r>
            <a:r>
              <a:rPr lang="ko-KR" altLang="en-US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바른 학습을 위해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4EA041C9-EB11-F7F7-3CD7-EB6A3E8C7B92}"/>
              </a:ext>
            </a:extLst>
          </p:cNvPr>
          <p:cNvSpPr txBox="1"/>
          <p:nvPr/>
        </p:nvSpPr>
        <p:spPr>
          <a:xfrm>
            <a:off x="2035785" y="910787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&gt; </a:t>
            </a:r>
            <a:r>
              <a:rPr lang="ko-KR" alt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드롭아웃</a:t>
            </a:r>
            <a:endParaRPr sz="2267" b="1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2" name="Google Shape;347;g2c292867ea4_0_33">
            <a:extLst>
              <a:ext uri="{FF2B5EF4-FFF2-40B4-BE49-F238E27FC236}">
                <a16:creationId xmlns:a16="http://schemas.microsoft.com/office/drawing/2014/main" id="{5E8DE6C9-D6C3-C396-6951-84A606C797FA}"/>
              </a:ext>
            </a:extLst>
          </p:cNvPr>
          <p:cNvSpPr txBox="1"/>
          <p:nvPr/>
        </p:nvSpPr>
        <p:spPr>
          <a:xfrm>
            <a:off x="2035784" y="1278707"/>
            <a:ext cx="9505960" cy="254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algn="l"/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신경망 모델이 복잡해지면 </a:t>
            </a:r>
            <a:r>
              <a:rPr lang="ko-KR" altLang="en-US" sz="2400">
                <a:solidFill>
                  <a:schemeClr val="accent3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가중치 감소만으로는 대응하기 어려움</a:t>
            </a:r>
            <a:endParaRPr lang="en-US" altLang="ko-KR" sz="2400">
              <a:solidFill>
                <a:schemeClr val="accent3">
                  <a:lumMod val="7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l"/>
            <a:endParaRPr lang="ko-KR" altLang="en-US" sz="2400">
              <a:solidFill>
                <a:schemeClr val="accent3">
                  <a:lumMod val="7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l"/>
            <a:r>
              <a:rPr lang="ko-KR" altLang="en-US" sz="24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드롭아웃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뉴런을 임의로 삭제하면서 학습하는 방법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훈련 때에는 데이터를 흘릴 때마다 삭제할 뉴런을 무작위로 선택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시험 때에는 모든 뉴런에 신호를 전달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각 뉴런의 출력에 훈련 때 삭제한 비율을 곱하여 출력</a:t>
            </a:r>
            <a:r>
              <a:rPr lang="en-US" altLang="ko-KR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06232-3426-1A02-6931-BDA078C48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520" y="3273936"/>
            <a:ext cx="5720080" cy="2929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905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9;g2c292867ea4_0_33">
            <a:extLst>
              <a:ext uri="{FF2B5EF4-FFF2-40B4-BE49-F238E27FC236}">
                <a16:creationId xmlns:a16="http://schemas.microsoft.com/office/drawing/2014/main" id="{B8C66201-25FD-8134-9B10-8894E63BCE4F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 </a:t>
            </a:r>
            <a:r>
              <a:rPr lang="ko-KR" altLang="en-US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바른 학습을 위해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4EA041C9-EB11-F7F7-3CD7-EB6A3E8C7B92}"/>
              </a:ext>
            </a:extLst>
          </p:cNvPr>
          <p:cNvSpPr txBox="1"/>
          <p:nvPr/>
        </p:nvSpPr>
        <p:spPr>
          <a:xfrm>
            <a:off x="2035785" y="910787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&gt; </a:t>
            </a:r>
            <a:r>
              <a:rPr lang="ko-KR" alt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드롭아웃</a:t>
            </a:r>
            <a:endParaRPr sz="2267" b="1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AE04D1-2EC9-DBCA-6818-C40324C9B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784" y="1905001"/>
            <a:ext cx="4256531" cy="2026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F6E4E-405E-2F6E-0F49-C0D2D1694B72}"/>
              </a:ext>
            </a:extLst>
          </p:cNvPr>
          <p:cNvSpPr txBox="1"/>
          <p:nvPr/>
        </p:nvSpPr>
        <p:spPr>
          <a:xfrm>
            <a:off x="1905000" y="14734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드롭아웃 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CC6857-99D4-D9C6-8B62-3D74681CE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713" y="1540489"/>
            <a:ext cx="5487787" cy="4782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95DF0D-8A65-ED28-07AA-6082627545B5}"/>
              </a:ext>
            </a:extLst>
          </p:cNvPr>
          <p:cNvSpPr txBox="1"/>
          <p:nvPr/>
        </p:nvSpPr>
        <p:spPr>
          <a:xfrm>
            <a:off x="2035785" y="4286212"/>
            <a:ext cx="4256529" cy="159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훈련 시에는 순전파 때마다 </a:t>
            </a:r>
            <a:r>
              <a:rPr lang="en-US" altLang="ko-KR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self.mask</a:t>
            </a:r>
            <a:r>
              <a:rPr lang="ko-KR" altLang="en-US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삭제할 뉴런을 </a:t>
            </a:r>
            <a:r>
              <a:rPr lang="en-US" altLang="ko-KR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False</a:t>
            </a:r>
            <a:r>
              <a:rPr lang="ko-KR" altLang="en-US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표시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역전파 때의 동작은 </a:t>
            </a:r>
            <a:r>
              <a:rPr lang="en-US" altLang="ko-KR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ReLU</a:t>
            </a:r>
            <a:r>
              <a:rPr lang="ko-KR" altLang="en-US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같음</a:t>
            </a:r>
            <a:r>
              <a:rPr lang="en-US" altLang="ko-KR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순전파 때 통과시키지 않은 뉴런은 역전파 때도 신호를 차단</a:t>
            </a:r>
            <a:r>
              <a:rPr lang="en-US" altLang="ko-KR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6821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Gothic ExtraBold"/>
                <a:sym typeface="NanumGothic ExtraBold"/>
              </a:rPr>
              <a:t>스터디 계획</a:t>
            </a:r>
            <a:endParaRPr sz="2667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16DA9-E6D6-C666-7223-B0E34767EF2D}"/>
              </a:ext>
            </a:extLst>
          </p:cNvPr>
          <p:cNvSpPr txBox="1"/>
          <p:nvPr/>
        </p:nvSpPr>
        <p:spPr>
          <a:xfrm>
            <a:off x="6316297" y="1413864"/>
            <a:ext cx="56452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itchFamily="2" charset="2"/>
              <a:buChar char="ü"/>
            </a:pPr>
            <a:r>
              <a:rPr lang="ko-KR" altLang="en-US" sz="2400" b="1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일시 </a:t>
            </a:r>
            <a:r>
              <a:rPr lang="en-US" altLang="ko-KR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400" b="1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40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매주 일요일 </a:t>
            </a:r>
            <a:r>
              <a:rPr lang="en-US" altLang="ko-KR" sz="240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en-US" altLang="ko-KR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sz="240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</a:t>
            </a:r>
            <a:endParaRPr lang="en-US" altLang="ko-KR" sz="2400" dirty="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80990" indent="-380990">
              <a:buFont typeface="Wingdings" pitchFamily="2" charset="2"/>
              <a:buChar char="ü"/>
            </a:pPr>
            <a:endParaRPr lang="en-US" altLang="ko-KR" sz="2400" dirty="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80990" indent="-380990">
              <a:buFont typeface="Wingdings" pitchFamily="2" charset="2"/>
              <a:buChar char="ü"/>
            </a:pPr>
            <a:r>
              <a:rPr lang="ko-KR" altLang="en-US" sz="2400" b="1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방법</a:t>
            </a:r>
            <a:r>
              <a:rPr lang="ko-KR" altLang="en-US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비대면 미팅</a:t>
            </a:r>
            <a:r>
              <a:rPr lang="en-US" altLang="ko-KR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240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discord), </a:t>
            </a:r>
            <a:r>
              <a:rPr lang="ko-KR" altLang="en-US" sz="240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각자 공부한 내용 토대로 질문 형성 및 토의 진행</a:t>
            </a:r>
            <a:endParaRPr lang="en-US" altLang="ko-KR" sz="240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2400" dirty="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80990" indent="-380990">
              <a:buFont typeface="Wingdings" pitchFamily="2" charset="2"/>
              <a:buChar char="ü"/>
            </a:pPr>
            <a:r>
              <a:rPr lang="ko-KR" altLang="en-US" sz="2400" b="1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진도</a:t>
            </a:r>
            <a:r>
              <a:rPr lang="ko-KR" altLang="en-US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한 주에 한 장 공부하기</a:t>
            </a:r>
            <a:endParaRPr lang="en-US" altLang="ko-KR" sz="2400" dirty="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80990" indent="-380990">
              <a:buFont typeface="Wingdings" pitchFamily="2" charset="2"/>
              <a:buChar char="ü"/>
            </a:pPr>
            <a:endParaRPr lang="en-US" sz="2400" dirty="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80990" indent="-380990">
              <a:buFont typeface="Wingdings" pitchFamily="2" charset="2"/>
              <a:buChar char="ü"/>
            </a:pPr>
            <a:r>
              <a:rPr lang="ko-KR" altLang="en-US" sz="2400" b="1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목표</a:t>
            </a:r>
            <a:r>
              <a:rPr lang="ko-KR" altLang="en-US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이번 학기까지 딥러닝 </a:t>
            </a:r>
            <a:r>
              <a:rPr lang="en-US" altLang="ko-KR" sz="2400" dirty="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40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권 끝내기</a:t>
            </a:r>
            <a:endParaRPr lang="en-US" altLang="ko-KR" sz="240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80990" indent="-380990">
              <a:buFont typeface="Wingdings" pitchFamily="2" charset="2"/>
              <a:buChar char="ü"/>
            </a:pPr>
            <a:endParaRPr lang="en-US" altLang="ko-KR" sz="240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80990" indent="-380990">
              <a:buFont typeface="Wingdings" pitchFamily="2" charset="2"/>
              <a:buChar char="ü"/>
            </a:pPr>
            <a:r>
              <a:rPr lang="ko-KR" altLang="en-US" sz="240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챕터</a:t>
            </a:r>
            <a:r>
              <a:rPr lang="en-US" altLang="ko-KR" sz="240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6: </a:t>
            </a:r>
            <a:r>
              <a:rPr lang="ko-KR" altLang="en-US" sz="2400">
                <a:solidFill>
                  <a:srgbClr val="19264A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학습 관련 기술들</a:t>
            </a:r>
            <a:endParaRPr lang="en-US" altLang="ko-KR" sz="2400" dirty="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80990" indent="-380990">
              <a:buFontTx/>
              <a:buChar char="-"/>
            </a:pPr>
            <a:endParaRPr lang="en-US" sz="2400" dirty="0">
              <a:solidFill>
                <a:srgbClr val="19264A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Picture 3" descr="A book cover with a fish&#10;&#10;Description automatically generated">
            <a:extLst>
              <a:ext uri="{FF2B5EF4-FFF2-40B4-BE49-F238E27FC236}">
                <a16:creationId xmlns:a16="http://schemas.microsoft.com/office/drawing/2014/main" id="{5DE593CA-D48E-4BF0-355D-1338CBEE1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583" y="1613146"/>
            <a:ext cx="3386667" cy="4334933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94A80C0-A731-7674-7CD0-8177D5BAC60A}"/>
              </a:ext>
            </a:extLst>
          </p:cNvPr>
          <p:cNvSpPr/>
          <p:nvPr/>
        </p:nvSpPr>
        <p:spPr>
          <a:xfrm>
            <a:off x="2407664" y="1413864"/>
            <a:ext cx="3821525" cy="4743609"/>
          </a:xfrm>
          <a:prstGeom prst="frame">
            <a:avLst>
              <a:gd name="adj1" fmla="val 0"/>
            </a:avLst>
          </a:prstGeom>
          <a:solidFill>
            <a:schemeClr val="accent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42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19;g2c292867ea4_0_33">
            <a:extLst>
              <a:ext uri="{FF2B5EF4-FFF2-40B4-BE49-F238E27FC236}">
                <a16:creationId xmlns:a16="http://schemas.microsoft.com/office/drawing/2014/main" id="{B8C66201-25FD-8134-9B10-8894E63BCE4F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 </a:t>
            </a:r>
            <a:r>
              <a:rPr lang="ko-KR" altLang="en-US" sz="2933" b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바른 학습을 위해</a:t>
            </a:r>
            <a:endParaRPr lang="ko-KR" altLang="en-US" sz="2933" b="1" dirty="0">
              <a:solidFill>
                <a:srgbClr val="19264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7" name="Google Shape;347;g2c292867ea4_0_33">
            <a:extLst>
              <a:ext uri="{FF2B5EF4-FFF2-40B4-BE49-F238E27FC236}">
                <a16:creationId xmlns:a16="http://schemas.microsoft.com/office/drawing/2014/main" id="{4EA041C9-EB11-F7F7-3CD7-EB6A3E8C7B92}"/>
              </a:ext>
            </a:extLst>
          </p:cNvPr>
          <p:cNvSpPr txBox="1"/>
          <p:nvPr/>
        </p:nvSpPr>
        <p:spPr>
          <a:xfrm>
            <a:off x="2035785" y="910787"/>
            <a:ext cx="5172975" cy="64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&gt; </a:t>
            </a:r>
            <a:r>
              <a:rPr lang="ko-KR" altLang="en-US" sz="2267" b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드롭아웃</a:t>
            </a:r>
            <a:endParaRPr sz="2267" b="1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F6E4E-405E-2F6E-0F49-C0D2D1694B72}"/>
              </a:ext>
            </a:extLst>
          </p:cNvPr>
          <p:cNvSpPr txBox="1"/>
          <p:nvPr/>
        </p:nvSpPr>
        <p:spPr>
          <a:xfrm>
            <a:off x="2707640" y="186969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드롭아웃  적용한 결과</a:t>
            </a: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  <a:endParaRPr lang="ko-KR" altLang="en-US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51D9F7-2341-589C-AC7B-1F09C4D2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25" y="2239030"/>
            <a:ext cx="4906084" cy="3172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93A38E-F8A9-FC9F-397B-B56950995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892" y="3946196"/>
            <a:ext cx="2323883" cy="1465256"/>
          </a:xfrm>
          <a:prstGeom prst="rect">
            <a:avLst/>
          </a:prstGeom>
          <a:ln>
            <a:solidFill>
              <a:srgbClr val="19264B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FF8887-ACBA-C5FE-9B1F-93535ED35E94}"/>
              </a:ext>
            </a:extLst>
          </p:cNvPr>
          <p:cNvSpPr txBox="1"/>
          <p:nvPr/>
        </p:nvSpPr>
        <p:spPr>
          <a:xfrm>
            <a:off x="8011400" y="3576865"/>
            <a:ext cx="169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드롭아웃 비적용</a:t>
            </a: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  <a:endParaRPr lang="ko-KR" altLang="en-US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2A6DA-DA30-CC09-F079-05E8B8A76351}"/>
              </a:ext>
            </a:extLst>
          </p:cNvPr>
          <p:cNvCxnSpPr/>
          <p:nvPr/>
        </p:nvCxnSpPr>
        <p:spPr>
          <a:xfrm>
            <a:off x="7467600" y="3432084"/>
            <a:ext cx="0" cy="289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AD4CB1-E264-7C1D-5A41-37625B5944F0}"/>
              </a:ext>
            </a:extLst>
          </p:cNvPr>
          <p:cNvCxnSpPr/>
          <p:nvPr/>
        </p:nvCxnSpPr>
        <p:spPr>
          <a:xfrm flipV="1">
            <a:off x="7467600" y="2113280"/>
            <a:ext cx="2448560" cy="14635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92689D-4A64-5388-B913-930B22BBA513}"/>
              </a:ext>
            </a:extLst>
          </p:cNvPr>
          <p:cNvSpPr txBox="1"/>
          <p:nvPr/>
        </p:nvSpPr>
        <p:spPr>
          <a:xfrm>
            <a:off x="9916159" y="1747520"/>
            <a:ext cx="204534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훈련 데이터와 테스트 데이터의 정확도가 줄어들었다</a:t>
            </a:r>
            <a:r>
              <a:rPr lang="en-US" altLang="ko-KR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endParaRPr lang="en-US" altLang="ko-KR" sz="1467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467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sz="1467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93AB0-F5CE-B94E-CD99-426706250DBA}"/>
              </a:ext>
            </a:extLst>
          </p:cNvPr>
          <p:cNvSpPr txBox="1"/>
          <p:nvPr/>
        </p:nvSpPr>
        <p:spPr>
          <a:xfrm>
            <a:off x="2946400" y="557788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드롭아웃을 이용하면 표현력을 높이면서 오버피팅을 억제가능</a:t>
            </a:r>
          </a:p>
        </p:txBody>
      </p:sp>
    </p:spTree>
    <p:extLst>
      <p:ext uri="{BB962C8B-B14F-4D97-AF65-F5344CB8AC3E}">
        <p14:creationId xmlns:p14="http://schemas.microsoft.com/office/powerpoint/2010/main" val="3676837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59712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5.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적절한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하이퍼파라미터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값 찾기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5.1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검증데이터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24BD1-D702-4EBB-9B0A-0D4913C29FFA}"/>
              </a:ext>
            </a:extLst>
          </p:cNvPr>
          <p:cNvSpPr txBox="1"/>
          <p:nvPr/>
        </p:nvSpPr>
        <p:spPr>
          <a:xfrm>
            <a:off x="2216269" y="1838930"/>
            <a:ext cx="7417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배달의민족 한나체 Air" panose="020B0600000101010101" pitchFamily="50" charset="-127"/>
                <a:sym typeface="Gowun Dodum"/>
              </a:rPr>
              <a:t>하이퍼파라미터란</a:t>
            </a:r>
            <a:r>
              <a:rPr lang="en-US" altLang="ko-KR" b="1" dirty="0">
                <a:ea typeface="배달의민족 한나체 Air" panose="020B0600000101010101" pitchFamily="50" charset="-127"/>
                <a:sym typeface="Gowun Dodum"/>
              </a:rPr>
              <a:t>?</a:t>
            </a:r>
          </a:p>
          <a:p>
            <a:endParaRPr lang="en-US" altLang="ko-KR" b="1" dirty="0">
              <a:ea typeface="배달의민족 한나체 Air" panose="020B0600000101010101" pitchFamily="50" charset="-127"/>
              <a:sym typeface="Gowun Dodum"/>
            </a:endParaRPr>
          </a:p>
          <a:p>
            <a:r>
              <a:rPr lang="ko-KR" altLang="en-US" dirty="0" err="1">
                <a:ea typeface="배달의민족 한나체 Air" panose="020B0600000101010101"/>
              </a:rPr>
              <a:t>머신러닝</a:t>
            </a:r>
            <a:r>
              <a:rPr lang="ko-KR" altLang="en-US" dirty="0">
                <a:ea typeface="배달의민족 한나체 Air" panose="020B0600000101010101"/>
              </a:rPr>
              <a:t> 모델의 구성 요소로</a:t>
            </a:r>
            <a:r>
              <a:rPr lang="en-US" altLang="ko-KR" dirty="0">
                <a:ea typeface="배달의민족 한나체 Air" panose="020B0600000101010101"/>
              </a:rPr>
              <a:t>, </a:t>
            </a:r>
            <a:r>
              <a:rPr lang="ko-KR" altLang="en-US" dirty="0">
                <a:ea typeface="배달의민족 한나체 Air" panose="020B0600000101010101"/>
              </a:rPr>
              <a:t>모델 학습 과정에서 자동으로 학습되지 않고 외부에서 설정되는 파라미터를 의미</a:t>
            </a:r>
            <a:endParaRPr lang="en-US" altLang="ko-KR" dirty="0">
              <a:ea typeface="배달의민족 한나체 Air" panose="020B0600000101010101"/>
              <a:sym typeface="Gowun Dodum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42AC2-9383-4702-8CCC-F897C870F2B2}"/>
              </a:ext>
            </a:extLst>
          </p:cNvPr>
          <p:cNvSpPr txBox="1"/>
          <p:nvPr/>
        </p:nvSpPr>
        <p:spPr>
          <a:xfrm>
            <a:off x="2216269" y="3313272"/>
            <a:ext cx="7526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하이퍼파라미터</a:t>
            </a:r>
            <a:r>
              <a:rPr lang="ko-KR" altLang="en-US" b="1" dirty="0"/>
              <a:t> 성능 평가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>
                <a:ea typeface="배달의민족 한나체 Air" panose="020B0600000101010101" pitchFamily="50" charset="-127"/>
                <a:sym typeface="Gowun Dodum"/>
              </a:rPr>
              <a:t>시험 데이터 사용</a:t>
            </a:r>
            <a:r>
              <a:rPr lang="en-US" altLang="ko-KR" dirty="0">
                <a:solidFill>
                  <a:srgbClr val="FF0000"/>
                </a:solidFill>
                <a:ea typeface="배달의민족 한나체 Air" panose="020B0600000101010101" pitchFamily="50" charset="-127"/>
                <a:sym typeface="Gowun Dodum"/>
              </a:rPr>
              <a:t>X          </a:t>
            </a:r>
            <a:r>
              <a:rPr lang="ko-KR" altLang="en-US" dirty="0" err="1">
                <a:ea typeface="배달의민족 한나체 Air" panose="020B0600000101010101" pitchFamily="50" charset="-127"/>
                <a:sym typeface="Gowun Dodum"/>
              </a:rPr>
              <a:t>하이퍼파라미터</a:t>
            </a:r>
            <a:r>
              <a:rPr lang="ko-KR" altLang="en-US" dirty="0">
                <a:ea typeface="배달의민족 한나체 Air" panose="020B0600000101010101" pitchFamily="50" charset="-127"/>
                <a:sym typeface="Gowun Dodum"/>
              </a:rPr>
              <a:t> 전용 확인 데이터가 필요</a:t>
            </a:r>
            <a:endParaRPr lang="en-US" altLang="ko-KR" dirty="0">
              <a:ea typeface="배달의민족 한나체 Air" panose="020B0600000101010101" pitchFamily="50" charset="-127"/>
              <a:sym typeface="Gowun Dodum"/>
            </a:endParaRPr>
          </a:p>
          <a:p>
            <a:endParaRPr lang="en-US" altLang="ko-KR" dirty="0">
              <a:ea typeface="배달의민족 한나체 Air" panose="020B0600000101010101" pitchFamily="50" charset="-127"/>
              <a:sym typeface="Gowun Dodum"/>
            </a:endParaRPr>
          </a:p>
          <a:p>
            <a:r>
              <a:rPr lang="ko-KR" altLang="en-US" dirty="0">
                <a:ea typeface="배달의민족 한나체 Air" panose="020B0600000101010101" pitchFamily="50" charset="-127"/>
                <a:sym typeface="Gowun Dodum"/>
              </a:rPr>
              <a:t>이를 검증 데이터</a:t>
            </a:r>
            <a:r>
              <a:rPr lang="en-US" altLang="ko-KR" dirty="0">
                <a:ea typeface="배달의민족 한나체 Air" panose="020B0600000101010101" pitchFamily="50" charset="-127"/>
                <a:sym typeface="Gowun Dodum"/>
              </a:rPr>
              <a:t>(validation data)</a:t>
            </a:r>
            <a:r>
              <a:rPr lang="ko-KR" altLang="en-US" dirty="0">
                <a:ea typeface="배달의민족 한나체 Air" panose="020B0600000101010101" pitchFamily="50" charset="-127"/>
                <a:sym typeface="Gowun Dodum"/>
              </a:rPr>
              <a:t>라고 부른다</a:t>
            </a:r>
            <a:r>
              <a:rPr lang="en-US" altLang="ko-KR" dirty="0">
                <a:ea typeface="배달의민족 한나체 Air" panose="020B0600000101010101" pitchFamily="50" charset="-127"/>
                <a:sym typeface="Gowun Dodum"/>
              </a:rPr>
              <a:t>.</a:t>
            </a:r>
            <a:r>
              <a:rPr lang="ko-KR" altLang="en-US" dirty="0">
                <a:ea typeface="배달의민족 한나체 Air" panose="020B0600000101010101" pitchFamily="50" charset="-127"/>
                <a:sym typeface="Gowun Dodum"/>
              </a:rPr>
              <a:t>   </a:t>
            </a:r>
            <a:endParaRPr lang="en-US" altLang="ko-KR" dirty="0">
              <a:ea typeface="배달의민족 한나체 Air" panose="020B0600000101010101" pitchFamily="50" charset="-127"/>
              <a:sym typeface="Gowun Dodum"/>
            </a:endParaRPr>
          </a:p>
          <a:p>
            <a:endParaRPr lang="en-US" altLang="ko-KR" dirty="0">
              <a:ea typeface="배달의민족 한나체 Air" panose="020B0600000101010101" pitchFamily="50" charset="-127"/>
              <a:sym typeface="Gowun Dodum"/>
            </a:endParaRPr>
          </a:p>
          <a:p>
            <a:endParaRPr lang="en-US" altLang="ko-KR" dirty="0">
              <a:ea typeface="배달의민족 한나체 Air" panose="020B0600000101010101" pitchFamily="50" charset="-127"/>
              <a:sym typeface="Gowun Dodum"/>
            </a:endParaRPr>
          </a:p>
          <a:p>
            <a:r>
              <a:rPr lang="en-US" altLang="ko-KR" b="1" dirty="0">
                <a:ea typeface="배달의민족 한나체 Air" panose="020B0600000101010101"/>
                <a:sym typeface="Gowun Dodum"/>
              </a:rPr>
              <a:t>Why?</a:t>
            </a:r>
          </a:p>
          <a:p>
            <a:endParaRPr lang="en-US" altLang="ko-KR" b="1" dirty="0">
              <a:ea typeface="배달의민족 한나체 Air" panose="020B0600000101010101"/>
              <a:sym typeface="Gowun Dodum"/>
            </a:endParaRPr>
          </a:p>
          <a:p>
            <a:r>
              <a:rPr lang="ko-KR" altLang="en-US" dirty="0">
                <a:ea typeface="배달의민족 한나체 Air" panose="020B0600000101010101"/>
                <a:sym typeface="Gowun Dodum"/>
              </a:rPr>
              <a:t>시험 데이터를 사용하여 조정하면 </a:t>
            </a:r>
            <a:r>
              <a:rPr lang="ko-KR" altLang="en-US" dirty="0" err="1">
                <a:ea typeface="배달의민족 한나체 Air" panose="020B0600000101010101"/>
                <a:sym typeface="Gowun Dodum"/>
              </a:rPr>
              <a:t>하이퍼파라미터</a:t>
            </a:r>
            <a:r>
              <a:rPr lang="ko-KR" altLang="en-US" dirty="0">
                <a:ea typeface="배달의민족 한나체 Air" panose="020B0600000101010101"/>
                <a:sym typeface="Gowun Dodum"/>
              </a:rPr>
              <a:t> 값이 시험 데이터에 </a:t>
            </a:r>
            <a:r>
              <a:rPr lang="ko-KR" altLang="en-US" dirty="0" err="1">
                <a:ea typeface="배달의민족 한나체 Air" panose="020B0600000101010101"/>
                <a:sym typeface="Gowun Dodum"/>
              </a:rPr>
              <a:t>오버피팅되기</a:t>
            </a:r>
            <a:r>
              <a:rPr lang="ko-KR" altLang="en-US" dirty="0">
                <a:ea typeface="배달의민족 한나체 Air" panose="020B0600000101010101"/>
                <a:sym typeface="Gowun Dodum"/>
              </a:rPr>
              <a:t> 때문이다</a:t>
            </a:r>
            <a:r>
              <a:rPr lang="en-US" altLang="ko-KR" dirty="0">
                <a:ea typeface="배달의민족 한나체 Air" panose="020B0600000101010101"/>
                <a:sym typeface="Gowun Dodum"/>
              </a:rPr>
              <a:t>.</a:t>
            </a:r>
          </a:p>
          <a:p>
            <a:endParaRPr lang="en-US" altLang="ko-KR" dirty="0">
              <a:ea typeface="배달의민족 한나체 Air" panose="020B0600000101010101" pitchFamily="50" charset="-127"/>
              <a:sym typeface="Gowun Dodum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7A149C5-C668-41F3-9B39-39CCDF1FE965}"/>
              </a:ext>
            </a:extLst>
          </p:cNvPr>
          <p:cNvSpPr/>
          <p:nvPr/>
        </p:nvSpPr>
        <p:spPr>
          <a:xfrm>
            <a:off x="4441372" y="3920807"/>
            <a:ext cx="359228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99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59712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5.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적절한 </a:t>
            </a:r>
            <a:r>
              <a:rPr lang="ko-KR" altLang="en-US" sz="2933" b="1" dirty="0" err="1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하이퍼파라미터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값 찾기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5.2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하이퍼파라미터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최적화</a:t>
            </a:r>
            <a:endParaRPr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9A3D1-BB8C-417C-9F14-D93D34426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627" y="2560950"/>
            <a:ext cx="8525217" cy="382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9A1250-FA87-4844-B577-0AA803AE3030}"/>
              </a:ext>
            </a:extLst>
          </p:cNvPr>
          <p:cNvSpPr txBox="1"/>
          <p:nvPr/>
        </p:nvSpPr>
        <p:spPr>
          <a:xfrm>
            <a:off x="2320471" y="1501151"/>
            <a:ext cx="8795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배달의민족 한나체 Air" panose="020B0600000101010101"/>
              </a:rPr>
              <a:t>핵심은 </a:t>
            </a:r>
            <a:r>
              <a:rPr lang="ko-KR" altLang="en-US" dirty="0" err="1">
                <a:ea typeface="배달의민족 한나체 Air" panose="020B0600000101010101"/>
              </a:rPr>
              <a:t>하이퍼파라미터의</a:t>
            </a:r>
            <a:r>
              <a:rPr lang="ko-KR" altLang="en-US" dirty="0">
                <a:ea typeface="배달의민족 한나체 Air" panose="020B0600000101010101"/>
              </a:rPr>
              <a:t> </a:t>
            </a:r>
            <a:r>
              <a:rPr lang="en-US" altLang="ko-KR" dirty="0">
                <a:ea typeface="배달의민족 한나체 Air" panose="020B0600000101010101"/>
              </a:rPr>
              <a:t>‘</a:t>
            </a:r>
            <a:r>
              <a:rPr lang="ko-KR" altLang="en-US" dirty="0">
                <a:ea typeface="배달의민족 한나체 Air" panose="020B0600000101010101"/>
              </a:rPr>
              <a:t>최적 값</a:t>
            </a:r>
            <a:r>
              <a:rPr lang="en-US" altLang="ko-KR" dirty="0">
                <a:ea typeface="배달의민족 한나체 Air" panose="020B0600000101010101"/>
              </a:rPr>
              <a:t>’</a:t>
            </a:r>
            <a:r>
              <a:rPr lang="ko-KR" altLang="en-US" dirty="0">
                <a:ea typeface="배달의민족 한나체 Air" panose="020B0600000101010101"/>
              </a:rPr>
              <a:t>이 존재하는 범위를 조금씩 줄여간다는 것이다</a:t>
            </a:r>
            <a:r>
              <a:rPr lang="en-US" altLang="ko-KR" dirty="0">
                <a:ea typeface="배달의민족 한나체 Air" panose="020B0600000101010101"/>
              </a:rPr>
              <a:t>.</a:t>
            </a:r>
          </a:p>
          <a:p>
            <a:r>
              <a:rPr lang="ko-KR" altLang="en-US" dirty="0">
                <a:ea typeface="배달의민족 한나체 Air" panose="020B0600000101010101"/>
              </a:rPr>
              <a:t>우선 대략적인 범위를 설정하고 그 범위에서 무작위로 </a:t>
            </a:r>
            <a:r>
              <a:rPr lang="ko-KR" altLang="en-US" dirty="0" err="1">
                <a:ea typeface="배달의민족 한나체 Air" panose="020B0600000101010101"/>
              </a:rPr>
              <a:t>하이퍼파라미터</a:t>
            </a:r>
            <a:r>
              <a:rPr lang="ko-KR" altLang="en-US" dirty="0">
                <a:ea typeface="배달의민족 한나체 Air" panose="020B0600000101010101"/>
              </a:rPr>
              <a:t> 값을 골라낸 후</a:t>
            </a:r>
            <a:r>
              <a:rPr lang="en-US" altLang="ko-KR" dirty="0">
                <a:ea typeface="배달의민족 한나체 Air" panose="020B0600000101010101"/>
              </a:rPr>
              <a:t>, </a:t>
            </a:r>
            <a:r>
              <a:rPr lang="ko-KR" altLang="en-US" dirty="0">
                <a:ea typeface="배달의민족 한나체 Air" panose="020B0600000101010101"/>
              </a:rPr>
              <a:t>그 값으로 정확도를 평가한다</a:t>
            </a:r>
            <a:r>
              <a:rPr lang="en-US" altLang="ko-KR" dirty="0">
                <a:ea typeface="배달의민족 한나체 Air" panose="020B0600000101010101"/>
              </a:rPr>
              <a:t>.</a:t>
            </a:r>
            <a:endParaRPr lang="ko-KR" altLang="en-US" dirty="0">
              <a:ea typeface="배달의민족 한나체 Air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02496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59712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933" b="1" i="0" u="none" strike="noStrike" kern="120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5.</a:t>
            </a:r>
            <a:r>
              <a:rPr kumimoji="0" lang="ko-KR" altLang="en-US" sz="2933" b="1" i="0" u="none" strike="noStrike" kern="120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적절한 </a:t>
            </a:r>
            <a:r>
              <a:rPr kumimoji="0" lang="ko-KR" altLang="en-US" sz="2933" b="1" i="0" u="none" strike="noStrike" kern="120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하이퍼파라미터</a:t>
            </a:r>
            <a:r>
              <a:rPr kumimoji="0" lang="ko-KR" altLang="en-US" sz="2933" b="1" i="0" u="none" strike="noStrike" kern="120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값 찾기</a:t>
            </a:r>
          </a:p>
        </p:txBody>
      </p:sp>
      <p:sp>
        <p:nvSpPr>
          <p:cNvPr id="3" name="Google Shape;347;g2c292867ea4_0_33">
            <a:extLst>
              <a:ext uri="{FF2B5EF4-FFF2-40B4-BE49-F238E27FC236}">
                <a16:creationId xmlns:a16="http://schemas.microsoft.com/office/drawing/2014/main" id="{26BE253F-7909-B59F-5AE4-757B505D9518}"/>
              </a:ext>
            </a:extLst>
          </p:cNvPr>
          <p:cNvSpPr txBox="1"/>
          <p:nvPr/>
        </p:nvSpPr>
        <p:spPr>
          <a:xfrm>
            <a:off x="2216269" y="991637"/>
            <a:ext cx="3879731" cy="48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5.3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하이퍼파라미터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최적화 구현하기</a:t>
            </a:r>
            <a:endParaRPr kumimoji="0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EDBFF-0822-411B-8CD7-DBC45052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61" y="2297177"/>
            <a:ext cx="7752374" cy="4020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95927-A085-42E0-9EAB-B28AF45F4CD1}"/>
                  </a:ext>
                </a:extLst>
              </p:cNvPr>
              <p:cNvSpPr txBox="1"/>
              <p:nvPr/>
            </p:nvSpPr>
            <p:spPr>
              <a:xfrm>
                <a:off x="2405777" y="6286246"/>
                <a:ext cx="816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배달의민족 한나체 Air" panose="020B0600000101010101"/>
                  </a:rPr>
                  <a:t>가중치 감소 계수의 범위를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>
                    <a:ea typeface="배달의민족 한나체 Air" panose="020B0600000101010101"/>
                  </a:rPr>
                  <a:t>, </a:t>
                </a:r>
                <a:r>
                  <a:rPr lang="ko-KR" altLang="en-US" dirty="0" err="1">
                    <a:ea typeface="배달의민족 한나체 Air" panose="020B0600000101010101"/>
                  </a:rPr>
                  <a:t>학습률의</a:t>
                </a:r>
                <a:r>
                  <a:rPr lang="ko-KR" altLang="en-US" dirty="0">
                    <a:ea typeface="배달의민족 한나체 Air" panose="020B0600000101010101"/>
                  </a:rPr>
                  <a:t> 범위를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>
                    <a:ea typeface="배달의민족 한나체 Air" panose="020B0600000101010101"/>
                  </a:rPr>
                  <a:t> 설정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95927-A085-42E0-9EAB-B28AF45F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77" y="6286246"/>
                <a:ext cx="8164286" cy="369332"/>
              </a:xfrm>
              <a:prstGeom prst="rect">
                <a:avLst/>
              </a:prstGeom>
              <a:blipFill>
                <a:blip r:embed="rId5"/>
                <a:stretch>
                  <a:fillRect l="-67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2F2A95-CC7D-4F67-87E6-A4F46471A773}"/>
              </a:ext>
            </a:extLst>
          </p:cNvPr>
          <p:cNvSpPr txBox="1"/>
          <p:nvPr/>
        </p:nvSpPr>
        <p:spPr>
          <a:xfrm>
            <a:off x="2405761" y="1535823"/>
            <a:ext cx="8240486" cy="847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a typeface="배달의민족 한나체 Air" panose="020B0600000101010101"/>
              </a:rPr>
              <a:t>MNIST </a:t>
            </a:r>
            <a:r>
              <a:rPr lang="ko-KR" altLang="en-US" sz="1600" dirty="0">
                <a:ea typeface="배달의민족 한나체 Air" panose="020B0600000101010101"/>
              </a:rPr>
              <a:t>데이터셋을 사용하여 </a:t>
            </a:r>
            <a:r>
              <a:rPr lang="ko-KR" altLang="en-US" sz="1600" dirty="0" err="1">
                <a:ea typeface="배달의민족 한나체 Air" panose="020B0600000101010101"/>
              </a:rPr>
              <a:t>하이퍼파라미터를</a:t>
            </a:r>
            <a:r>
              <a:rPr lang="ko-KR" altLang="en-US" sz="1600" dirty="0">
                <a:ea typeface="배달의민족 한나체 Air" panose="020B0600000101010101"/>
              </a:rPr>
              <a:t> 최적화 </a:t>
            </a:r>
            <a:r>
              <a:rPr lang="ko-KR" altLang="en-US" sz="1600" dirty="0" err="1">
                <a:ea typeface="배달의민족 한나체 Air" panose="020B0600000101010101"/>
              </a:rPr>
              <a:t>해보려한다</a:t>
            </a:r>
            <a:r>
              <a:rPr lang="en-US" altLang="ko-KR" sz="1600" dirty="0">
                <a:ea typeface="배달의민족 한나체 Air" panose="020B0600000101010101"/>
              </a:rPr>
              <a:t>. </a:t>
            </a:r>
            <a:r>
              <a:rPr lang="ko-KR" altLang="en-US" sz="1600" dirty="0" err="1">
                <a:ea typeface="배달의민족 한나체 Air" panose="020B0600000101010101"/>
              </a:rPr>
              <a:t>하이퍼파라미터의</a:t>
            </a:r>
            <a:r>
              <a:rPr lang="ko-KR" altLang="en-US" sz="1600" dirty="0">
                <a:ea typeface="배달의민족 한나체 Air" panose="020B0600000101010101"/>
              </a:rPr>
              <a:t> 검증은 그 값을 </a:t>
            </a:r>
            <a:r>
              <a:rPr lang="en-US" altLang="ko-KR" sz="1600" dirty="0">
                <a:ea typeface="배달의민족 한나체 Air" panose="020B0600000101010101"/>
              </a:rPr>
              <a:t>0.001~1.000 </a:t>
            </a:r>
            <a:r>
              <a:rPr lang="ko-KR" altLang="en-US" sz="1600" dirty="0">
                <a:ea typeface="배달의민족 한나체 Air" panose="020B0600000101010101"/>
              </a:rPr>
              <a:t>사이 같은 로그 스케일 범위에서 무작위로 추출해 수행한다</a:t>
            </a:r>
            <a:r>
              <a:rPr lang="en-US" altLang="ko-KR" sz="1600" dirty="0">
                <a:ea typeface="배달의민족 한나체 Air" panose="020B0600000101010101"/>
              </a:rPr>
              <a:t>. </a:t>
            </a:r>
            <a:r>
              <a:rPr lang="ko-KR" altLang="en-US" sz="1600" dirty="0">
                <a:ea typeface="배달의민족 한나체 Air" panose="020B0600000101010101"/>
              </a:rPr>
              <a:t>결과값을 보면 다음과 같다</a:t>
            </a:r>
            <a:r>
              <a:rPr lang="en-US" altLang="ko-KR" sz="1600" dirty="0">
                <a:ea typeface="배달의민족 한나체 Air" panose="020B0600000101010101"/>
              </a:rPr>
              <a:t>.</a:t>
            </a:r>
            <a:endParaRPr lang="ko-KR" altLang="en-US" sz="1600" dirty="0">
              <a:ea typeface="배달의민족 한나체 Air" panose="020B0600000101010101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C819473-918F-4682-9BBB-EDC361D2B7B3}"/>
              </a:ext>
            </a:extLst>
          </p:cNvPr>
          <p:cNvSpPr/>
          <p:nvPr/>
        </p:nvSpPr>
        <p:spPr>
          <a:xfrm>
            <a:off x="1859712" y="6317871"/>
            <a:ext cx="356557" cy="333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17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060FE2-DF4F-1DE1-7D17-3A362CA98F25}"/>
              </a:ext>
            </a:extLst>
          </p:cNvPr>
          <p:cNvSpPr txBox="1"/>
          <p:nvPr/>
        </p:nvSpPr>
        <p:spPr>
          <a:xfrm>
            <a:off x="4614041" y="2955834"/>
            <a:ext cx="5307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/>
              <a:t>이상입니다</a:t>
            </a:r>
            <a:r>
              <a:rPr lang="en-US" altLang="ko-KR" sz="6000" b="1"/>
              <a:t>!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399110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매개변수 갱신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509429"/>
            <a:ext cx="7586989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신경망 학습의 목적 </a:t>
            </a: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= </a:t>
            </a: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최적화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: </a:t>
            </a:r>
            <a:r>
              <a:rPr lang="ko-KR" altLang="en-US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손실함수의 값을 최소화하는 매개변수를 찾는 것</a:t>
            </a: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최적화 기법의 종류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1.SGD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</a:t>
            </a:r>
            <a:r>
              <a:rPr lang="ko-KR" altLang="en-US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모멘텀</a:t>
            </a: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3.AdaGrad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4.Adam</a:t>
            </a:r>
          </a:p>
        </p:txBody>
      </p:sp>
    </p:spTree>
    <p:extLst>
      <p:ext uri="{BB962C8B-B14F-4D97-AF65-F5344CB8AC3E}">
        <p14:creationId xmlns:p14="http://schemas.microsoft.com/office/powerpoint/2010/main" val="200999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매개변수 갱신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509429"/>
            <a:ext cx="7586989" cy="460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SGD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W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갱신할 가중치 매개변수이다</a:t>
            </a: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5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L</a:t>
            </a: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/∂W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은 </a:t>
            </a: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W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에 대한 손실 함수의 기울기이다</a:t>
            </a: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5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에타</a:t>
            </a: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</a:t>
            </a:r>
            <a:r>
              <a:rPr lang="ko-KR" altLang="en-US" sz="15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학습률을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의미한다</a:t>
            </a: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 </a:t>
            </a:r>
            <a:r>
              <a:rPr lang="ko-KR" altLang="en-US" sz="15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하이퍼파라미터이므로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0.01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이나 </a:t>
            </a: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0.001 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같은 값을 미리 정해서 사용한다</a:t>
            </a:r>
            <a:r>
              <a:rPr lang="en-US" altLang="ko-KR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b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우변의 </a:t>
            </a:r>
            <a:r>
              <a:rPr lang="ko-KR" altLang="en-US" sz="15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값으로 좌변의 값을 갱신한다는 뜻이다</a:t>
            </a:r>
            <a:endParaRPr lang="en-US" altLang="ko-KR" sz="15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19D4E-EA34-4C05-36ED-444EC83CF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309" y="1927103"/>
            <a:ext cx="441069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5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매개변수 갱신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234381"/>
            <a:ext cx="8001321" cy="813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1.1 SGD </a:t>
            </a:r>
            <a:r>
              <a:rPr lang="ko-KR" altLang="en-US" sz="20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단점</a:t>
            </a: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SGD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단순하고 구현도 쉽지만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문제에 따라 비효율적일 때가 있다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f(</a:t>
            </a:r>
            <a:r>
              <a:rPr lang="en-US" altLang="ko-KR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x,y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가 최소가 되는 점은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</a:t>
            </a:r>
            <a:r>
              <a:rPr lang="en-US" altLang="ko-KR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x,y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)=(0,0)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이지만 위의 그림에서 보여주는 기울기 대부분은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(0,0)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방향을 가리키지 않음</a:t>
            </a: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SGD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가 지그재그로 탐색하게 되는 원인은 기울어진 방향이 본래의 최솟값과 다른 방향을 가리키기 때문이다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무작정 기울어진 방향으로 진행하다 보니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비효율적으로 탐색하게 됨</a:t>
            </a: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AF643-707A-A040-5956-00E8E228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613" y="2203146"/>
            <a:ext cx="3066260" cy="11249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7DE13D-09A0-F545-6D1B-7A763BD1F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766" y="2203146"/>
            <a:ext cx="3650048" cy="27843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F233A5-335B-5A9A-EAE0-BAAF887F7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580" y="1953957"/>
            <a:ext cx="3706244" cy="29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매개변수 갱신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234381"/>
            <a:ext cx="8001321" cy="788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2. </a:t>
            </a:r>
            <a:r>
              <a:rPr lang="ko-KR" altLang="en-US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모멘텀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v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추가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v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물리에서 말하는 속도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(velocity)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에 해당한다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αv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항은 물체가 아무런 힘을 받지 않을 때 서서히 </a:t>
            </a:r>
            <a:r>
              <a:rPr lang="ko-KR" altLang="en-US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하강시키는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역할을 한다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α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0.9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등으로 설정한다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 (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물리에서 지면 마찰이나 공기저항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전체적으로는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SGD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보다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x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축 방향으로 빠르게 다가가 지그재그 움직임이 줄어든다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26320C-92CA-C43F-2381-2771D063E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751" y="1748943"/>
            <a:ext cx="4253231" cy="2964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DD4D88-4FFF-B66A-F08B-C1086B30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020" y="1361631"/>
            <a:ext cx="4403408" cy="37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9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매개변수 갱신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234381"/>
            <a:ext cx="9313933" cy="742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3. </a:t>
            </a:r>
            <a:r>
              <a:rPr lang="en-US" altLang="ko-KR" sz="20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AdaGrad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학습률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감소 기술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: 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학습을 진행하면서 </a:t>
            </a:r>
            <a:r>
              <a:rPr lang="ko-KR" altLang="en-US" sz="17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학습률을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점차 줄여가는 방법 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</a:t>
            </a:r>
            <a:r>
              <a:rPr lang="ko-KR" altLang="en-US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처음엔 크게 나중엔 작게</a:t>
            </a:r>
            <a:r>
              <a:rPr lang="en-US" altLang="ko-KR" sz="17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h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등장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h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는 식에서 보듯 기존 기울기 값을 제곱하여 계속 더해준다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매개변수를 갱신할 때 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1/h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을 곱해 </a:t>
            </a:r>
            <a:r>
              <a:rPr lang="ko-KR" altLang="en-US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학습률을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조정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매개변수의 원소 중에서 많이 움직인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(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크게 갱신된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)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원소는 </a:t>
            </a:r>
            <a:r>
              <a:rPr lang="ko-KR" altLang="en-US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학습률이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낮아지고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학습이 진행될 수록 </a:t>
            </a:r>
            <a:r>
              <a:rPr lang="ko-KR" altLang="en-US" sz="1700" b="1" dirty="0" err="1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학습률이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낮아짐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58F539-17FA-9991-32D5-F2238CC2C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52" y="2117340"/>
            <a:ext cx="4227540" cy="30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2c292867ea4_0_33">
            <a:extLst>
              <a:ext uri="{FF2B5EF4-FFF2-40B4-BE49-F238E27FC236}">
                <a16:creationId xmlns:a16="http://schemas.microsoft.com/office/drawing/2014/main" id="{5619CF83-5756-BE47-8567-548621090AD4}"/>
              </a:ext>
            </a:extLst>
          </p:cNvPr>
          <p:cNvSpPr txBox="1"/>
          <p:nvPr/>
        </p:nvSpPr>
        <p:spPr>
          <a:xfrm>
            <a:off x="1805284" y="387088"/>
            <a:ext cx="9256416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1.</a:t>
            </a:r>
            <a:r>
              <a:rPr lang="ko-KR" altLang="en-US" sz="2933" b="1" dirty="0">
                <a:solidFill>
                  <a:srgbClr val="19264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 매개변수 갱신</a:t>
            </a:r>
          </a:p>
        </p:txBody>
      </p:sp>
      <p:sp>
        <p:nvSpPr>
          <p:cNvPr id="5" name="Google Shape;347;g2c292867ea4_0_33">
            <a:extLst>
              <a:ext uri="{FF2B5EF4-FFF2-40B4-BE49-F238E27FC236}">
                <a16:creationId xmlns:a16="http://schemas.microsoft.com/office/drawing/2014/main" id="{EB61A241-1A68-FC99-FF50-ECDC9D7BDA8B}"/>
              </a:ext>
            </a:extLst>
          </p:cNvPr>
          <p:cNvSpPr txBox="1"/>
          <p:nvPr/>
        </p:nvSpPr>
        <p:spPr>
          <a:xfrm>
            <a:off x="1978251" y="1234381"/>
            <a:ext cx="9313933" cy="671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3. </a:t>
            </a:r>
            <a:r>
              <a:rPr lang="en-US" altLang="ko-KR" sz="2000" b="1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AdaGrad</a:t>
            </a: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최솟값을 향해 효율적으로 움직이는 것을 알 수 있다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y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축 방향은 기울기가 커서 처음에는 크게 움직이지만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그 큰 움직임에 비례해 갱신 정도도 큰 폭으로 작아지도록 조정된다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y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축 방향으로 갱신 강도가 빠르게 약해지고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, </a:t>
            </a:r>
            <a:r>
              <a:rPr lang="ko-KR" altLang="en-US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지그재그 움직임이 줄어든다</a:t>
            </a:r>
            <a:r>
              <a:rPr lang="en-US" altLang="ko-KR" sz="1700" b="1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Gowun Dodum"/>
                <a:sym typeface="Gowun Dodum"/>
              </a:rPr>
              <a:t>.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Gowun Dodum"/>
              <a:sym typeface="Gowun Dod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5E032-9DC4-A6A3-FCEC-50F60E6E2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35" y="1839831"/>
            <a:ext cx="4143630" cy="35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2696</Words>
  <Application>Microsoft Office PowerPoint</Application>
  <PresentationFormat>와이드스크린</PresentationFormat>
  <Paragraphs>351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-apple-system</vt:lpstr>
      <vt:lpstr>NanumGothic</vt:lpstr>
      <vt:lpstr>맑은 고딕</vt:lpstr>
      <vt:lpstr>배달의민족 한나체 Air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박수빈</dc:creator>
  <cp:lastModifiedBy>임유민</cp:lastModifiedBy>
  <cp:revision>47</cp:revision>
  <dcterms:created xsi:type="dcterms:W3CDTF">2024-05-11T09:53:02Z</dcterms:created>
  <dcterms:modified xsi:type="dcterms:W3CDTF">2024-05-14T03:49:25Z</dcterms:modified>
</cp:coreProperties>
</file>