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embeddedFontLst>
    <p:embeddedFont>
      <p:font typeface="Gowun Dodum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4460CC-CA78-4C11-81DF-A21A0D7620AA}">
  <a:tblStyle styleId="{A54460CC-CA78-4C11-81DF-A21A0D7620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font" Target="fonts/GowunDodum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38a57b1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c38a57b1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38a57b13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c38a57b13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38a57b130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c38a57b130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bd23d7d0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6bd23d7d0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bd23d7d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6bd23d7d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bd23d7d0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6bd23d7d0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1339750" y="2710050"/>
            <a:ext cx="6763800" cy="15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ko" sz="25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CUAI </a:t>
            </a:r>
            <a:r>
              <a:rPr b="1" lang="ko" sz="2500">
                <a:solidFill>
                  <a:srgbClr val="19264B"/>
                </a:solidFill>
              </a:rPr>
              <a:t>데이터 분석 및 EDA 스터디 1조</a:t>
            </a:r>
            <a:endParaRPr b="1" i="0" sz="25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ko">
                <a:solidFill>
                  <a:srgbClr val="19264B"/>
                </a:solidFill>
              </a:rPr>
              <a:t>4</a:t>
            </a:r>
            <a:r>
              <a:rPr b="0" i="0" lang="ko" sz="14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.03.</a:t>
            </a:r>
            <a:r>
              <a:rPr lang="ko">
                <a:solidFill>
                  <a:srgbClr val="19264B"/>
                </a:solidFill>
              </a:rPr>
              <a:t>19.</a:t>
            </a:r>
            <a:endParaRPr b="0" i="0" sz="14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발표자 : </a:t>
            </a:r>
            <a:r>
              <a:rPr lang="ko" sz="1100">
                <a:solidFill>
                  <a:srgbClr val="19264B"/>
                </a:solidFill>
              </a:rPr>
              <a:t>김동혁</a:t>
            </a:r>
            <a:endParaRPr b="0" i="0" sz="11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2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2" name="Google Shape;10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2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9" name="Google Shape;10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 txBox="1"/>
          <p:nvPr/>
        </p:nvSpPr>
        <p:spPr>
          <a:xfrm>
            <a:off x="1408975" y="306875"/>
            <a:ext cx="497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" sz="2200" u="none" cap="none" strike="noStrike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스터디원 소개 및 만남 인증</a:t>
            </a:r>
            <a:endParaRPr b="1" i="0" sz="2200" u="none" cap="none" strike="noStrike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6228800" y="1421125"/>
            <a:ext cx="2282100" cy="1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800">
                <a:latin typeface="Gowun Dodum"/>
                <a:ea typeface="Gowun Dodum"/>
                <a:cs typeface="Gowun Dodum"/>
                <a:sym typeface="Gowun Dodum"/>
              </a:rPr>
              <a:t>스터디원 1 : 김동혁</a:t>
            </a:r>
            <a:endParaRPr sz="1800"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800">
                <a:latin typeface="Gowun Dodum"/>
                <a:ea typeface="Gowun Dodum"/>
                <a:cs typeface="Gowun Dodum"/>
                <a:sym typeface="Gowun Dodum"/>
              </a:rPr>
              <a:t>스터디원 2 : 박민석</a:t>
            </a:r>
            <a:endParaRPr sz="1800"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800">
                <a:latin typeface="Gowun Dodum"/>
                <a:ea typeface="Gowun Dodum"/>
                <a:cs typeface="Gowun Dodum"/>
                <a:sym typeface="Gowun Dodum"/>
              </a:rPr>
              <a:t>스터디원 3 : 박성호</a:t>
            </a:r>
            <a:endParaRPr sz="1800"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112" name="Google Shape;11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2475" y="1096675"/>
            <a:ext cx="4047600" cy="37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3463" y="1851026"/>
            <a:ext cx="4015287" cy="21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27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0" name="Google Shape;12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1408975" y="306875"/>
            <a:ext cx="497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목차</a:t>
            </a:r>
            <a:endParaRPr b="1" i="0" sz="2200" u="none" cap="none" strike="noStrike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1490425" y="1261125"/>
            <a:ext cx="5784600" cy="21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1. 스터디 책 선정</a:t>
            </a:r>
            <a:endParaRPr b="1" sz="2200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2. 스터디 계획</a:t>
            </a:r>
            <a:endParaRPr b="1" sz="2200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3. 스터디 목표</a:t>
            </a:r>
            <a:endParaRPr b="1" sz="2200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28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9" name="Google Shape;1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8"/>
          <p:cNvSpPr txBox="1"/>
          <p:nvPr/>
        </p:nvSpPr>
        <p:spPr>
          <a:xfrm>
            <a:off x="1408975" y="306875"/>
            <a:ext cx="497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1. </a:t>
            </a: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스터디 책 선정</a:t>
            </a:r>
            <a:endParaRPr b="1" i="0" sz="2200" u="none" cap="none" strike="noStrike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131" name="Google Shape;1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699" y="937375"/>
            <a:ext cx="3024305" cy="388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0850" y="937375"/>
            <a:ext cx="2463875" cy="388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29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9" name="Google Shape;13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9"/>
          <p:cNvSpPr txBox="1"/>
          <p:nvPr/>
        </p:nvSpPr>
        <p:spPr>
          <a:xfrm>
            <a:off x="1408975" y="306875"/>
            <a:ext cx="497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2</a:t>
            </a: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. </a:t>
            </a: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스터디 계획</a:t>
            </a:r>
            <a:endParaRPr b="1" i="0" sz="2200" u="none" cap="none" strike="noStrike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41" name="Google Shape;141;p29"/>
          <p:cNvSpPr txBox="1"/>
          <p:nvPr/>
        </p:nvSpPr>
        <p:spPr>
          <a:xfrm>
            <a:off x="1490400" y="830075"/>
            <a:ext cx="5784600" cy="21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- 매 세션 진행 주차마다 한 챕터씩 공부</a:t>
            </a:r>
            <a:endParaRPr b="1" sz="1700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- 챕터 내 이론 및 실습(파이썬 코딩) 모두 진행</a:t>
            </a:r>
            <a:endParaRPr b="1" sz="1700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- 매주 토요일 오후 3시</a:t>
            </a:r>
            <a:endParaRPr b="1" sz="1700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- 돌아가며 내용설명, 질의응답</a:t>
            </a:r>
            <a:endParaRPr b="1" sz="1700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graphicFrame>
        <p:nvGraphicFramePr>
          <p:cNvPr id="142" name="Google Shape;142;p29"/>
          <p:cNvGraphicFramePr/>
          <p:nvPr/>
        </p:nvGraphicFramePr>
        <p:xfrm>
          <a:off x="1490400" y="214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{A54460CC-CA78-4C11-81DF-A21A0D7620AA}</a:tableStyleId>
              </a:tblPr>
              <a:tblGrid>
                <a:gridCol w="890025"/>
                <a:gridCol w="2778425"/>
                <a:gridCol w="865200"/>
                <a:gridCol w="280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03/19</a:t>
                      </a:r>
                      <a:endParaRPr b="1" sz="1800">
                        <a:solidFill>
                          <a:srgbClr val="19264B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Chp</a:t>
                      </a:r>
                      <a:r>
                        <a:rPr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1. 탐색적 데이터 분석</a:t>
                      </a:r>
                      <a:endParaRPr sz="18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05/14</a:t>
                      </a:r>
                      <a:endParaRPr b="1" sz="18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C</a:t>
                      </a:r>
                      <a:r>
                        <a:rPr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hp6. 통계적  머신러닝</a:t>
                      </a:r>
                      <a:endParaRPr sz="18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03/26</a:t>
                      </a:r>
                      <a:endParaRPr b="1" sz="18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C</a:t>
                      </a:r>
                      <a:r>
                        <a:rPr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hp2. 데이터와 포본분표</a:t>
                      </a:r>
                      <a:endParaRPr sz="18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05/21</a:t>
                      </a:r>
                      <a:endParaRPr b="1" sz="18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C</a:t>
                      </a:r>
                      <a:r>
                        <a:rPr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hp7. 비지도 학습</a:t>
                      </a:r>
                      <a:endParaRPr sz="18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04/02</a:t>
                      </a:r>
                      <a:endParaRPr b="1" sz="18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C</a:t>
                      </a:r>
                      <a:r>
                        <a:rPr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hp3. 통계적 실험과 유의성 검정</a:t>
                      </a:r>
                      <a:endParaRPr sz="18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05/28</a:t>
                      </a:r>
                      <a:endParaRPr b="1" sz="18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공모전 및 </a:t>
                      </a:r>
                      <a:r>
                        <a:rPr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실습 (Kaggle)</a:t>
                      </a:r>
                      <a:endParaRPr sz="18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04/30</a:t>
                      </a:r>
                      <a:endParaRPr b="1" sz="18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C</a:t>
                      </a:r>
                      <a:r>
                        <a:rPr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hp4. 회귀와 예측</a:t>
                      </a:r>
                      <a:endParaRPr sz="18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06/04</a:t>
                      </a:r>
                      <a:endParaRPr b="1" sz="18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공모전 및 </a:t>
                      </a:r>
                      <a:r>
                        <a:rPr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실습 (Kaggle)</a:t>
                      </a:r>
                      <a:endParaRPr sz="18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05</a:t>
                      </a:r>
                      <a:r>
                        <a:rPr b="1"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/07</a:t>
                      </a:r>
                      <a:endParaRPr b="1" sz="18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C</a:t>
                      </a:r>
                      <a:r>
                        <a:rPr lang="ko" sz="18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hp5. 분류</a:t>
                      </a:r>
                      <a:endParaRPr sz="18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30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9" name="Google Shape;14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0"/>
          <p:cNvSpPr txBox="1"/>
          <p:nvPr/>
        </p:nvSpPr>
        <p:spPr>
          <a:xfrm>
            <a:off x="1408975" y="306875"/>
            <a:ext cx="497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3</a:t>
            </a: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. 스터디 목표</a:t>
            </a:r>
            <a:endParaRPr b="1" i="0" sz="2200" u="none" cap="none" strike="noStrike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1490400" y="830075"/>
            <a:ext cx="6925800" cy="21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 sz="1800">
                <a:solidFill>
                  <a:schemeClr val="dk2"/>
                </a:solidFill>
                <a:highlight>
                  <a:srgbClr val="FFFFFF"/>
                </a:highlight>
                <a:latin typeface="Gowun Dodum"/>
                <a:ea typeface="Gowun Dodum"/>
                <a:cs typeface="Gowun Dodum"/>
                <a:sym typeface="Gowun Dodum"/>
              </a:rPr>
              <a:t>데이터 과학과 관련된 통계의 핵심 개념을 익혀 실습에 적용</a:t>
            </a:r>
            <a:endParaRPr b="1" sz="1800">
              <a:solidFill>
                <a:schemeClr val="dk2"/>
              </a:solidFill>
              <a:highlight>
                <a:srgbClr val="FFFFFF"/>
              </a:highlight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highlight>
                  <a:srgbClr val="FFFFFF"/>
                </a:highlight>
                <a:latin typeface="Gowun Dodum"/>
                <a:ea typeface="Gowun Dodum"/>
                <a:cs typeface="Gowun Dodum"/>
                <a:sym typeface="Gowun Dodum"/>
              </a:rPr>
              <a:t>- 공모전 입상과 같은 유의미한 결과물 도출</a:t>
            </a:r>
            <a:endParaRPr b="1" sz="1800">
              <a:solidFill>
                <a:schemeClr val="dk2"/>
              </a:solidFill>
              <a:highlight>
                <a:srgbClr val="FFFFFF"/>
              </a:highlight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