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8" r:id="rId9"/>
    <p:sldId id="269" r:id="rId10"/>
    <p:sldId id="270" r:id="rId11"/>
    <p:sldId id="271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476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368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30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38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33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74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12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34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EDA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7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박민석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개념 공유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신뢰 구간 </a:t>
            </a:r>
            <a:r>
              <a:rPr lang="en-US" altLang="ko-KR" sz="2000" b="1" dirty="0"/>
              <a:t> </a:t>
            </a:r>
          </a:p>
          <a:p>
            <a:endParaRPr lang="en-US" altLang="ko-KR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7331-080C-C886-2253-767620179807}"/>
              </a:ext>
            </a:extLst>
          </p:cNvPr>
          <p:cNvSpPr txBox="1"/>
          <p:nvPr/>
        </p:nvSpPr>
        <p:spPr>
          <a:xfrm>
            <a:off x="1526721" y="1216479"/>
            <a:ext cx="7444404" cy="36009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표본 크기가 </a:t>
            </a:r>
            <a:r>
              <a:rPr lang="en-US" altLang="ko-KR" b="1" spc="-20" dirty="0">
                <a:solidFill>
                  <a:schemeClr val="tx1"/>
                </a:solidFill>
                <a:latin typeface="함초롬돋움"/>
                <a:cs typeface="함초롬돋움"/>
              </a:rPr>
              <a:t>n</a:t>
            </a:r>
            <a:r>
              <a:rPr lang="ko-KR" altLang="en-US" b="1" spc="-20" dirty="0">
                <a:solidFill>
                  <a:schemeClr val="tx1"/>
                </a:solidFill>
                <a:latin typeface="나눔고딕"/>
                <a:cs typeface="나눔고딕"/>
              </a:rPr>
              <a:t>이고</a:t>
            </a:r>
            <a:r>
              <a:rPr lang="en-US" altLang="ko-KR" b="1" spc="-20" dirty="0">
                <a:solidFill>
                  <a:schemeClr val="tx1"/>
                </a:solidFill>
                <a:latin typeface="함초롬돋움"/>
                <a:cs typeface="함초롬돋움"/>
              </a:rPr>
              <a:t>,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부트스트랩 신뢰구간을 구하는 방법은 다음과</a:t>
            </a:r>
            <a:r>
              <a:rPr lang="ko-KR" altLang="en-US" b="1" spc="-225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20" dirty="0">
                <a:solidFill>
                  <a:schemeClr val="tx1"/>
                </a:solidFill>
                <a:latin typeface="나눔고딕"/>
                <a:cs typeface="나눔고딕"/>
              </a:rPr>
              <a:t>같다</a:t>
            </a:r>
            <a:r>
              <a:rPr lang="en-US" altLang="ko-KR" b="1" spc="-20" dirty="0">
                <a:solidFill>
                  <a:schemeClr val="tx1"/>
                </a:solidFill>
                <a:latin typeface="함초롬돋움"/>
                <a:cs typeface="함초롬돋움"/>
              </a:rPr>
              <a:t>.</a:t>
            </a:r>
            <a:endParaRPr lang="ko-KR" alt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ko-KR" alt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"/>
              <a:buAutoNum type="arabicParenR"/>
              <a:tabLst>
                <a:tab pos="354965" algn="l"/>
                <a:tab pos="355600" algn="l"/>
              </a:tabLst>
            </a:pP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데이터에서 복원추출로 크기 </a:t>
            </a:r>
            <a:r>
              <a:rPr lang="en-US" altLang="ko-KR" b="1" spc="-10" dirty="0">
                <a:solidFill>
                  <a:schemeClr val="tx1"/>
                </a:solidFill>
                <a:latin typeface="함초롬돋움"/>
                <a:cs typeface="함초롬돋움"/>
              </a:rPr>
              <a:t>n</a:t>
            </a:r>
            <a:r>
              <a:rPr lang="ko-KR" altLang="en-US" b="1" spc="-10" dirty="0">
                <a:solidFill>
                  <a:schemeClr val="tx1"/>
                </a:solidFill>
                <a:latin typeface="나눔고딕"/>
                <a:cs typeface="나눔고딕"/>
              </a:rPr>
              <a:t>인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표본을</a:t>
            </a:r>
            <a:r>
              <a:rPr lang="ko-KR" altLang="en-US" b="1" spc="-195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나눔고딕"/>
                <a:cs typeface="나눔고딕"/>
              </a:rPr>
              <a:t>뽑는다</a:t>
            </a:r>
            <a:r>
              <a:rPr lang="en-US" altLang="ko-KR" b="1" dirty="0">
                <a:solidFill>
                  <a:schemeClr val="tx1"/>
                </a:solidFill>
                <a:latin typeface="함초롬돋움"/>
                <a:cs typeface="함초롬돋움"/>
              </a:rPr>
              <a:t>(</a:t>
            </a:r>
            <a:r>
              <a:rPr lang="ko-KR" altLang="en-US" b="1" dirty="0" err="1">
                <a:solidFill>
                  <a:schemeClr val="tx1"/>
                </a:solidFill>
                <a:latin typeface="나눔고딕"/>
                <a:cs typeface="나눔고딕"/>
              </a:rPr>
              <a:t>재표본추출</a:t>
            </a:r>
            <a:r>
              <a:rPr lang="en-US" altLang="ko-KR" b="1" dirty="0">
                <a:solidFill>
                  <a:schemeClr val="tx1"/>
                </a:solidFill>
                <a:latin typeface="함초롬돋움"/>
                <a:cs typeface="함초롬돋움"/>
              </a:rPr>
              <a:t>).</a:t>
            </a:r>
            <a:endParaRPr lang="ko-KR" altLang="en-US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"/>
              <a:buAutoNum type="arabicParenR"/>
            </a:pPr>
            <a:endParaRPr lang="ko-KR" alt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"/>
              <a:buAutoNum type="arabicParenR"/>
              <a:tabLst>
                <a:tab pos="355600" algn="l"/>
              </a:tabLst>
            </a:pPr>
            <a:r>
              <a:rPr lang="ko-KR" altLang="en-US" b="1" spc="-40" dirty="0" err="1">
                <a:solidFill>
                  <a:schemeClr val="tx1"/>
                </a:solidFill>
                <a:latin typeface="나눔고딕"/>
                <a:cs typeface="나눔고딕"/>
              </a:rPr>
              <a:t>재표본추출한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 표본에 대해 원하는 통계량을</a:t>
            </a:r>
            <a:r>
              <a:rPr lang="ko-KR" altLang="en-US" b="1" spc="-160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25" dirty="0">
                <a:solidFill>
                  <a:schemeClr val="tx1"/>
                </a:solidFill>
                <a:latin typeface="나눔고딕"/>
                <a:cs typeface="나눔고딕"/>
              </a:rPr>
              <a:t>기록한다</a:t>
            </a:r>
            <a:r>
              <a:rPr lang="en-US" altLang="ko-KR" b="1" spc="-25" dirty="0">
                <a:solidFill>
                  <a:schemeClr val="tx1"/>
                </a:solidFill>
                <a:latin typeface="함초롬돋움"/>
                <a:cs typeface="함초롬돋움"/>
              </a:rPr>
              <a:t>.</a:t>
            </a:r>
            <a:endParaRPr lang="ko-KR" altLang="en-US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"/>
              <a:buAutoNum type="arabicParenR"/>
            </a:pPr>
            <a:endParaRPr lang="ko-KR" alt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lang="en-US" altLang="ko-KR" b="1" spc="-70" dirty="0">
                <a:solidFill>
                  <a:schemeClr val="tx1"/>
                </a:solidFill>
                <a:latin typeface="함초롬돋움"/>
                <a:cs typeface="함초롬돋움"/>
              </a:rPr>
              <a:t>R</a:t>
            </a:r>
            <a:r>
              <a:rPr lang="ko-KR" altLang="en-US" b="1" spc="-70" dirty="0">
                <a:solidFill>
                  <a:schemeClr val="tx1"/>
                </a:solidFill>
                <a:latin typeface="나눔고딕"/>
                <a:cs typeface="나눔고딕"/>
              </a:rPr>
              <a:t>번</a:t>
            </a:r>
            <a:r>
              <a:rPr lang="ko-KR" altLang="en-US" b="1" spc="-45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25" dirty="0">
                <a:solidFill>
                  <a:schemeClr val="tx1"/>
                </a:solidFill>
                <a:latin typeface="나눔고딕"/>
                <a:cs typeface="나눔고딕"/>
              </a:rPr>
              <a:t>반복한다</a:t>
            </a:r>
            <a:r>
              <a:rPr lang="en-US" altLang="ko-KR" b="1" spc="-25" dirty="0">
                <a:solidFill>
                  <a:schemeClr val="tx1"/>
                </a:solidFill>
                <a:latin typeface="함초롬돋움"/>
                <a:cs typeface="함초롬돋움"/>
              </a:rPr>
              <a:t>.</a:t>
            </a:r>
            <a:endParaRPr lang="ko-KR" altLang="en-US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"/>
              <a:buAutoNum type="arabicParenR"/>
            </a:pPr>
            <a:endParaRPr lang="ko-KR" alt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lang="en-US" altLang="ko-KR" b="1" spc="10" dirty="0">
                <a:solidFill>
                  <a:schemeClr val="tx1"/>
                </a:solidFill>
                <a:latin typeface="함초롬돋움"/>
                <a:cs typeface="함초롬돋움"/>
              </a:rPr>
              <a:t>x%</a:t>
            </a:r>
            <a:r>
              <a:rPr lang="ko-KR" altLang="en-US" b="1" spc="10" dirty="0">
                <a:solidFill>
                  <a:schemeClr val="tx1"/>
                </a:solidFill>
                <a:latin typeface="나눔고딕"/>
                <a:cs typeface="나눔고딕"/>
              </a:rPr>
              <a:t>신뢰구간을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구하기 </a:t>
            </a:r>
            <a:r>
              <a:rPr lang="ko-KR" altLang="en-US" b="1" spc="-35" dirty="0">
                <a:solidFill>
                  <a:schemeClr val="tx1"/>
                </a:solidFill>
                <a:latin typeface="나눔고딕"/>
                <a:cs typeface="나눔고딕"/>
              </a:rPr>
              <a:t>위해</a:t>
            </a:r>
            <a:r>
              <a:rPr lang="en-US" altLang="ko-KR" b="1" spc="-35" dirty="0">
                <a:solidFill>
                  <a:schemeClr val="tx1"/>
                </a:solidFill>
                <a:latin typeface="함초롬돋움"/>
                <a:cs typeface="함초롬돋움"/>
              </a:rPr>
              <a:t>, </a:t>
            </a:r>
            <a:r>
              <a:rPr lang="en-US" altLang="ko-KR" b="1" spc="-50" dirty="0">
                <a:solidFill>
                  <a:schemeClr val="tx1"/>
                </a:solidFill>
                <a:latin typeface="함초롬돋움"/>
                <a:cs typeface="함초롬돋움"/>
              </a:rPr>
              <a:t>R</a:t>
            </a:r>
            <a:r>
              <a:rPr lang="ko-KR" altLang="en-US" b="1" spc="-50" dirty="0">
                <a:solidFill>
                  <a:schemeClr val="tx1"/>
                </a:solidFill>
                <a:latin typeface="나눔고딕"/>
                <a:cs typeface="나눔고딕"/>
              </a:rPr>
              <a:t>개의 </a:t>
            </a:r>
            <a:r>
              <a:rPr lang="ko-KR" altLang="en-US" b="1" spc="-40" dirty="0" err="1">
                <a:solidFill>
                  <a:schemeClr val="tx1"/>
                </a:solidFill>
                <a:latin typeface="나눔고딕"/>
                <a:cs typeface="나눔고딕"/>
              </a:rPr>
              <a:t>재표본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 결과의 분포 양쪽 끝에서 </a:t>
            </a:r>
            <a:r>
              <a:rPr lang="en-US" altLang="ko-KR" b="1" spc="50" dirty="0">
                <a:solidFill>
                  <a:schemeClr val="tx1"/>
                </a:solidFill>
                <a:latin typeface="함초롬돋움"/>
                <a:cs typeface="함초롬돋움"/>
              </a:rPr>
              <a:t>[(100-x)/2]%</a:t>
            </a:r>
            <a:r>
              <a:rPr lang="ko-KR" altLang="en-US" b="1" spc="50" dirty="0">
                <a:solidFill>
                  <a:schemeClr val="tx1"/>
                </a:solidFill>
                <a:latin typeface="나눔고딕"/>
                <a:cs typeface="나눔고딕"/>
              </a:rPr>
              <a:t>만큼</a:t>
            </a:r>
            <a:r>
              <a:rPr lang="ko-KR" altLang="en-US" b="1" spc="-270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25" dirty="0">
                <a:solidFill>
                  <a:schemeClr val="tx1"/>
                </a:solidFill>
                <a:latin typeface="나눔고딕"/>
                <a:cs typeface="나눔고딕"/>
              </a:rPr>
              <a:t>절삭한다</a:t>
            </a:r>
            <a:r>
              <a:rPr lang="en-US" altLang="ko-KR" b="1" spc="-25" dirty="0">
                <a:solidFill>
                  <a:schemeClr val="tx1"/>
                </a:solidFill>
                <a:latin typeface="함초롬돋움"/>
                <a:cs typeface="함초롬돋움"/>
              </a:rPr>
              <a:t>.</a:t>
            </a:r>
            <a:endParaRPr lang="ko-KR" altLang="en-US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"/>
              <a:buAutoNum type="arabicParenR"/>
            </a:pPr>
            <a:endParaRPr lang="ko-KR" alt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"/>
              <a:buAutoNum type="arabicParenR"/>
              <a:tabLst>
                <a:tab pos="355600" algn="l"/>
              </a:tabLst>
            </a:pP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절삭한 점들은 </a:t>
            </a:r>
            <a:r>
              <a:rPr lang="en-US" altLang="ko-KR" b="1" spc="135" dirty="0">
                <a:solidFill>
                  <a:schemeClr val="tx1"/>
                </a:solidFill>
                <a:latin typeface="함초롬돋움"/>
                <a:cs typeface="함초롬돋움"/>
              </a:rPr>
              <a:t>x%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부트스트랩 신뢰구간의</a:t>
            </a:r>
            <a:r>
              <a:rPr lang="ko-KR" altLang="en-US" b="1" spc="-375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양 </a:t>
            </a:r>
            <a:r>
              <a:rPr lang="ko-KR" altLang="en-US" b="1" spc="-35" dirty="0">
                <a:solidFill>
                  <a:schemeClr val="tx1"/>
                </a:solidFill>
                <a:latin typeface="나눔고딕"/>
                <a:cs typeface="나눔고딕"/>
              </a:rPr>
              <a:t>끝점이다</a:t>
            </a:r>
            <a:r>
              <a:rPr lang="en-US" altLang="ko-KR" b="1" spc="-35" dirty="0">
                <a:solidFill>
                  <a:schemeClr val="tx1"/>
                </a:solidFill>
                <a:latin typeface="함초롬돋움"/>
                <a:cs typeface="함초롬돋움"/>
              </a:rPr>
              <a:t>.</a:t>
            </a:r>
            <a:r>
              <a:rPr lang="ko-KR" altLang="en-US" b="1" spc="-5" dirty="0">
                <a:solidFill>
                  <a:schemeClr val="tx1"/>
                </a:solidFill>
                <a:latin typeface="함초롬돋움"/>
                <a:cs typeface="함초롬돋움"/>
              </a:rPr>
              <a:t> </a:t>
            </a:r>
            <a:endParaRPr lang="ko-KR" altLang="en-US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endParaRPr lang="en-US" altLang="ko-KR" sz="1000" dirty="0">
              <a:latin typeface="Aptos ExtraBold" panose="020B0004020202020204" pitchFamily="34" charset="0"/>
            </a:endParaRPr>
          </a:p>
          <a:p>
            <a:endParaRPr lang="en-US" altLang="ko-KR" sz="10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2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개념 공유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신뢰 구간 </a:t>
            </a:r>
            <a:r>
              <a:rPr lang="en-US" altLang="ko-KR" sz="2000" b="1" dirty="0"/>
              <a:t> </a:t>
            </a:r>
          </a:p>
          <a:p>
            <a:endParaRPr lang="en-US" altLang="ko-KR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7331-080C-C886-2253-767620179807}"/>
              </a:ext>
            </a:extLst>
          </p:cNvPr>
          <p:cNvSpPr txBox="1"/>
          <p:nvPr/>
        </p:nvSpPr>
        <p:spPr>
          <a:xfrm>
            <a:off x="1526721" y="1216479"/>
            <a:ext cx="7511144" cy="36522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2700" marR="5080" indent="59055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신뢰구간을 구하는 방법을 살펴봤을 </a:t>
            </a:r>
            <a:r>
              <a:rPr lang="ko-KR" altLang="en-US" b="1" spc="-25" dirty="0">
                <a:solidFill>
                  <a:schemeClr val="tx1"/>
                </a:solidFill>
                <a:latin typeface="나눔고딕"/>
                <a:cs typeface="나눔고딕"/>
              </a:rPr>
              <a:t>때</a:t>
            </a:r>
            <a:r>
              <a:rPr lang="en-US" altLang="ko-KR" b="1" spc="-25" dirty="0">
                <a:solidFill>
                  <a:schemeClr val="tx1"/>
                </a:solidFill>
                <a:latin typeface="함초롬돋움"/>
                <a:cs typeface="함초롬돋움"/>
              </a:rPr>
              <a:t>,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이미 언급한 바 대로 당선인을 예측하는 것은 </a:t>
            </a:r>
            <a:r>
              <a:rPr lang="ko-KR" altLang="en-US" b="1" spc="-40" dirty="0" err="1">
                <a:solidFill>
                  <a:schemeClr val="tx1"/>
                </a:solidFill>
                <a:latin typeface="나눔고딕"/>
                <a:cs typeface="나눔고딕"/>
              </a:rPr>
              <a:t>부적절해보인다</a:t>
            </a:r>
            <a:r>
              <a:rPr lang="en-US" altLang="ko-KR" b="1" spc="-40" dirty="0">
                <a:solidFill>
                  <a:schemeClr val="tx1"/>
                </a:solidFill>
                <a:latin typeface="함초롬돋움"/>
                <a:cs typeface="함초롬돋움"/>
              </a:rPr>
              <a:t>.</a:t>
            </a:r>
            <a:r>
              <a:rPr lang="ko-KR" altLang="en-US" b="1" spc="-220" dirty="0">
                <a:solidFill>
                  <a:schemeClr val="tx1"/>
                </a:solidFill>
                <a:latin typeface="함초롬돋움"/>
                <a:cs typeface="함초롬돋움"/>
              </a:rPr>
              <a:t>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당선인을  예측하는 것을 다음과 같은 질문으로 변경할 수 있을 것 </a:t>
            </a:r>
            <a:r>
              <a:rPr lang="ko-KR" altLang="en-US" b="1" spc="-200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20" dirty="0">
                <a:solidFill>
                  <a:schemeClr val="tx1"/>
                </a:solidFill>
                <a:latin typeface="나눔고딕"/>
                <a:cs typeface="나눔고딕"/>
              </a:rPr>
              <a:t>같다</a:t>
            </a:r>
            <a:r>
              <a:rPr lang="en-US" altLang="ko-KR" b="1" spc="-20" dirty="0">
                <a:solidFill>
                  <a:schemeClr val="tx1"/>
                </a:solidFill>
                <a:latin typeface="함초롬돋움"/>
                <a:cs typeface="함초롬돋움"/>
              </a:rPr>
              <a:t>.</a:t>
            </a:r>
            <a:endParaRPr lang="en-US" altLang="ko-KR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pPr marL="12700" marR="5080" indent="59055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0" dirty="0">
                <a:solidFill>
                  <a:schemeClr val="tx1"/>
                </a:solidFill>
                <a:latin typeface="함초롬돋움"/>
                <a:cs typeface="함초롬돋움"/>
              </a:rPr>
              <a:t>		</a:t>
            </a:r>
          </a:p>
          <a:p>
            <a:pPr marL="12700" marR="5080" indent="59055">
              <a:lnSpc>
                <a:spcPct val="100000"/>
              </a:lnSpc>
              <a:spcBef>
                <a:spcPts val="100"/>
              </a:spcBef>
            </a:pPr>
            <a:endParaRPr lang="en-US" altLang="ko-KR" b="1" spc="-50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pPr marL="12700" marR="5080" indent="59055">
              <a:lnSpc>
                <a:spcPct val="100000"/>
              </a:lnSpc>
              <a:spcBef>
                <a:spcPts val="100"/>
              </a:spcBef>
            </a:pPr>
            <a:endParaRPr lang="en-US" altLang="ko-KR" b="1" spc="-50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pPr marL="12700" marR="5080" indent="59055">
              <a:lnSpc>
                <a:spcPct val="100000"/>
              </a:lnSpc>
              <a:spcBef>
                <a:spcPts val="100"/>
              </a:spcBef>
            </a:pPr>
            <a:r>
              <a:rPr lang="en-US" altLang="ko-KR" b="1" spc="-50" dirty="0">
                <a:solidFill>
                  <a:schemeClr val="tx1"/>
                </a:solidFill>
                <a:latin typeface="함초롬돋움"/>
                <a:cs typeface="함초롬돋움"/>
              </a:rPr>
              <a:t>		</a:t>
            </a:r>
            <a:r>
              <a:rPr lang="ko-KR" altLang="en-US" b="1" spc="-50" dirty="0">
                <a:solidFill>
                  <a:schemeClr val="tx1"/>
                </a:solidFill>
                <a:latin typeface="함초롬돋움"/>
                <a:cs typeface="함초롬돋움"/>
              </a:rPr>
              <a:t>“</a:t>
            </a:r>
            <a:r>
              <a:rPr lang="ko-KR" altLang="en-US" b="1" spc="-50" dirty="0">
                <a:solidFill>
                  <a:schemeClr val="tx1"/>
                </a:solidFill>
                <a:latin typeface="나눔고딕"/>
                <a:cs typeface="나눔고딕"/>
              </a:rPr>
              <a:t>참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값이 일정 구간 안에 있을 확률은</a:t>
            </a:r>
            <a:r>
              <a:rPr lang="ko-KR" altLang="en-US" b="1" spc="-145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50" dirty="0">
                <a:solidFill>
                  <a:schemeClr val="tx1"/>
                </a:solidFill>
                <a:latin typeface="나눔고딕"/>
                <a:cs typeface="나눔고딕"/>
              </a:rPr>
              <a:t>얼마인가</a:t>
            </a:r>
            <a:r>
              <a:rPr lang="en-US" altLang="ko-KR" b="1" spc="-50" dirty="0">
                <a:solidFill>
                  <a:schemeClr val="tx1"/>
                </a:solidFill>
                <a:latin typeface="함초롬돋움"/>
                <a:cs typeface="함초롬돋움"/>
              </a:rPr>
              <a:t>?”</a:t>
            </a:r>
            <a:endParaRPr lang="ko-KR" altLang="en-US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ko-KR" alt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ko-KR" alt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335" marR="34290" indent="58419">
              <a:lnSpc>
                <a:spcPct val="100000"/>
              </a:lnSpc>
            </a:pPr>
            <a:r>
              <a:rPr lang="en-US" altLang="ko-KR" b="1" spc="-25" dirty="0">
                <a:solidFill>
                  <a:schemeClr val="tx1"/>
                </a:solidFill>
                <a:latin typeface="함초롬돋움"/>
                <a:cs typeface="함초롬돋움"/>
              </a:rPr>
              <a:t>A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후보에게 던진 </a:t>
            </a:r>
            <a:r>
              <a:rPr lang="ko-KR" altLang="en-US" b="1" spc="15" dirty="0" err="1">
                <a:solidFill>
                  <a:schemeClr val="tx1"/>
                </a:solidFill>
                <a:latin typeface="나눔고딕"/>
                <a:cs typeface="나눔고딕"/>
              </a:rPr>
              <a:t>표수</a:t>
            </a:r>
            <a:r>
              <a:rPr lang="en-US" altLang="ko-KR" b="1" spc="15" dirty="0">
                <a:solidFill>
                  <a:schemeClr val="tx1"/>
                </a:solidFill>
                <a:latin typeface="함초롬돋움"/>
                <a:cs typeface="함초롬돋움"/>
              </a:rPr>
              <a:t>(</a:t>
            </a:r>
            <a:r>
              <a:rPr lang="ko-KR" altLang="en-US" b="1" spc="15" dirty="0">
                <a:solidFill>
                  <a:schemeClr val="tx1"/>
                </a:solidFill>
                <a:latin typeface="나눔고딕"/>
                <a:cs typeface="나눔고딕"/>
              </a:rPr>
              <a:t>참값</a:t>
            </a:r>
            <a:r>
              <a:rPr lang="en-US" altLang="ko-KR" b="1" spc="15" dirty="0">
                <a:solidFill>
                  <a:schemeClr val="tx1"/>
                </a:solidFill>
                <a:latin typeface="함초롬돋움"/>
                <a:cs typeface="함초롬돋움"/>
              </a:rPr>
              <a:t>)</a:t>
            </a:r>
            <a:r>
              <a:rPr lang="ko-KR" altLang="en-US" b="1" spc="15" dirty="0">
                <a:solidFill>
                  <a:schemeClr val="tx1"/>
                </a:solidFill>
                <a:latin typeface="나눔고딕"/>
                <a:cs typeface="함초롬돋움"/>
              </a:rPr>
              <a:t>가</a:t>
            </a:r>
            <a:r>
              <a:rPr lang="en-US" altLang="ko-KR" b="1" spc="15" dirty="0">
                <a:solidFill>
                  <a:schemeClr val="tx1"/>
                </a:solidFill>
                <a:latin typeface="함초롬돋움"/>
                <a:cs typeface="함초롬돋움"/>
              </a:rPr>
              <a:t>,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전체 </a:t>
            </a:r>
            <a:r>
              <a:rPr lang="ko-KR" altLang="en-US" b="1" spc="-40" dirty="0" err="1">
                <a:solidFill>
                  <a:schemeClr val="tx1"/>
                </a:solidFill>
                <a:latin typeface="나눔고딕"/>
                <a:cs typeface="나눔고딕"/>
              </a:rPr>
              <a:t>표수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 중 얼마만큼 차지해야 </a:t>
            </a:r>
            <a:r>
              <a:rPr lang="ko-KR" altLang="en-US" b="1" spc="-5" dirty="0">
                <a:solidFill>
                  <a:schemeClr val="tx1"/>
                </a:solidFill>
                <a:latin typeface="나눔고딕"/>
                <a:cs typeface="나눔고딕"/>
              </a:rPr>
              <a:t>하는지</a:t>
            </a:r>
            <a:r>
              <a:rPr lang="en-US" altLang="ko-KR" b="1" spc="-5" dirty="0">
                <a:solidFill>
                  <a:schemeClr val="tx1"/>
                </a:solidFill>
                <a:latin typeface="함초롬돋움"/>
                <a:cs typeface="함초롬돋움"/>
              </a:rPr>
              <a:t>(</a:t>
            </a:r>
            <a:r>
              <a:rPr lang="ko-KR" altLang="en-US" b="1" spc="-5" dirty="0">
                <a:solidFill>
                  <a:schemeClr val="tx1"/>
                </a:solidFill>
                <a:latin typeface="나눔고딕"/>
                <a:cs typeface="나눔고딕"/>
              </a:rPr>
              <a:t>일정 </a:t>
            </a:r>
            <a:r>
              <a:rPr lang="ko-KR" altLang="en-US" b="1" spc="5" dirty="0">
                <a:solidFill>
                  <a:schemeClr val="tx1"/>
                </a:solidFill>
                <a:latin typeface="나눔고딕"/>
                <a:cs typeface="나눔고딕"/>
              </a:rPr>
              <a:t>구간</a:t>
            </a:r>
            <a:r>
              <a:rPr lang="en-US" altLang="ko-KR" b="1" spc="5" dirty="0">
                <a:solidFill>
                  <a:schemeClr val="tx1"/>
                </a:solidFill>
                <a:latin typeface="함초롬돋움"/>
                <a:cs typeface="함초롬돋움"/>
              </a:rPr>
              <a:t>)</a:t>
            </a:r>
            <a:r>
              <a:rPr lang="ko-KR" altLang="en-US" b="1" spc="5" dirty="0">
                <a:solidFill>
                  <a:schemeClr val="tx1"/>
                </a:solidFill>
                <a:latin typeface="나눔고딕"/>
                <a:cs typeface="나눔고딕"/>
              </a:rPr>
              <a:t>를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물어보는 것은 위 질문과  </a:t>
            </a:r>
            <a:r>
              <a:rPr lang="ko-KR" altLang="en-US" b="1" spc="-35" dirty="0" err="1">
                <a:solidFill>
                  <a:schemeClr val="tx1"/>
                </a:solidFill>
                <a:latin typeface="나눔고딕"/>
                <a:cs typeface="나눔고딕"/>
              </a:rPr>
              <a:t>동일해보인다</a:t>
            </a:r>
            <a:r>
              <a:rPr lang="en-US" altLang="ko-KR" b="1" spc="-35" dirty="0">
                <a:solidFill>
                  <a:schemeClr val="tx1"/>
                </a:solidFill>
                <a:latin typeface="함초롬돋움"/>
                <a:cs typeface="함초롬돋움"/>
              </a:rPr>
              <a:t>.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따라서 신뢰구간은 위 질문에 대한 정답을 주지는 </a:t>
            </a:r>
            <a:r>
              <a:rPr lang="ko-KR" altLang="en-US" b="1" spc="-35" dirty="0">
                <a:solidFill>
                  <a:schemeClr val="tx1"/>
                </a:solidFill>
                <a:latin typeface="나눔고딕"/>
                <a:cs typeface="나눔고딕"/>
              </a:rPr>
              <a:t>못한다</a:t>
            </a:r>
            <a:r>
              <a:rPr lang="en-US" altLang="ko-KR" b="1" spc="-35" dirty="0">
                <a:solidFill>
                  <a:schemeClr val="tx1"/>
                </a:solidFill>
                <a:latin typeface="함초롬돋움"/>
                <a:cs typeface="함초롬돋움"/>
              </a:rPr>
              <a:t>. </a:t>
            </a:r>
            <a:r>
              <a:rPr lang="ko-KR" altLang="en-US" b="1" spc="-30" dirty="0">
                <a:solidFill>
                  <a:schemeClr val="tx1"/>
                </a:solidFill>
                <a:latin typeface="나눔고딕"/>
                <a:cs typeface="나눔고딕"/>
              </a:rPr>
              <a:t>다만</a:t>
            </a:r>
            <a:r>
              <a:rPr lang="en-US" altLang="ko-KR" b="1" spc="-30" dirty="0">
                <a:solidFill>
                  <a:schemeClr val="tx1"/>
                </a:solidFill>
                <a:latin typeface="함초롬돋움"/>
                <a:cs typeface="함초롬돋움"/>
              </a:rPr>
              <a:t>,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위와 같은 질문을 받았을 때 낼</a:t>
            </a:r>
            <a:r>
              <a:rPr lang="ko-KR" altLang="en-US" b="1" spc="-265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수 있는 결론으로는 신뢰구간이 있을</a:t>
            </a:r>
            <a:r>
              <a:rPr lang="ko-KR" altLang="en-US" b="1" spc="-145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25" dirty="0">
                <a:solidFill>
                  <a:schemeClr val="tx1"/>
                </a:solidFill>
                <a:latin typeface="나눔고딕"/>
                <a:cs typeface="나눔고딕"/>
              </a:rPr>
              <a:t>뿐이다</a:t>
            </a:r>
            <a:r>
              <a:rPr lang="en-US" altLang="ko-KR" b="1" spc="-25" dirty="0">
                <a:solidFill>
                  <a:schemeClr val="tx1"/>
                </a:solidFill>
                <a:latin typeface="함초롬돋움"/>
                <a:cs typeface="함초롬돋움"/>
              </a:rPr>
              <a:t>.</a:t>
            </a:r>
            <a:endParaRPr lang="ko-KR" altLang="en-US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endParaRPr lang="en-US" altLang="ko-KR" sz="1000" dirty="0">
              <a:latin typeface="Aptos ExtraBold" panose="020B0004020202020204" pitchFamily="34" charset="0"/>
            </a:endParaRPr>
          </a:p>
          <a:p>
            <a:endParaRPr lang="en-US" altLang="ko-KR" sz="10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2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앞으로의 방향성</a:t>
            </a:r>
            <a:endParaRPr lang="en-US" altLang="ko-KR" sz="2000" b="1" dirty="0"/>
          </a:p>
          <a:p>
            <a:endParaRPr lang="en-US" altLang="ko-KR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7331-080C-C886-2253-767620179807}"/>
              </a:ext>
            </a:extLst>
          </p:cNvPr>
          <p:cNvSpPr txBox="1"/>
          <p:nvPr/>
        </p:nvSpPr>
        <p:spPr>
          <a:xfrm>
            <a:off x="1518557" y="1030120"/>
            <a:ext cx="6457950" cy="19082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US" altLang="ko-KR" sz="10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tos ExtraBold" panose="020B0004020202020204" pitchFamily="34" charset="0"/>
              </a:rPr>
              <a:t>논문 작성</a:t>
            </a:r>
            <a:endParaRPr lang="en-US" altLang="ko-KR" sz="10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ptos ExtraBold" panose="020B0004020202020204" pitchFamily="34" charset="0"/>
              </a:rPr>
              <a:t>캐글</a:t>
            </a:r>
            <a:r>
              <a:rPr lang="ko-KR" altLang="en-US" sz="1600" dirty="0">
                <a:latin typeface="Aptos ExtraBold" panose="020B0004020202020204" pitchFamily="34" charset="0"/>
              </a:rPr>
              <a:t> 및 </a:t>
            </a:r>
            <a:r>
              <a:rPr lang="ko-KR" altLang="en-US" sz="1600" dirty="0" err="1">
                <a:latin typeface="Aptos ExtraBold" panose="020B0004020202020204" pitchFamily="34" charset="0"/>
              </a:rPr>
              <a:t>데이콘</a:t>
            </a:r>
            <a:r>
              <a:rPr lang="ko-KR" altLang="en-US" sz="1600" dirty="0">
                <a:latin typeface="Aptos ExtraBold" panose="020B0004020202020204" pitchFamily="34" charset="0"/>
              </a:rPr>
              <a:t> 프로젝트 진행</a:t>
            </a:r>
            <a:endParaRPr lang="en-US" altLang="ko-KR" sz="1000" dirty="0">
              <a:latin typeface="Aptos ExtraBold" panose="020B0004020202020204" pitchFamily="34" charset="0"/>
            </a:endParaRPr>
          </a:p>
          <a:p>
            <a:endParaRPr lang="en-US" altLang="ko-KR" sz="1000" dirty="0">
              <a:latin typeface="Aptos ExtraBold" panose="020B0004020202020204" pitchFamily="34" charset="0"/>
            </a:endParaRPr>
          </a:p>
          <a:p>
            <a:endParaRPr lang="en-US" altLang="ko-KR" sz="10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6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Aptos ExtraBold" panose="020B0004020202020204" pitchFamily="34" charset="0"/>
              </a:rPr>
              <a:t>스터디원 1 : 김</a:t>
            </a:r>
            <a:r>
              <a:rPr lang="ko-KR" altLang="en-US" dirty="0">
                <a:latin typeface="Aptos ExtraBold" panose="020B0004020202020204" pitchFamily="34" charset="0"/>
              </a:rPr>
              <a:t>동혁</a:t>
            </a:r>
            <a:endParaRPr dirty="0">
              <a:latin typeface="Aptos ExtraBold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ExtraBold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Aptos ExtraBold" panose="020B0004020202020204" pitchFamily="34" charset="0"/>
              </a:rPr>
              <a:t>스터디원 2 : </a:t>
            </a:r>
            <a:r>
              <a:rPr lang="ko-KR" altLang="en-US" dirty="0">
                <a:latin typeface="Aptos ExtraBold" panose="020B0004020202020204" pitchFamily="34" charset="0"/>
              </a:rPr>
              <a:t>박민석</a:t>
            </a:r>
            <a:endParaRPr dirty="0">
              <a:latin typeface="Aptos ExtraBold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ExtraBold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Aptos ExtraBold" panose="020B0004020202020204" pitchFamily="34" charset="0"/>
              </a:rPr>
              <a:t>스터디원 3 : </a:t>
            </a:r>
            <a:r>
              <a:rPr lang="ko-KR" altLang="en-US" dirty="0">
                <a:latin typeface="Aptos ExtraBold" panose="020B0004020202020204" pitchFamily="34" charset="0"/>
              </a:rPr>
              <a:t>박성호</a:t>
            </a:r>
            <a:endParaRPr dirty="0">
              <a:latin typeface="Aptos ExtraBold" panose="020B00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EF5B70-0C99-8C9A-0208-9AEB5A357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985" y="1771538"/>
            <a:ext cx="4254130" cy="23957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57BE25-69DE-5044-7A44-913C1C9C3B86}"/>
              </a:ext>
            </a:extLst>
          </p:cNvPr>
          <p:cNvSpPr txBox="1"/>
          <p:nvPr/>
        </p:nvSpPr>
        <p:spPr>
          <a:xfrm>
            <a:off x="1510393" y="996043"/>
            <a:ext cx="6572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ptos ExtraBold" panose="020B0004020202020204" pitchFamily="34" charset="0"/>
              </a:rPr>
              <a:t>날짜 별 스터디 내용</a:t>
            </a:r>
            <a:endParaRPr lang="en-US" altLang="ko-KR" sz="2000" dirty="0">
              <a:latin typeface="Aptos ExtraBold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Aptos ExtraBold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ptos ExtraBold" panose="020B0004020202020204" pitchFamily="34" charset="0"/>
              </a:rPr>
              <a:t>개념 공유</a:t>
            </a:r>
            <a:endParaRPr lang="en-US" altLang="ko-KR" sz="2000" dirty="0">
              <a:latin typeface="Aptos ExtraBold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latin typeface="Aptos ExtraBold" panose="020B00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Aptos ExtraBold" panose="020B0004020202020204" pitchFamily="34" charset="0"/>
              </a:rPr>
              <a:t>앞으로의 방향성</a:t>
            </a:r>
            <a:endParaRPr lang="en-US" altLang="ko-KR" sz="2000" dirty="0">
              <a:latin typeface="Aptos ExtraBold" panose="020B00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날짜 별 스터디 내용</a:t>
            </a:r>
            <a:endParaRPr lang="en-US" altLang="ko-KR" sz="2000" b="1" dirty="0"/>
          </a:p>
          <a:p>
            <a:r>
              <a:rPr 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en-US" altLang="ko-KR" sz="1200" dirty="0"/>
              <a:t>3/23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7331-080C-C886-2253-767620179807}"/>
              </a:ext>
            </a:extLst>
          </p:cNvPr>
          <p:cNvSpPr txBox="1"/>
          <p:nvPr/>
        </p:nvSpPr>
        <p:spPr>
          <a:xfrm>
            <a:off x="1526721" y="1216479"/>
            <a:ext cx="6457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000" dirty="0">
                <a:latin typeface="Aptos ExtraBold" panose="020B0004020202020204" pitchFamily="34" charset="0"/>
              </a:rPr>
              <a:t>ch1 </a:t>
            </a:r>
            <a:r>
              <a:rPr lang="ko-KR" altLang="en-US" sz="2000" dirty="0">
                <a:latin typeface="Aptos ExtraBold" panose="020B0004020202020204" pitchFamily="34" charset="0"/>
              </a:rPr>
              <a:t>탐색적 데이터 분석</a:t>
            </a:r>
            <a:endParaRPr lang="en-US" altLang="ko-KR" sz="20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tos ExtraBold" panose="020B0004020202020204" pitchFamily="34" charset="0"/>
              </a:rPr>
              <a:t>데이터의 형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tos ExtraBold" panose="020B0004020202020204" pitchFamily="34" charset="0"/>
              </a:rPr>
              <a:t>위치</a:t>
            </a:r>
            <a:r>
              <a:rPr lang="en-US" altLang="ko-KR" sz="1600" dirty="0">
                <a:latin typeface="Aptos ExtraBold" panose="020B0004020202020204" pitchFamily="34" charset="0"/>
              </a:rPr>
              <a:t>,</a:t>
            </a:r>
            <a:r>
              <a:rPr lang="ko-KR" altLang="en-US" sz="1600" dirty="0">
                <a:latin typeface="Aptos ExtraBold" panose="020B0004020202020204" pitchFamily="34" charset="0"/>
              </a:rPr>
              <a:t>변이 추정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tos ExtraBold" panose="020B0004020202020204" pitchFamily="34" charset="0"/>
              </a:rPr>
              <a:t>상관관계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tos ExtraBold" panose="020B0004020202020204" pitchFamily="34" charset="0"/>
              </a:rPr>
              <a:t>시각화 방식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824B9F-6DAB-05E2-9735-57A5C9EA7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16" y="1216479"/>
            <a:ext cx="258145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날짜 별 스터디 내용</a:t>
            </a:r>
            <a:endParaRPr lang="en-US" altLang="ko-KR" sz="2000" b="1" dirty="0"/>
          </a:p>
          <a:p>
            <a:r>
              <a:rPr 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en-US" altLang="ko-KR" sz="1200" dirty="0"/>
              <a:t>3/30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7331-080C-C886-2253-767620179807}"/>
              </a:ext>
            </a:extLst>
          </p:cNvPr>
          <p:cNvSpPr txBox="1"/>
          <p:nvPr/>
        </p:nvSpPr>
        <p:spPr>
          <a:xfrm>
            <a:off x="1526721" y="1216479"/>
            <a:ext cx="645795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ptos ExtraBold" panose="020B0004020202020204" pitchFamily="34" charset="0"/>
              </a:rPr>
              <a:t> ch2 </a:t>
            </a:r>
            <a:r>
              <a:rPr lang="ko-KR" altLang="en-US" sz="2000" dirty="0">
                <a:latin typeface="Aptos ExtraBold" panose="020B0004020202020204" pitchFamily="34" charset="0"/>
              </a:rPr>
              <a:t>데이터와 표본 분포</a:t>
            </a:r>
            <a:endParaRPr lang="en-US" altLang="ko-KR" sz="2000" dirty="0">
              <a:latin typeface="Aptos ExtraBold" panose="020B0004020202020204" pitchFamily="34" charset="0"/>
            </a:endParaRPr>
          </a:p>
          <a:p>
            <a:endParaRPr lang="en-US" altLang="ko-KR" sz="10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tos ExtraBold" panose="020B0004020202020204" pitchFamily="34" charset="0"/>
              </a:rPr>
              <a:t>표본 추출과 편향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tos ExtraBold" panose="020B0004020202020204" pitchFamily="34" charset="0"/>
              </a:rPr>
              <a:t>신뢰 구간의 의의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tos ExtraBold" panose="020B0004020202020204" pitchFamily="34" charset="0"/>
              </a:rPr>
              <a:t>연속형 확률분포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tos ExtraBold" panose="020B0004020202020204" pitchFamily="34" charset="0"/>
              </a:rPr>
              <a:t>부트스트랩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Aptos ExtraBold" panose="020B0004020202020204" pitchFamily="34" charset="0"/>
            </a:endParaRPr>
          </a:p>
          <a:p>
            <a:r>
              <a:rPr lang="en-US" altLang="ko-KR" sz="2000" dirty="0">
                <a:latin typeface="Aptos ExtraBold" panose="020B0004020202020204" pitchFamily="34" charset="0"/>
              </a:rPr>
              <a:t> </a:t>
            </a:r>
            <a:r>
              <a:rPr lang="ko-KR" altLang="en-US" sz="2000" dirty="0">
                <a:latin typeface="Aptos ExtraBold" panose="020B0004020202020204" pitchFamily="34" charset="0"/>
              </a:rPr>
              <a:t>관련 논문 소개</a:t>
            </a:r>
            <a:endParaRPr lang="en-US" altLang="ko-KR" sz="20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Aptos ExtraBold" panose="020B00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D6209F-7D65-078A-0C7B-DD544EB37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709" y="3357424"/>
            <a:ext cx="5717987" cy="14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날짜 별 스터디 내용</a:t>
            </a:r>
            <a:endParaRPr lang="en-US" altLang="ko-KR" sz="2000" b="1" dirty="0"/>
          </a:p>
          <a:p>
            <a:r>
              <a:rPr 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- 4/6</a:t>
            </a:r>
            <a:endParaRPr lang="en-US" altLang="ko-KR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7331-080C-C886-2253-767620179807}"/>
              </a:ext>
            </a:extLst>
          </p:cNvPr>
          <p:cNvSpPr txBox="1"/>
          <p:nvPr/>
        </p:nvSpPr>
        <p:spPr>
          <a:xfrm>
            <a:off x="1526721" y="1216479"/>
            <a:ext cx="645795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ptos ExtraBold" panose="020B0004020202020204" pitchFamily="34" charset="0"/>
              </a:rPr>
              <a:t> ch3,4 </a:t>
            </a:r>
            <a:r>
              <a:rPr lang="ko-KR" altLang="en-US" sz="2000" dirty="0">
                <a:latin typeface="Aptos ExtraBold" panose="020B0004020202020204" pitchFamily="34" charset="0"/>
              </a:rPr>
              <a:t>통계 실험과 검정</a:t>
            </a:r>
            <a:r>
              <a:rPr lang="en-US" altLang="ko-KR" sz="2000" dirty="0">
                <a:latin typeface="Aptos ExtraBold" panose="020B0004020202020204" pitchFamily="34" charset="0"/>
              </a:rPr>
              <a:t>/ </a:t>
            </a:r>
            <a:r>
              <a:rPr lang="ko-KR" altLang="en-US" sz="2000" dirty="0">
                <a:latin typeface="Aptos ExtraBold" panose="020B0004020202020204" pitchFamily="34" charset="0"/>
              </a:rPr>
              <a:t>회귀와 예측</a:t>
            </a:r>
            <a:endParaRPr lang="en-US" altLang="ko-KR" sz="1000" dirty="0">
              <a:latin typeface="Aptos ExtraBold" panose="020B0004020202020204" pitchFamily="34" charset="0"/>
            </a:endParaRPr>
          </a:p>
          <a:p>
            <a:endParaRPr lang="en-US" altLang="ko-KR" sz="10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ptos ExtraBold" panose="020B0004020202020204" pitchFamily="34" charset="0"/>
              </a:rPr>
              <a:t>T</a:t>
            </a:r>
            <a:r>
              <a:rPr lang="ko-KR" altLang="en-US" sz="1600" dirty="0">
                <a:latin typeface="Aptos ExtraBold" panose="020B0004020202020204" pitchFamily="34" charset="0"/>
              </a:rPr>
              <a:t>검정과 </a:t>
            </a:r>
            <a:r>
              <a:rPr lang="ko-KR" altLang="en-US" sz="1600" dirty="0" err="1">
                <a:latin typeface="Aptos ExtraBold" panose="020B0004020202020204" pitchFamily="34" charset="0"/>
              </a:rPr>
              <a:t>카이제곱</a:t>
            </a:r>
            <a:r>
              <a:rPr lang="ko-KR" altLang="en-US" sz="1600" dirty="0">
                <a:latin typeface="Aptos ExtraBold" panose="020B0004020202020204" pitchFamily="34" charset="0"/>
              </a:rPr>
              <a:t> 검정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ptos ExtraBold" panose="020B0004020202020204" pitchFamily="34" charset="0"/>
              </a:rPr>
              <a:t>재표본</a:t>
            </a:r>
            <a:r>
              <a:rPr lang="ko-KR" altLang="en-US" sz="1600" dirty="0">
                <a:latin typeface="Aptos ExtraBold" panose="020B0004020202020204" pitchFamily="34" charset="0"/>
              </a:rPr>
              <a:t> 추출 알고리즘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tos ExtraBold" panose="020B0004020202020204" pitchFamily="34" charset="0"/>
              </a:rPr>
              <a:t>회귀 진단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ExtraBold" panose="020B0004020202020204" pitchFamily="34" charset="0"/>
                <a:sym typeface="Arial"/>
              </a:rPr>
              <a:t>        -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ExtraBold" panose="020B0004020202020204" pitchFamily="34" charset="0"/>
                <a:sym typeface="Arial"/>
              </a:rPr>
              <a:t>래버리지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ExtraBold" panose="020B0004020202020204" pitchFamily="34" charset="0"/>
                <a:sym typeface="Arial"/>
              </a:rPr>
              <a:t>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 ExtraBold" panose="020B000402020202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ExtraBold" panose="020B0004020202020204" pitchFamily="34" charset="0"/>
                <a:sym typeface="Arial"/>
              </a:rPr>
              <a:t>        -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ExtraBold" panose="020B0004020202020204" pitchFamily="34" charset="0"/>
                <a:sym typeface="Arial"/>
              </a:rPr>
              <a:t>쿡의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ExtraBold" panose="020B0004020202020204" pitchFamily="34" charset="0"/>
                <a:sym typeface="Arial"/>
              </a:rPr>
              <a:t> 거리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ptos ExtraBold" panose="020B0004020202020204" pitchFamily="34" charset="0"/>
              </a:rPr>
              <a:t>잔차</a:t>
            </a:r>
            <a:r>
              <a:rPr lang="ko-KR" altLang="en-US" sz="1600" dirty="0">
                <a:latin typeface="Aptos ExtraBold" panose="020B0004020202020204" pitchFamily="34" charset="0"/>
              </a:rPr>
              <a:t> 분석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ptos ExtraBold" panose="020B0004020202020204" pitchFamily="34" charset="0"/>
              </a:rPr>
              <a:t> </a:t>
            </a:r>
            <a:r>
              <a:rPr lang="ko-KR" altLang="en-US" sz="2000" dirty="0">
                <a:latin typeface="Aptos ExtraBold" panose="020B0004020202020204" pitchFamily="34" charset="0"/>
              </a:rPr>
              <a:t>논문 소개</a:t>
            </a:r>
            <a:endParaRPr lang="en-US" altLang="ko-KR" sz="20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ptos ExtraBold" panose="020B0004020202020204" pitchFamily="34" charset="0"/>
              </a:rPr>
              <a:t>갈리트</a:t>
            </a:r>
            <a:r>
              <a:rPr lang="ko-KR" altLang="en-US" sz="1600" dirty="0">
                <a:latin typeface="Aptos ExtraBold" panose="020B0004020202020204" pitchFamily="34" charset="0"/>
              </a:rPr>
              <a:t> </a:t>
            </a:r>
            <a:r>
              <a:rPr lang="ko-KR" altLang="en-US" sz="1600" dirty="0" err="1">
                <a:latin typeface="Aptos ExtraBold" panose="020B0004020202020204" pitchFamily="34" charset="0"/>
              </a:rPr>
              <a:t>시뮤엘리</a:t>
            </a:r>
            <a:r>
              <a:rPr lang="en-US" altLang="ko-KR" sz="1600" dirty="0">
                <a:latin typeface="Aptos ExtraBold" panose="020B0004020202020204" pitchFamily="34" charset="0"/>
              </a:rPr>
              <a:t>,</a:t>
            </a:r>
            <a:r>
              <a:rPr lang="ko-KR" altLang="en-US" sz="1600" dirty="0">
                <a:latin typeface="Aptos ExtraBold" panose="020B0004020202020204" pitchFamily="34" charset="0"/>
              </a:rPr>
              <a:t> ‘</a:t>
            </a:r>
            <a:r>
              <a:rPr lang="en-US" altLang="ko-KR" sz="1600" dirty="0">
                <a:latin typeface="Aptos ExtraBold" panose="020B0004020202020204" pitchFamily="34" charset="0"/>
              </a:rPr>
              <a:t>To Explain or to Predict’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날짜 별 스터디 내용</a:t>
            </a:r>
            <a:endParaRPr lang="en-US" altLang="ko-KR" sz="2000" b="1" dirty="0"/>
          </a:p>
          <a:p>
            <a:r>
              <a:rPr 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- 5/4</a:t>
            </a:r>
            <a:endParaRPr lang="en-US" altLang="ko-KR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7331-080C-C886-2253-767620179807}"/>
              </a:ext>
            </a:extLst>
          </p:cNvPr>
          <p:cNvSpPr txBox="1"/>
          <p:nvPr/>
        </p:nvSpPr>
        <p:spPr>
          <a:xfrm>
            <a:off x="1526721" y="1216479"/>
            <a:ext cx="6457950" cy="4678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2000" dirty="0">
                <a:latin typeface="Aptos ExtraBold" panose="020B0004020202020204" pitchFamily="34" charset="0"/>
              </a:rPr>
              <a:t> ch5 </a:t>
            </a:r>
            <a:r>
              <a:rPr lang="ko-KR" altLang="en-US" sz="2000" dirty="0">
                <a:latin typeface="Aptos ExtraBold" panose="020B0004020202020204" pitchFamily="34" charset="0"/>
              </a:rPr>
              <a:t>분류</a:t>
            </a:r>
            <a:endParaRPr lang="en-US" altLang="ko-KR" sz="2000" dirty="0">
              <a:latin typeface="Aptos ExtraBold" panose="020B0004020202020204" pitchFamily="34" charset="0"/>
            </a:endParaRPr>
          </a:p>
          <a:p>
            <a:endParaRPr lang="en-US" altLang="ko-KR" sz="10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ptos ExtraBold" panose="020B0004020202020204" pitchFamily="34" charset="0"/>
              </a:rPr>
              <a:t>나이브</a:t>
            </a:r>
            <a:r>
              <a:rPr lang="ko-KR" altLang="en-US" sz="1600" dirty="0">
                <a:latin typeface="Aptos ExtraBold" panose="020B0004020202020204" pitchFamily="34" charset="0"/>
              </a:rPr>
              <a:t> </a:t>
            </a:r>
            <a:r>
              <a:rPr lang="ko-KR" altLang="en-US" sz="1600" dirty="0" err="1">
                <a:latin typeface="Aptos ExtraBold" panose="020B0004020202020204" pitchFamily="34" charset="0"/>
              </a:rPr>
              <a:t>베이즈</a:t>
            </a:r>
            <a:r>
              <a:rPr lang="ko-KR" altLang="en-US" sz="1600" dirty="0">
                <a:latin typeface="Aptos ExtraBold" panose="020B0004020202020204" pitchFamily="34" charset="0"/>
              </a:rPr>
              <a:t> 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tos ExtraBold" panose="020B0004020202020204" pitchFamily="34" charset="0"/>
              </a:rPr>
              <a:t>로지스틱 회귀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tos ExtraBold" panose="020B0004020202020204" pitchFamily="34" charset="0"/>
              </a:rPr>
              <a:t>모델 평가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Aptos ExtraBold" panose="020B0004020202020204" pitchFamily="34" charset="0"/>
              </a:rPr>
              <a:t>        - ROC</a:t>
            </a:r>
            <a:r>
              <a:rPr lang="ko-KR" altLang="en-US" sz="1600" dirty="0">
                <a:latin typeface="Aptos ExtraBold" panose="020B0004020202020204" pitchFamily="34" charset="0"/>
              </a:rPr>
              <a:t>곡선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Aptos ExtraBold" panose="020B0004020202020204" pitchFamily="34" charset="0"/>
              </a:rPr>
              <a:t>        - </a:t>
            </a:r>
            <a:r>
              <a:rPr lang="ko-KR" altLang="en-US" sz="1600" dirty="0">
                <a:latin typeface="Aptos ExtraBold" panose="020B0004020202020204" pitchFamily="34" charset="0"/>
              </a:rPr>
              <a:t>혼동행렬</a:t>
            </a:r>
            <a:endParaRPr lang="en-US" altLang="ko-KR" sz="2000" dirty="0">
              <a:latin typeface="Aptos ExtraBold" panose="020B00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Aptos ExtraBold" panose="020B0004020202020204" pitchFamily="34" charset="0"/>
              </a:rPr>
              <a:t>평가지표 사용 사례 소개</a:t>
            </a:r>
            <a:endParaRPr lang="en-US" altLang="ko-KR" sz="2000" dirty="0">
              <a:latin typeface="Aptos ExtraBold" panose="020B0004020202020204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tos ExtraBold" panose="020B0004020202020204" pitchFamily="34" charset="0"/>
              </a:rPr>
              <a:t>다중분류 로지스틱 회귀</a:t>
            </a:r>
            <a:r>
              <a:rPr lang="en-US" altLang="ko-KR" sz="1600" dirty="0">
                <a:latin typeface="Aptos ExtraBold" panose="020B0004020202020204" pitchFamily="34" charset="0"/>
              </a:rPr>
              <a:t>(OVO, OVR)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ptos ExtraBold" panose="020B0004020202020204" pitchFamily="34" charset="0"/>
              </a:rPr>
              <a:t>혼동행렬</a:t>
            </a:r>
            <a:endParaRPr lang="en-US" altLang="ko-KR" sz="1600" dirty="0">
              <a:latin typeface="Aptos ExtraBold" panose="020B0004020202020204" pitchFamily="34" charset="0"/>
            </a:endParaRPr>
          </a:p>
          <a:p>
            <a:endParaRPr lang="en-US" altLang="ko-KR" sz="1000" dirty="0">
              <a:latin typeface="Aptos ExtraBold" panose="020B0004020202020204" pitchFamily="34" charset="0"/>
            </a:endParaRPr>
          </a:p>
          <a:p>
            <a:endParaRPr lang="en-US" altLang="ko-KR" sz="1000" dirty="0">
              <a:latin typeface="Aptos ExtraBold" panose="020B0004020202020204" pitchFamily="34" charset="0"/>
            </a:endParaRPr>
          </a:p>
          <a:p>
            <a:endParaRPr lang="en-US" altLang="ko-KR" sz="10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Aptos ExtraBold" panose="020B00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EE38E7-B956-2D2C-3EAB-2C38743C1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286" y="1655748"/>
            <a:ext cx="2633451" cy="15528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60F0AD-B31B-E052-284F-AB44ADE73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0286" y="3395001"/>
            <a:ext cx="2726469" cy="13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개념 공유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부트스트랩 </a:t>
            </a:r>
            <a:r>
              <a:rPr lang="en-US" altLang="ko-KR" sz="2000" b="1" dirty="0"/>
              <a:t> </a:t>
            </a:r>
          </a:p>
          <a:p>
            <a:endParaRPr lang="en-US" altLang="ko-KR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7331-080C-C886-2253-767620179807}"/>
              </a:ext>
            </a:extLst>
          </p:cNvPr>
          <p:cNvSpPr txBox="1"/>
          <p:nvPr/>
        </p:nvSpPr>
        <p:spPr>
          <a:xfrm>
            <a:off x="1353963" y="1216479"/>
            <a:ext cx="7790037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2000" dirty="0">
                <a:latin typeface="Aptos ExtraBold" panose="020B0004020202020204" pitchFamily="34" charset="0"/>
              </a:rPr>
              <a:t> </a:t>
            </a:r>
            <a:r>
              <a:rPr lang="ko-KR" altLang="en-US" sz="2000" b="1" dirty="0">
                <a:latin typeface="Aptos ExtraBold" panose="020B0004020202020204" pitchFamily="34" charset="0"/>
              </a:rPr>
              <a:t>부트스트랩</a:t>
            </a:r>
            <a:endParaRPr lang="en-US" altLang="ko-KR" sz="2000" b="1" dirty="0">
              <a:latin typeface="Aptos ExtraBold" panose="020B0004020202020204" pitchFamily="34" charset="0"/>
            </a:endParaRPr>
          </a:p>
          <a:p>
            <a:endParaRPr lang="en-US" altLang="ko-KR" dirty="0">
              <a:latin typeface="Aptos ExtraBold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표본분포 혹은 표본의 통계량을 추정하기 위한 </a:t>
            </a:r>
            <a:r>
              <a:rPr lang="ko-KR" altLang="en-US" b="1" spc="-5" dirty="0">
                <a:solidFill>
                  <a:schemeClr val="tx1"/>
                </a:solidFill>
                <a:latin typeface="나눔고딕"/>
                <a:cs typeface="나눔고딕"/>
              </a:rPr>
              <a:t>방법</a:t>
            </a:r>
            <a:r>
              <a:rPr lang="en-US" altLang="ko-KR" b="1" spc="-5" dirty="0">
                <a:solidFill>
                  <a:schemeClr val="tx1"/>
                </a:solidFill>
                <a:latin typeface="함초롬돋움"/>
                <a:cs typeface="함초롬돋움"/>
              </a:rPr>
              <a:t>(</a:t>
            </a:r>
            <a:r>
              <a:rPr lang="ko-KR" altLang="en-US" b="1" spc="-5" dirty="0" err="1">
                <a:solidFill>
                  <a:schemeClr val="tx1"/>
                </a:solidFill>
                <a:latin typeface="나눔고딕"/>
                <a:cs typeface="나눔고딕"/>
              </a:rPr>
              <a:t>모수를</a:t>
            </a:r>
            <a:r>
              <a:rPr lang="ko-KR" altLang="en-US" b="1" spc="-5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추정하는 것이 </a:t>
            </a:r>
            <a:r>
              <a:rPr lang="ko-KR" altLang="en-US" b="1" dirty="0">
                <a:solidFill>
                  <a:schemeClr val="tx1"/>
                </a:solidFill>
                <a:latin typeface="나눔고딕"/>
                <a:cs typeface="나눔고딕"/>
              </a:rPr>
              <a:t>아님</a:t>
            </a:r>
            <a:r>
              <a:rPr lang="en-US" altLang="ko-KR" b="1" dirty="0">
                <a:solidFill>
                  <a:schemeClr val="tx1"/>
                </a:solidFill>
                <a:latin typeface="함초롬돋움"/>
                <a:cs typeface="함초롬돋움"/>
              </a:rPr>
              <a:t>)</a:t>
            </a:r>
            <a:r>
              <a:rPr lang="ko-KR" altLang="en-US" b="1" dirty="0">
                <a:solidFill>
                  <a:schemeClr val="tx1"/>
                </a:solidFill>
                <a:latin typeface="나눔고딕"/>
                <a:cs typeface="나눔고딕"/>
              </a:rPr>
              <a:t>으로</a:t>
            </a:r>
            <a:r>
              <a:rPr lang="en-US" altLang="ko-KR" b="1" dirty="0">
                <a:solidFill>
                  <a:schemeClr val="tx1"/>
                </a:solidFill>
                <a:latin typeface="함초롬돋움"/>
                <a:cs typeface="함초롬돋움"/>
              </a:rPr>
              <a:t>,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기존에</a:t>
            </a:r>
            <a:r>
              <a:rPr lang="en-US" altLang="ko-KR" b="1" spc="-40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340" dirty="0">
                <a:solidFill>
                  <a:schemeClr val="tx1"/>
                </a:solidFill>
                <a:latin typeface="나눔고딕"/>
                <a:cs typeface="나눔고딕"/>
              </a:rPr>
              <a:t>                 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모집단으로부터 추출한 </a:t>
            </a:r>
            <a:r>
              <a:rPr lang="ko-KR" altLang="en-US" b="1" spc="0" dirty="0">
                <a:solidFill>
                  <a:schemeClr val="tx1"/>
                </a:solidFill>
                <a:latin typeface="나눔고딕"/>
                <a:cs typeface="나눔고딕"/>
              </a:rPr>
              <a:t>표본</a:t>
            </a:r>
            <a:r>
              <a:rPr lang="en-US" altLang="ko-KR" b="1" spc="0" dirty="0">
                <a:solidFill>
                  <a:schemeClr val="tx1"/>
                </a:solidFill>
                <a:latin typeface="함초롬돋움"/>
                <a:cs typeface="함초롬돋움"/>
              </a:rPr>
              <a:t>(sample)</a:t>
            </a:r>
            <a:r>
              <a:rPr lang="ko-KR" altLang="en-US" b="1" spc="0" dirty="0">
                <a:solidFill>
                  <a:schemeClr val="tx1"/>
                </a:solidFill>
                <a:latin typeface="나눔고딕"/>
                <a:cs typeface="나눔고딕"/>
              </a:rPr>
              <a:t>에서</a:t>
            </a:r>
            <a:r>
              <a:rPr lang="en-US" altLang="ko-KR" b="1" spc="0" dirty="0">
                <a:solidFill>
                  <a:schemeClr val="tx1"/>
                </a:solidFill>
                <a:latin typeface="함초롬돋움"/>
                <a:cs typeface="함초롬돋움"/>
              </a:rPr>
              <a:t>,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추가적으로 </a:t>
            </a:r>
            <a:r>
              <a:rPr lang="ko-KR" altLang="en-US" b="1" spc="-5" dirty="0">
                <a:solidFill>
                  <a:schemeClr val="tx1"/>
                </a:solidFill>
                <a:latin typeface="나눔고딕"/>
                <a:cs typeface="나눔고딕"/>
              </a:rPr>
              <a:t>표본</a:t>
            </a:r>
            <a:r>
              <a:rPr lang="en-US" altLang="ko-KR" b="1" spc="-5" dirty="0">
                <a:solidFill>
                  <a:schemeClr val="tx1"/>
                </a:solidFill>
                <a:latin typeface="함초롬돋움"/>
                <a:cs typeface="함초롬돋움"/>
              </a:rPr>
              <a:t>(</a:t>
            </a:r>
            <a:r>
              <a:rPr lang="ko-KR" altLang="en-US" b="1" spc="-5" dirty="0">
                <a:solidFill>
                  <a:schemeClr val="tx1"/>
                </a:solidFill>
                <a:latin typeface="나눔고딕"/>
                <a:cs typeface="나눔고딕"/>
              </a:rPr>
              <a:t>표본의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표본이 된 </a:t>
            </a:r>
            <a:r>
              <a:rPr lang="ko-KR" altLang="en-US" b="1" spc="25" dirty="0">
                <a:solidFill>
                  <a:schemeClr val="tx1"/>
                </a:solidFill>
                <a:latin typeface="나눔고딕"/>
                <a:cs typeface="나눔고딕"/>
              </a:rPr>
              <a:t>셈</a:t>
            </a:r>
            <a:r>
              <a:rPr lang="en-US" altLang="ko-KR" b="1" spc="25" dirty="0">
                <a:solidFill>
                  <a:schemeClr val="tx1"/>
                </a:solidFill>
                <a:latin typeface="함초롬돋움"/>
                <a:cs typeface="함초롬돋움"/>
              </a:rPr>
              <a:t>)</a:t>
            </a:r>
            <a:r>
              <a:rPr lang="ko-KR" altLang="en-US" b="1" spc="25" dirty="0">
                <a:solidFill>
                  <a:schemeClr val="tx1"/>
                </a:solidFill>
                <a:latin typeface="나눔고딕"/>
                <a:cs typeface="나눔고딕"/>
              </a:rPr>
              <a:t>을 </a:t>
            </a:r>
            <a:r>
              <a:rPr lang="ko-KR" altLang="en-US" b="1" spc="-35" dirty="0" err="1">
                <a:solidFill>
                  <a:schemeClr val="tx1"/>
                </a:solidFill>
                <a:latin typeface="나눔고딕"/>
                <a:cs typeface="나눔고딕"/>
              </a:rPr>
              <a:t>복원추출하고</a:t>
            </a:r>
            <a:r>
              <a:rPr lang="en-US" altLang="ko-KR" b="1" spc="-35" dirty="0">
                <a:solidFill>
                  <a:schemeClr val="tx1"/>
                </a:solidFill>
                <a:latin typeface="함초롬돋움"/>
                <a:cs typeface="함초롬돋움"/>
              </a:rPr>
              <a:t>,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추출한 표본들로 통계량과 모델을 다시 계산하는</a:t>
            </a:r>
            <a:r>
              <a:rPr lang="ko-KR" altLang="en-US" b="1" spc="-155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25" dirty="0">
                <a:solidFill>
                  <a:schemeClr val="tx1"/>
                </a:solidFill>
                <a:latin typeface="나눔고딕"/>
                <a:cs typeface="나눔고딕"/>
              </a:rPr>
              <a:t>것이다</a:t>
            </a:r>
            <a:r>
              <a:rPr lang="en-US" altLang="ko-KR" b="1" spc="-25" dirty="0">
                <a:solidFill>
                  <a:schemeClr val="tx1"/>
                </a:solidFill>
                <a:latin typeface="함초롬돋움"/>
                <a:cs typeface="함초롬돋움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spc="-25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pPr>
              <a:lnSpc>
                <a:spcPct val="150000"/>
              </a:lnSpc>
            </a:pPr>
            <a:endParaRPr lang="en-US" altLang="ko-KR" b="1" spc="-25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이러한 기법이 필요한 </a:t>
            </a:r>
            <a:r>
              <a:rPr lang="ko-KR" altLang="en-US" b="1" spc="-35" dirty="0">
                <a:solidFill>
                  <a:schemeClr val="tx1"/>
                </a:solidFill>
                <a:latin typeface="나눔고딕"/>
                <a:cs typeface="나눔고딕"/>
              </a:rPr>
              <a:t>까닭은</a:t>
            </a:r>
            <a:r>
              <a:rPr lang="en-US" altLang="ko-KR" b="1" spc="-35" dirty="0">
                <a:solidFill>
                  <a:schemeClr val="tx1"/>
                </a:solidFill>
                <a:latin typeface="함초롬돋움"/>
                <a:cs typeface="함초롬돋움"/>
              </a:rPr>
              <a:t>,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상대적으로 이른 </a:t>
            </a:r>
            <a:r>
              <a:rPr lang="ko-KR" altLang="en-US" b="1" spc="30" dirty="0">
                <a:solidFill>
                  <a:schemeClr val="tx1"/>
                </a:solidFill>
                <a:latin typeface="나눔고딕"/>
                <a:cs typeface="나눔고딕"/>
              </a:rPr>
              <a:t>시기</a:t>
            </a:r>
            <a:r>
              <a:rPr lang="en-US" altLang="ko-KR" b="1" spc="30" dirty="0">
                <a:solidFill>
                  <a:schemeClr val="tx1"/>
                </a:solidFill>
                <a:latin typeface="함초롬돋움"/>
                <a:cs typeface="함초롬돋움"/>
              </a:rPr>
              <a:t>(1908</a:t>
            </a:r>
            <a:r>
              <a:rPr lang="ko-KR" altLang="en-US" b="1" spc="30" dirty="0">
                <a:solidFill>
                  <a:schemeClr val="tx1"/>
                </a:solidFill>
                <a:latin typeface="나눔고딕"/>
                <a:cs typeface="나눔고딕"/>
              </a:rPr>
              <a:t>년</a:t>
            </a:r>
            <a:r>
              <a:rPr lang="en-US" altLang="ko-KR" b="1" spc="30" dirty="0">
                <a:solidFill>
                  <a:schemeClr val="tx1"/>
                </a:solidFill>
                <a:latin typeface="함초롬돋움"/>
                <a:cs typeface="함초롬돋움"/>
              </a:rPr>
              <a:t>)</a:t>
            </a:r>
            <a:r>
              <a:rPr lang="ko-KR" altLang="en-US" b="1" spc="30" dirty="0">
                <a:solidFill>
                  <a:schemeClr val="tx1"/>
                </a:solidFill>
                <a:latin typeface="나눔고딕"/>
                <a:cs typeface="나눔고딕"/>
              </a:rPr>
              <a:t>에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확립된 평균의 표본분포 외의 </a:t>
            </a:r>
            <a:r>
              <a:rPr lang="ko-KR" altLang="en-US" b="1" spc="-35" dirty="0">
                <a:solidFill>
                  <a:schemeClr val="tx1"/>
                </a:solidFill>
                <a:latin typeface="나눔고딕"/>
                <a:cs typeface="나눔고딕"/>
              </a:rPr>
              <a:t>지표는</a:t>
            </a:r>
            <a:r>
              <a:rPr lang="en-US" altLang="ko-KR" b="1" spc="-35" dirty="0">
                <a:solidFill>
                  <a:schemeClr val="tx1"/>
                </a:solidFill>
                <a:latin typeface="함초롬돋움"/>
                <a:cs typeface="함초롬돋움"/>
              </a:rPr>
              <a:t>,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확립되지 않고 알기 어려웠기 </a:t>
            </a:r>
            <a:r>
              <a:rPr lang="ko-KR" altLang="en-US" b="1" spc="-35" dirty="0">
                <a:solidFill>
                  <a:schemeClr val="tx1"/>
                </a:solidFill>
                <a:latin typeface="나눔고딕"/>
                <a:cs typeface="나눔고딕"/>
              </a:rPr>
              <a:t>때문이다</a:t>
            </a:r>
            <a:r>
              <a:rPr lang="en-US" altLang="ko-KR" b="1" spc="-35" dirty="0">
                <a:solidFill>
                  <a:schemeClr val="tx1"/>
                </a:solidFill>
                <a:latin typeface="함초롬돋움"/>
                <a:cs typeface="함초롬돋움"/>
              </a:rPr>
              <a:t>.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따라서 수학적 근사가 쉽지 않는 측정 지표나 모델을 사용하는 연구자들에게</a:t>
            </a:r>
            <a:r>
              <a:rPr lang="ko-KR" altLang="en-US" b="1" spc="-270" dirty="0">
                <a:solidFill>
                  <a:schemeClr val="tx1"/>
                </a:solidFill>
                <a:latin typeface="나눔고딕"/>
                <a:cs typeface="나눔고딕"/>
              </a:rPr>
              <a:t> 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이러한 기법이 인기가</a:t>
            </a:r>
            <a:r>
              <a:rPr lang="ko-KR" altLang="en-US" b="1" spc="-95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25" dirty="0">
                <a:solidFill>
                  <a:schemeClr val="tx1"/>
                </a:solidFill>
                <a:latin typeface="나눔고딕"/>
                <a:cs typeface="나눔고딕"/>
              </a:rPr>
              <a:t>있었다</a:t>
            </a:r>
            <a:r>
              <a:rPr lang="en-US" altLang="ko-KR" b="1" spc="-25" dirty="0">
                <a:solidFill>
                  <a:schemeClr val="tx1"/>
                </a:solidFill>
                <a:latin typeface="나눔고딕"/>
                <a:cs typeface="나눔고딕"/>
              </a:rPr>
              <a:t>.</a:t>
            </a:r>
            <a:endParaRPr lang="en-US" altLang="ko-KR" dirty="0">
              <a:solidFill>
                <a:schemeClr val="tx1"/>
              </a:solidFill>
              <a:latin typeface="Aptos ExtraBold" panose="020B0004020202020204" pitchFamily="34" charset="0"/>
            </a:endParaRPr>
          </a:p>
          <a:p>
            <a:endParaRPr lang="en-US" altLang="ko-KR" sz="10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2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개념 공유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신뢰 구간 </a:t>
            </a:r>
            <a:r>
              <a:rPr lang="en-US" altLang="ko-KR" sz="2000" b="1" dirty="0"/>
              <a:t> </a:t>
            </a:r>
          </a:p>
          <a:p>
            <a:endParaRPr lang="en-US" altLang="ko-KR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B7331-080C-C886-2253-767620179807}"/>
              </a:ext>
            </a:extLst>
          </p:cNvPr>
          <p:cNvSpPr txBox="1"/>
          <p:nvPr/>
        </p:nvSpPr>
        <p:spPr>
          <a:xfrm>
            <a:off x="1526720" y="1216479"/>
            <a:ext cx="7511143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2000" dirty="0">
                <a:latin typeface="Aptos ExtraBold" panose="020B0004020202020204" pitchFamily="34" charset="0"/>
              </a:rPr>
              <a:t> </a:t>
            </a:r>
            <a:r>
              <a:rPr lang="ko-KR" altLang="en-US" sz="2000" b="1" dirty="0">
                <a:latin typeface="Aptos ExtraBold" panose="020B0004020202020204" pitchFamily="34" charset="0"/>
              </a:rPr>
              <a:t>신뢰 구간</a:t>
            </a:r>
            <a:endParaRPr lang="en-US" altLang="ko-KR" sz="1000" dirty="0">
              <a:latin typeface="Aptos ExtraBold" panose="020B0004020202020204" pitchFamily="34" charset="0"/>
            </a:endParaRPr>
          </a:p>
          <a:p>
            <a:endParaRPr lang="en-US" altLang="ko-KR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우선 신뢰 </a:t>
            </a:r>
            <a:r>
              <a:rPr lang="ko-KR" altLang="en-US" b="1" spc="-35" dirty="0">
                <a:solidFill>
                  <a:schemeClr val="tx1"/>
                </a:solidFill>
                <a:latin typeface="나눔고딕"/>
                <a:cs typeface="나눔고딕"/>
              </a:rPr>
              <a:t>구간은</a:t>
            </a:r>
            <a:r>
              <a:rPr lang="en-US" altLang="ko-KR" b="1" spc="-35" dirty="0">
                <a:solidFill>
                  <a:schemeClr val="tx1"/>
                </a:solidFill>
                <a:latin typeface="함초롬돋움"/>
                <a:cs typeface="함초롬돋움"/>
              </a:rPr>
              <a:t>,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선거 기간에 출구조사를 통해 얻어낸 결과를 바탕으로 당선 및 낙선 예측을 할 때 쉽게</a:t>
            </a:r>
            <a:r>
              <a:rPr lang="ko-KR" altLang="en-US" b="1" spc="-250" dirty="0">
                <a:solidFill>
                  <a:schemeClr val="tx1"/>
                </a:solidFill>
                <a:latin typeface="나눔고딕"/>
                <a:cs typeface="나눔고딕"/>
              </a:rPr>
              <a:t> 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살펴볼 수 </a:t>
            </a:r>
            <a:r>
              <a:rPr lang="ko-KR" altLang="en-US" b="1" spc="-35" dirty="0">
                <a:solidFill>
                  <a:schemeClr val="tx1"/>
                </a:solidFill>
                <a:latin typeface="나눔고딕"/>
                <a:cs typeface="나눔고딕"/>
              </a:rPr>
              <a:t>있다</a:t>
            </a:r>
            <a:r>
              <a:rPr lang="en-US" altLang="ko-KR" b="1" spc="-35" dirty="0">
                <a:solidFill>
                  <a:schemeClr val="tx1"/>
                </a:solidFill>
                <a:latin typeface="함초롬돋움"/>
                <a:cs typeface="함초롬돋움"/>
              </a:rPr>
              <a:t>. </a:t>
            </a:r>
            <a:r>
              <a:rPr lang="ko-KR" altLang="en-US" b="1" spc="-30" dirty="0">
                <a:solidFill>
                  <a:schemeClr val="tx1"/>
                </a:solidFill>
                <a:latin typeface="나눔고딕"/>
                <a:cs typeface="나눔고딕"/>
              </a:rPr>
              <a:t>가령</a:t>
            </a:r>
            <a:r>
              <a:rPr lang="en-US" altLang="ko-KR" b="1" spc="-30" dirty="0">
                <a:solidFill>
                  <a:schemeClr val="tx1"/>
                </a:solidFill>
                <a:latin typeface="함초롬돋움"/>
                <a:cs typeface="함초롬돋움"/>
              </a:rPr>
              <a:t>, </a:t>
            </a:r>
            <a:r>
              <a:rPr lang="ko-KR" altLang="en-US" b="1" spc="25" dirty="0">
                <a:solidFill>
                  <a:schemeClr val="tx1"/>
                </a:solidFill>
                <a:latin typeface="함초롬돋움"/>
                <a:cs typeface="함초롬돋움"/>
              </a:rPr>
              <a:t>“</a:t>
            </a:r>
            <a:r>
              <a:rPr lang="en-US" altLang="ko-KR" b="1" spc="25" dirty="0">
                <a:solidFill>
                  <a:schemeClr val="tx1"/>
                </a:solidFill>
                <a:latin typeface="함초롬돋움"/>
                <a:cs typeface="함초롬돋움"/>
              </a:rPr>
              <a:t>95%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신뢰구간에 </a:t>
            </a:r>
            <a:r>
              <a:rPr lang="ko-KR" altLang="en-US" b="1" spc="-30" dirty="0">
                <a:solidFill>
                  <a:schemeClr val="tx1"/>
                </a:solidFill>
                <a:latin typeface="나눔고딕"/>
                <a:cs typeface="나눔고딕"/>
              </a:rPr>
              <a:t>의거</a:t>
            </a:r>
            <a:r>
              <a:rPr lang="en-US" altLang="ko-KR" b="1" spc="-30" dirty="0">
                <a:solidFill>
                  <a:schemeClr val="tx1"/>
                </a:solidFill>
                <a:latin typeface="함초롬돋움"/>
                <a:cs typeface="함초롬돋움"/>
              </a:rPr>
              <a:t>, </a:t>
            </a:r>
            <a:r>
              <a:rPr lang="en-US" altLang="ko-KR" b="1" spc="-25" dirty="0">
                <a:solidFill>
                  <a:schemeClr val="tx1"/>
                </a:solidFill>
                <a:latin typeface="함초롬돋움"/>
                <a:cs typeface="함초롬돋움"/>
              </a:rPr>
              <a:t>A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후보가 당선될 </a:t>
            </a:r>
            <a:r>
              <a:rPr lang="ko-KR" altLang="en-US" b="1" spc="-45" dirty="0" err="1">
                <a:solidFill>
                  <a:schemeClr val="tx1"/>
                </a:solidFill>
                <a:latin typeface="나눔고딕"/>
                <a:cs typeface="나눔고딕"/>
              </a:rPr>
              <a:t>것이다</a:t>
            </a:r>
            <a:r>
              <a:rPr lang="ko-KR" altLang="en-US" b="1" spc="-45" dirty="0" err="1">
                <a:solidFill>
                  <a:schemeClr val="tx1"/>
                </a:solidFill>
                <a:latin typeface="함초롬돋움"/>
                <a:cs typeface="함초롬돋움"/>
              </a:rPr>
              <a:t>”</a:t>
            </a:r>
            <a:r>
              <a:rPr lang="ko-KR" altLang="en-US" b="1" spc="-45" dirty="0" err="1">
                <a:solidFill>
                  <a:schemeClr val="tx1"/>
                </a:solidFill>
                <a:latin typeface="나눔고딕"/>
                <a:cs typeface="나눔고딕"/>
              </a:rPr>
              <a:t>라는</a:t>
            </a:r>
            <a:r>
              <a:rPr lang="ko-KR" altLang="en-US" b="1" spc="-45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말에서 신뢰구간이라는 단어를 확인할 수 </a:t>
            </a:r>
            <a:r>
              <a:rPr lang="ko-KR" altLang="en-US" b="1" spc="-35" dirty="0">
                <a:solidFill>
                  <a:schemeClr val="tx1"/>
                </a:solidFill>
                <a:latin typeface="나눔고딕"/>
                <a:cs typeface="나눔고딕"/>
              </a:rPr>
              <a:t>있다</a:t>
            </a:r>
            <a:r>
              <a:rPr lang="en-US" altLang="ko-KR" b="1" spc="-35" dirty="0">
                <a:solidFill>
                  <a:schemeClr val="tx1"/>
                </a:solidFill>
                <a:latin typeface="함초롬돋움"/>
                <a:cs typeface="함초롬돋움"/>
              </a:rPr>
              <a:t>.</a:t>
            </a:r>
            <a:r>
              <a:rPr lang="ko-KR" altLang="en-US" b="1" spc="-5" dirty="0">
                <a:solidFill>
                  <a:schemeClr val="tx1"/>
                </a:solidFill>
                <a:latin typeface="함초롬돋움"/>
                <a:cs typeface="함초롬돋움"/>
              </a:rPr>
              <a:t> </a:t>
            </a:r>
            <a:endParaRPr lang="en-US" altLang="ko-KR" b="1" spc="-5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spc="-5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endParaRPr lang="en-US" altLang="ko-KR" b="1" spc="-5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endParaRPr lang="en-US" altLang="ko-KR" b="1" spc="-5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그런데 신뢰구간을 구할 때는 부트스트랩 기법을 </a:t>
            </a:r>
            <a:r>
              <a:rPr lang="ko-KR" altLang="en-US" b="1" spc="-35" dirty="0">
                <a:solidFill>
                  <a:schemeClr val="tx1"/>
                </a:solidFill>
                <a:latin typeface="나눔고딕"/>
                <a:cs typeface="나눔고딕"/>
              </a:rPr>
              <a:t>사용한다</a:t>
            </a:r>
            <a:r>
              <a:rPr lang="en-US" altLang="ko-KR" b="1" spc="-35" dirty="0">
                <a:solidFill>
                  <a:schemeClr val="tx1"/>
                </a:solidFill>
                <a:latin typeface="함초롬돋움"/>
                <a:cs typeface="함초롬돋움"/>
              </a:rPr>
              <a:t>.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분명 부트스트랩은 존재하는 표본으로부터</a:t>
            </a:r>
            <a:r>
              <a:rPr lang="ko-KR" altLang="en-US" b="1" spc="-260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새로운  표본을 </a:t>
            </a:r>
            <a:r>
              <a:rPr lang="ko-KR" altLang="en-US" b="1" spc="-40" dirty="0" err="1">
                <a:solidFill>
                  <a:schemeClr val="tx1"/>
                </a:solidFill>
                <a:latin typeface="나눔고딕"/>
                <a:cs typeface="나눔고딕"/>
              </a:rPr>
              <a:t>재추출하는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35" dirty="0">
                <a:solidFill>
                  <a:schemeClr val="tx1"/>
                </a:solidFill>
                <a:latin typeface="나눔고딕"/>
                <a:cs typeface="나눔고딕"/>
              </a:rPr>
              <a:t>기법이므로</a:t>
            </a:r>
            <a:r>
              <a:rPr lang="en-US" altLang="ko-KR" b="1" spc="-35" dirty="0">
                <a:solidFill>
                  <a:schemeClr val="tx1"/>
                </a:solidFill>
                <a:latin typeface="함초롬돋움"/>
                <a:cs typeface="함초롬돋움"/>
              </a:rPr>
              <a:t>,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실제 사람들의 선거 결과를 예측하기에는 조금 </a:t>
            </a:r>
            <a:r>
              <a:rPr lang="ko-KR" altLang="en-US" b="1" spc="-40" dirty="0" err="1">
                <a:solidFill>
                  <a:schemeClr val="tx1"/>
                </a:solidFill>
                <a:latin typeface="나눔고딕"/>
                <a:cs typeface="나눔고딕"/>
              </a:rPr>
              <a:t>부적절해보인다</a:t>
            </a:r>
            <a:r>
              <a:rPr lang="en-US" altLang="ko-KR" b="1" spc="-40" dirty="0">
                <a:solidFill>
                  <a:schemeClr val="tx1"/>
                </a:solidFill>
                <a:latin typeface="함초롬돋움"/>
                <a:cs typeface="함초롬돋움"/>
              </a:rPr>
              <a:t>.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아무리</a:t>
            </a:r>
            <a:r>
              <a:rPr lang="ko-KR" altLang="en-US" b="1" spc="-210" dirty="0">
                <a:solidFill>
                  <a:schemeClr val="tx1"/>
                </a:solidFill>
                <a:latin typeface="나눔고딕"/>
                <a:cs typeface="나눔고딕"/>
              </a:rPr>
              <a:t>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적절한  방식으로 표본이 추출되었다고 </a:t>
            </a:r>
            <a:r>
              <a:rPr lang="ko-KR" altLang="en-US" b="1" spc="-35" dirty="0">
                <a:solidFill>
                  <a:schemeClr val="tx1"/>
                </a:solidFill>
                <a:latin typeface="나눔고딕"/>
                <a:cs typeface="나눔고딕"/>
              </a:rPr>
              <a:t>하더라도</a:t>
            </a:r>
            <a:r>
              <a:rPr lang="en-US" altLang="ko-KR" b="1" spc="-35" dirty="0">
                <a:solidFill>
                  <a:schemeClr val="tx1"/>
                </a:solidFill>
                <a:latin typeface="함초롬돋움"/>
                <a:cs typeface="함초롬돋움"/>
              </a:rPr>
              <a:t>, </a:t>
            </a:r>
            <a:r>
              <a:rPr lang="ko-KR" altLang="en-US" b="1" spc="-40" dirty="0">
                <a:solidFill>
                  <a:schemeClr val="tx1"/>
                </a:solidFill>
                <a:latin typeface="나눔고딕"/>
                <a:cs typeface="나눔고딕"/>
              </a:rPr>
              <a:t>그 표본은 어느 정도의 편향성을 갖고 있을 수 있기</a:t>
            </a:r>
            <a:r>
              <a:rPr lang="ko-KR" altLang="en-US" b="1" spc="-254" dirty="0">
                <a:solidFill>
                  <a:schemeClr val="tx1"/>
                </a:solidFill>
                <a:latin typeface="나눔고딕"/>
                <a:cs typeface="나눔고딕"/>
              </a:rPr>
              <a:t>  </a:t>
            </a:r>
            <a:r>
              <a:rPr lang="ko-KR" altLang="en-US" b="1" spc="-25" dirty="0">
                <a:solidFill>
                  <a:schemeClr val="tx1"/>
                </a:solidFill>
                <a:latin typeface="나눔고딕"/>
                <a:cs typeface="나눔고딕"/>
              </a:rPr>
              <a:t>때문이다</a:t>
            </a:r>
            <a:r>
              <a:rPr lang="en-US" altLang="ko-KR" b="1" spc="-25" dirty="0">
                <a:solidFill>
                  <a:schemeClr val="tx1"/>
                </a:solidFill>
                <a:latin typeface="함초롬돋움"/>
                <a:cs typeface="함초롬돋움"/>
              </a:rPr>
              <a:t>.</a:t>
            </a:r>
            <a:endParaRPr lang="ko-KR" altLang="en-US" dirty="0">
              <a:solidFill>
                <a:schemeClr val="tx1"/>
              </a:solidFill>
              <a:latin typeface="함초롬돋움"/>
              <a:cs typeface="함초롬돋움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함초롬돋움"/>
              <a:cs typeface="함초롬돋움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Aptos ExtraBold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2327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538</Words>
  <Application>Microsoft Office PowerPoint</Application>
  <PresentationFormat>화면 슬라이드 쇼(16:9)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NanumGothic ExtraBold</vt:lpstr>
      <vt:lpstr>나눔고딕</vt:lpstr>
      <vt:lpstr>함초롬돋움</vt:lpstr>
      <vt:lpstr>Aptos ExtraBold</vt:lpstr>
      <vt:lpstr>Arial</vt:lpstr>
      <vt:lpstr>Times New Roman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DongHyuk Kim</dc:creator>
  <cp:lastModifiedBy>성호 박</cp:lastModifiedBy>
  <cp:revision>6</cp:revision>
  <dcterms:modified xsi:type="dcterms:W3CDTF">2024-05-04T09:24:32Z</dcterms:modified>
</cp:coreProperties>
</file>