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69" r:id="rId4"/>
    <p:sldId id="258" r:id="rId5"/>
    <p:sldId id="266" r:id="rId6"/>
    <p:sldId id="267" r:id="rId7"/>
    <p:sldId id="268" r:id="rId8"/>
    <p:sldId id="282" r:id="rId9"/>
    <p:sldId id="284" r:id="rId10"/>
    <p:sldId id="285" r:id="rId11"/>
    <p:sldId id="286" r:id="rId12"/>
    <p:sldId id="265" r:id="rId13"/>
    <p:sldId id="259" r:id="rId14"/>
    <p:sldId id="288" r:id="rId15"/>
    <p:sldId id="262" r:id="rId16"/>
    <p:sldId id="287" r:id="rId17"/>
    <p:sldId id="289" r:id="rId18"/>
    <p:sldId id="290" r:id="rId19"/>
    <p:sldId id="278" r:id="rId20"/>
    <p:sldId id="277" r:id="rId21"/>
    <p:sldId id="291" r:id="rId22"/>
    <p:sldId id="293" r:id="rId23"/>
    <p:sldId id="292" r:id="rId24"/>
    <p:sldId id="294" r:id="rId25"/>
    <p:sldId id="295" r:id="rId26"/>
    <p:sldId id="296" r:id="rId27"/>
    <p:sldId id="298" r:id="rId28"/>
    <p:sldId id="299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64B"/>
    <a:srgbClr val="B3CE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0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20" y="3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470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437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017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044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271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238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863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955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951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876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112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804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9494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081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4601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8714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87335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1933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505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799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191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053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856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67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2007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스터디 </a:t>
            </a:r>
            <a:r>
              <a:rPr lang="en-US" altLang="ko" sz="2500" b="1" dirty="0">
                <a:solidFill>
                  <a:srgbClr val="19264B"/>
                </a:solidFill>
              </a:rPr>
              <a:t>Kaggle/</a:t>
            </a:r>
            <a:r>
              <a:rPr lang="en-US" altLang="ko" sz="2500" b="1" dirty="0" err="1">
                <a:solidFill>
                  <a:srgbClr val="19264B"/>
                </a:solidFill>
              </a:rPr>
              <a:t>Dacon</a:t>
            </a:r>
            <a:r>
              <a:rPr lang="en-US" altLang="ko" sz="2500" b="1" dirty="0">
                <a:solidFill>
                  <a:srgbClr val="19264B"/>
                </a:solidFill>
              </a:rPr>
              <a:t> </a:t>
            </a:r>
            <a:r>
              <a:rPr lang="ko-KR" altLang="en-US" sz="2500" b="1" dirty="0">
                <a:solidFill>
                  <a:srgbClr val="19264B"/>
                </a:solidFill>
              </a:rPr>
              <a:t>스터디</a:t>
            </a:r>
            <a:endParaRPr lang="en-US" altLang="ko-KR"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4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4.03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 err="1">
                <a:solidFill>
                  <a:srgbClr val="19264B"/>
                </a:solidFill>
              </a:rPr>
              <a:t>박준상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물류 유통량 예측 경진대회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4FABF1-6BCA-7107-5636-F98D71234D5A}"/>
              </a:ext>
            </a:extLst>
          </p:cNvPr>
          <p:cNvSpPr txBox="1"/>
          <p:nvPr/>
        </p:nvSpPr>
        <p:spPr>
          <a:xfrm>
            <a:off x="2447123" y="3903180"/>
            <a:ext cx="579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9264B"/>
                </a:solidFill>
              </a:rPr>
              <a:t>경기 지역 경제 포털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861054-9FFC-59EC-ED19-DC3F9A001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850" y="1660504"/>
            <a:ext cx="3801516" cy="21101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A0A83B-EEED-7568-E4C9-3E4A4661A78E}"/>
              </a:ext>
            </a:extLst>
          </p:cNvPr>
          <p:cNvSpPr txBox="1"/>
          <p:nvPr/>
        </p:nvSpPr>
        <p:spPr>
          <a:xfrm>
            <a:off x="2139020" y="1345849"/>
            <a:ext cx="579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9264B"/>
                </a:solidFill>
              </a:rPr>
              <a:t> </a:t>
            </a:r>
            <a:r>
              <a:rPr lang="ko-KR" altLang="en-US" dirty="0">
                <a:solidFill>
                  <a:srgbClr val="19264B"/>
                </a:solidFill>
              </a:rPr>
              <a:t>국토도시 격자공간 </a:t>
            </a:r>
            <a:r>
              <a:rPr lang="en-US" altLang="ko-KR" dirty="0">
                <a:solidFill>
                  <a:srgbClr val="19264B"/>
                </a:solidFill>
              </a:rPr>
              <a:t>50</a:t>
            </a:r>
            <a:r>
              <a:rPr lang="ko-KR" altLang="en-US" dirty="0">
                <a:solidFill>
                  <a:srgbClr val="19264B"/>
                </a:solidFill>
              </a:rPr>
              <a:t>미터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CF3FBF-71CF-B54B-A220-405B822DA83C}"/>
              </a:ext>
            </a:extLst>
          </p:cNvPr>
          <p:cNvSpPr txBox="1"/>
          <p:nvPr/>
        </p:nvSpPr>
        <p:spPr>
          <a:xfrm>
            <a:off x="5546064" y="2046300"/>
            <a:ext cx="269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9264B"/>
                </a:solidFill>
              </a:rPr>
              <a:t>같은 </a:t>
            </a:r>
            <a:r>
              <a:rPr lang="ko-KR" altLang="en-US" dirty="0" err="1">
                <a:solidFill>
                  <a:srgbClr val="19264B"/>
                </a:solidFill>
              </a:rPr>
              <a:t>시군구인</a:t>
            </a:r>
            <a:r>
              <a:rPr lang="ko-KR" altLang="en-US" dirty="0">
                <a:solidFill>
                  <a:srgbClr val="19264B"/>
                </a:solidFill>
              </a:rPr>
              <a:t> 경우 앞 </a:t>
            </a:r>
            <a:r>
              <a:rPr lang="en-US" altLang="ko-KR" dirty="0">
                <a:solidFill>
                  <a:srgbClr val="19264B"/>
                </a:solidFill>
              </a:rPr>
              <a:t>5 </a:t>
            </a:r>
            <a:r>
              <a:rPr lang="ko-KR" altLang="en-US" dirty="0">
                <a:solidFill>
                  <a:srgbClr val="19264B"/>
                </a:solidFill>
              </a:rPr>
              <a:t>자리가 같은 것은 확인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4C71D0-4244-F647-C745-EB678BAFB3B1}"/>
              </a:ext>
            </a:extLst>
          </p:cNvPr>
          <p:cNvSpPr txBox="1"/>
          <p:nvPr/>
        </p:nvSpPr>
        <p:spPr>
          <a:xfrm>
            <a:off x="2063665" y="3903179"/>
            <a:ext cx="579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9264B"/>
                </a:solidFill>
              </a:rPr>
              <a:t>출처</a:t>
            </a:r>
            <a:r>
              <a:rPr lang="en-US" altLang="ko-KR" dirty="0">
                <a:solidFill>
                  <a:srgbClr val="19264B"/>
                </a:solidFill>
              </a:rPr>
              <a:t>:</a:t>
            </a:r>
            <a:endParaRPr lang="ko-KR" altLang="en-US" dirty="0">
              <a:solidFill>
                <a:srgbClr val="19264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4B071-1F64-8DB2-362A-FFF0C7690CD2}"/>
              </a:ext>
            </a:extLst>
          </p:cNvPr>
          <p:cNvSpPr txBox="1"/>
          <p:nvPr/>
        </p:nvSpPr>
        <p:spPr>
          <a:xfrm>
            <a:off x="5546064" y="2987286"/>
            <a:ext cx="3459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9264B"/>
                </a:solidFill>
              </a:rPr>
              <a:t>데이터에 대한 배경지식 또한 중요함</a:t>
            </a:r>
          </a:p>
        </p:txBody>
      </p:sp>
    </p:spTree>
    <p:extLst>
      <p:ext uri="{BB962C8B-B14F-4D97-AF65-F5344CB8AC3E}">
        <p14:creationId xmlns:p14="http://schemas.microsoft.com/office/powerpoint/2010/main" val="2898276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F3888B9-0B48-844C-D734-6EBF1CFF8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892" y="1958725"/>
            <a:ext cx="7272946" cy="1819525"/>
          </a:xfrm>
          <a:prstGeom prst="rect">
            <a:avLst/>
          </a:prstGeom>
        </p:spPr>
      </p:pic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물류 유통량 예측 경진대회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3B4074-3A90-D3EE-67D7-B39117E7BF35}"/>
              </a:ext>
            </a:extLst>
          </p:cNvPr>
          <p:cNvSpPr txBox="1"/>
          <p:nvPr/>
        </p:nvSpPr>
        <p:spPr>
          <a:xfrm>
            <a:off x="7782652" y="2746874"/>
            <a:ext cx="1089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</a:rPr>
              <a:t> 5.3896</a:t>
            </a:r>
            <a:endParaRPr lang="ko-KR" altLang="en-US" sz="2000" dirty="0">
              <a:solidFill>
                <a:srgbClr val="19264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46AAC4-DD45-23A8-DA61-F34EA09BF18B}"/>
              </a:ext>
            </a:extLst>
          </p:cNvPr>
          <p:cNvSpPr txBox="1"/>
          <p:nvPr/>
        </p:nvSpPr>
        <p:spPr>
          <a:xfrm>
            <a:off x="7782652" y="3199993"/>
            <a:ext cx="1522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</a:rPr>
              <a:t> 5.9557</a:t>
            </a:r>
            <a:endParaRPr lang="ko-KR" altLang="en-US" sz="2000" dirty="0">
              <a:solidFill>
                <a:srgbClr val="19264B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7CFE5F-DD4A-A072-15CA-04E3E4B0BAB1}"/>
              </a:ext>
            </a:extLst>
          </p:cNvPr>
          <p:cNvSpPr txBox="1"/>
          <p:nvPr/>
        </p:nvSpPr>
        <p:spPr>
          <a:xfrm>
            <a:off x="7708693" y="2417190"/>
            <a:ext cx="702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WIN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BD1A22-B84E-961C-A5F5-05B725D63EC6}"/>
              </a:ext>
            </a:extLst>
          </p:cNvPr>
          <p:cNvSpPr txBox="1"/>
          <p:nvPr/>
        </p:nvSpPr>
        <p:spPr>
          <a:xfrm>
            <a:off x="3537337" y="2668432"/>
            <a:ext cx="2191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19264B"/>
                </a:solidFill>
              </a:rPr>
              <a:t>원래의 </a:t>
            </a:r>
            <a:r>
              <a:rPr lang="en-US" altLang="ko-KR" sz="2000" dirty="0">
                <a:solidFill>
                  <a:srgbClr val="19264B"/>
                </a:solidFill>
              </a:rPr>
              <a:t>2</a:t>
            </a:r>
            <a:r>
              <a:rPr lang="ko-KR" altLang="en-US" sz="2000" dirty="0">
                <a:solidFill>
                  <a:srgbClr val="19264B"/>
                </a:solidFill>
              </a:rPr>
              <a:t>등 모델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BB13B4-B07E-0685-6B51-F6C7D06D0C05}"/>
              </a:ext>
            </a:extLst>
          </p:cNvPr>
          <p:cNvSpPr txBox="1"/>
          <p:nvPr/>
        </p:nvSpPr>
        <p:spPr>
          <a:xfrm>
            <a:off x="3550023" y="3199993"/>
            <a:ext cx="225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</a:rPr>
              <a:t>2</a:t>
            </a:r>
            <a:r>
              <a:rPr lang="ko-KR" altLang="en-US" sz="2000" dirty="0">
                <a:solidFill>
                  <a:srgbClr val="19264B"/>
                </a:solidFill>
              </a:rPr>
              <a:t>개로 나눠 분석한 모델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8151D9-E000-8966-4CF5-3E486CF845C2}"/>
              </a:ext>
            </a:extLst>
          </p:cNvPr>
          <p:cNvSpPr txBox="1"/>
          <p:nvPr/>
        </p:nvSpPr>
        <p:spPr>
          <a:xfrm>
            <a:off x="1483892" y="1226732"/>
            <a:ext cx="5958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19264B"/>
                </a:solidFill>
              </a:rPr>
              <a:t>다른 코드들 분석해본 결과 </a:t>
            </a:r>
            <a:r>
              <a:rPr lang="en-US" altLang="ko-KR" sz="1500" dirty="0">
                <a:solidFill>
                  <a:srgbClr val="19264B"/>
                </a:solidFill>
              </a:rPr>
              <a:t>1~5 </a:t>
            </a:r>
            <a:r>
              <a:rPr lang="ko-KR" altLang="en-US" sz="1500" dirty="0">
                <a:solidFill>
                  <a:srgbClr val="19264B"/>
                </a:solidFill>
              </a:rPr>
              <a:t>번째 자리수만 사용하는 코드도 존재</a:t>
            </a:r>
            <a:endParaRPr lang="en-US" altLang="ko-KR" sz="1500" dirty="0">
              <a:solidFill>
                <a:srgbClr val="19264B"/>
              </a:solidFill>
            </a:endParaRPr>
          </a:p>
          <a:p>
            <a:r>
              <a:rPr lang="ko-KR" altLang="en-US" sz="1500" dirty="0">
                <a:solidFill>
                  <a:srgbClr val="19264B"/>
                </a:solidFill>
              </a:rPr>
              <a:t>원래의 코드 </a:t>
            </a:r>
            <a:r>
              <a:rPr lang="en-US" altLang="ko-KR" sz="1500" dirty="0">
                <a:solidFill>
                  <a:srgbClr val="19264B"/>
                </a:solidFill>
              </a:rPr>
              <a:t>VS 1~5, 6~16</a:t>
            </a:r>
            <a:r>
              <a:rPr lang="ko-KR" altLang="en-US" sz="1500" dirty="0">
                <a:solidFill>
                  <a:srgbClr val="19264B"/>
                </a:solidFill>
              </a:rPr>
              <a:t>자리</a:t>
            </a:r>
            <a:r>
              <a:rPr lang="en-US" altLang="ko-KR" sz="1500" dirty="0">
                <a:solidFill>
                  <a:srgbClr val="19264B"/>
                </a:solidFill>
              </a:rPr>
              <a:t> </a:t>
            </a:r>
            <a:r>
              <a:rPr lang="ko-KR" altLang="en-US" sz="1500" dirty="0">
                <a:solidFill>
                  <a:srgbClr val="19264B"/>
                </a:solidFill>
              </a:rPr>
              <a:t>두개로 나눈 코드 분석 진행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793199-E34B-83ED-3575-5E479DB4E786}"/>
              </a:ext>
            </a:extLst>
          </p:cNvPr>
          <p:cNvSpPr txBox="1"/>
          <p:nvPr/>
        </p:nvSpPr>
        <p:spPr>
          <a:xfrm>
            <a:off x="1483892" y="4148227"/>
            <a:ext cx="57532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19264B"/>
                </a:solidFill>
              </a:rPr>
              <a:t>변수의 개수가 작아 학습이 제대로 이루어 지지 않았다고 예측</a:t>
            </a:r>
          </a:p>
        </p:txBody>
      </p:sp>
    </p:spTree>
    <p:extLst>
      <p:ext uri="{BB962C8B-B14F-4D97-AF65-F5344CB8AC3E}">
        <p14:creationId xmlns:p14="http://schemas.microsoft.com/office/powerpoint/2010/main" val="253495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50568" y="688216"/>
            <a:ext cx="2963696" cy="45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1500" dirty="0" err="1">
                <a:solidFill>
                  <a:srgbClr val="19264B"/>
                </a:solidFill>
              </a:rPr>
              <a:t>CatBoost</a:t>
            </a:r>
            <a:r>
              <a:rPr lang="ko-KR" altLang="en-US" sz="1500" dirty="0">
                <a:solidFill>
                  <a:srgbClr val="19264B"/>
                </a:solidFill>
              </a:rPr>
              <a:t>란</a:t>
            </a:r>
            <a:r>
              <a:rPr lang="en-US" altLang="ko-KR" sz="1500" dirty="0">
                <a:solidFill>
                  <a:srgbClr val="19264B"/>
                </a:solidFill>
              </a:rPr>
              <a:t>?</a:t>
            </a:r>
            <a:endParaRPr lang="ko-KR" altLang="en-US" sz="1500" dirty="0">
              <a:solidFill>
                <a:srgbClr val="19264B"/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EED9727-6DDE-7645-0F92-4922AB7103E1}"/>
              </a:ext>
            </a:extLst>
          </p:cNvPr>
          <p:cNvGrpSpPr/>
          <p:nvPr/>
        </p:nvGrpSpPr>
        <p:grpSpPr>
          <a:xfrm>
            <a:off x="6280357" y="1219289"/>
            <a:ext cx="2390412" cy="3613209"/>
            <a:chOff x="6381815" y="867646"/>
            <a:chExt cx="2390412" cy="361320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39A360A-13A8-F987-3775-16466218E072}"/>
                </a:ext>
              </a:extLst>
            </p:cNvPr>
            <p:cNvSpPr/>
            <p:nvPr/>
          </p:nvSpPr>
          <p:spPr>
            <a:xfrm>
              <a:off x="6450635" y="867646"/>
              <a:ext cx="838200" cy="779292"/>
            </a:xfrm>
            <a:prstGeom prst="ellipse">
              <a:avLst/>
            </a:prstGeom>
            <a:solidFill>
              <a:srgbClr val="B3CEF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8B67CC0-31C0-E9E2-A50D-B3FFA683096F}"/>
                </a:ext>
              </a:extLst>
            </p:cNvPr>
            <p:cNvSpPr/>
            <p:nvPr/>
          </p:nvSpPr>
          <p:spPr>
            <a:xfrm>
              <a:off x="7730827" y="995682"/>
              <a:ext cx="1041400" cy="5969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264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B26F6D6-DBDE-BC22-438B-64A0EBC1B51E}"/>
                </a:ext>
              </a:extLst>
            </p:cNvPr>
            <p:cNvSpPr txBox="1"/>
            <p:nvPr/>
          </p:nvSpPr>
          <p:spPr>
            <a:xfrm>
              <a:off x="6450635" y="1032522"/>
              <a:ext cx="83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Original    data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AA3AF1-EC94-F0D4-1E5F-C405B1DF326A}"/>
                </a:ext>
              </a:extLst>
            </p:cNvPr>
            <p:cNvSpPr txBox="1"/>
            <p:nvPr/>
          </p:nvSpPr>
          <p:spPr>
            <a:xfrm>
              <a:off x="7915537" y="1137458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model</a:t>
              </a:r>
              <a:endParaRPr lang="ko-KR" altLang="en-US" dirty="0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3DEE2B39-0228-C5C0-05EF-135CEF3EC8C7}"/>
                </a:ext>
              </a:extLst>
            </p:cNvPr>
            <p:cNvSpPr/>
            <p:nvPr/>
          </p:nvSpPr>
          <p:spPr>
            <a:xfrm>
              <a:off x="7423992" y="1257292"/>
              <a:ext cx="18097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03530B2-F6DD-74D7-CDDB-28A5661CA018}"/>
                </a:ext>
              </a:extLst>
            </p:cNvPr>
            <p:cNvSpPr/>
            <p:nvPr/>
          </p:nvSpPr>
          <p:spPr>
            <a:xfrm>
              <a:off x="6450635" y="2023213"/>
              <a:ext cx="838200" cy="779292"/>
            </a:xfrm>
            <a:prstGeom prst="ellipse">
              <a:avLst/>
            </a:prstGeom>
            <a:solidFill>
              <a:srgbClr val="B3CEF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672CC58-2EED-2E0C-B73B-4D71F7117CFF}"/>
                </a:ext>
              </a:extLst>
            </p:cNvPr>
            <p:cNvSpPr txBox="1"/>
            <p:nvPr/>
          </p:nvSpPr>
          <p:spPr>
            <a:xfrm>
              <a:off x="6381815" y="2198247"/>
              <a:ext cx="9758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Weighted    data</a:t>
              </a:r>
              <a:endParaRPr lang="ko-KR" altLang="en-US" dirty="0"/>
            </a:p>
          </p:txBody>
        </p:sp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8531E6D1-3A55-A58A-95EE-EDA7C819A4C2}"/>
                </a:ext>
              </a:extLst>
            </p:cNvPr>
            <p:cNvSpPr/>
            <p:nvPr/>
          </p:nvSpPr>
          <p:spPr>
            <a:xfrm>
              <a:off x="7423992" y="2412859"/>
              <a:ext cx="18097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6E7ED81F-5B6C-FDEA-A0B9-D7652C67C808}"/>
                </a:ext>
              </a:extLst>
            </p:cNvPr>
            <p:cNvSpPr/>
            <p:nvPr/>
          </p:nvSpPr>
          <p:spPr>
            <a:xfrm>
              <a:off x="6450635" y="3198113"/>
              <a:ext cx="838200" cy="779292"/>
            </a:xfrm>
            <a:prstGeom prst="ellipse">
              <a:avLst/>
            </a:prstGeom>
            <a:solidFill>
              <a:srgbClr val="B3CEF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화살표: 오른쪽 42">
              <a:extLst>
                <a:ext uri="{FF2B5EF4-FFF2-40B4-BE49-F238E27FC236}">
                  <a16:creationId xmlns:a16="http://schemas.microsoft.com/office/drawing/2014/main" id="{DAF104C9-FD57-7AB2-C294-701B103B2A22}"/>
                </a:ext>
              </a:extLst>
            </p:cNvPr>
            <p:cNvSpPr/>
            <p:nvPr/>
          </p:nvSpPr>
          <p:spPr>
            <a:xfrm>
              <a:off x="7423992" y="3587759"/>
              <a:ext cx="18097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화살표: 오른쪽 43">
              <a:extLst>
                <a:ext uri="{FF2B5EF4-FFF2-40B4-BE49-F238E27FC236}">
                  <a16:creationId xmlns:a16="http://schemas.microsoft.com/office/drawing/2014/main" id="{0C9BF1D0-1958-B957-E48D-65A44EA5DFE3}"/>
                </a:ext>
              </a:extLst>
            </p:cNvPr>
            <p:cNvSpPr/>
            <p:nvPr/>
          </p:nvSpPr>
          <p:spPr>
            <a:xfrm rot="7986056">
              <a:off x="7357202" y="1879136"/>
              <a:ext cx="31455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7D314DB-5F1D-0A4F-4477-926447C29E3B}"/>
                </a:ext>
              </a:extLst>
            </p:cNvPr>
            <p:cNvSpPr/>
            <p:nvPr/>
          </p:nvSpPr>
          <p:spPr>
            <a:xfrm>
              <a:off x="7730827" y="2198247"/>
              <a:ext cx="1041400" cy="5969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264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42A6093-FB5D-A2CF-A840-39B858CE7484}"/>
                </a:ext>
              </a:extLst>
            </p:cNvPr>
            <p:cNvSpPr txBox="1"/>
            <p:nvPr/>
          </p:nvSpPr>
          <p:spPr>
            <a:xfrm>
              <a:off x="7915870" y="2360204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model</a:t>
              </a:r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C7DC99B-DD4E-3A09-8846-D9FA985D2C9D}"/>
                </a:ext>
              </a:extLst>
            </p:cNvPr>
            <p:cNvSpPr/>
            <p:nvPr/>
          </p:nvSpPr>
          <p:spPr>
            <a:xfrm>
              <a:off x="7730827" y="3326796"/>
              <a:ext cx="1041400" cy="5969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9264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CC19783-BB1F-160B-3FEA-31AEA31B9974}"/>
                </a:ext>
              </a:extLst>
            </p:cNvPr>
            <p:cNvSpPr txBox="1"/>
            <p:nvPr/>
          </p:nvSpPr>
          <p:spPr>
            <a:xfrm>
              <a:off x="7915536" y="3479588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model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6483651-65C4-5CD3-70C8-DF85E13B827C}"/>
                </a:ext>
              </a:extLst>
            </p:cNvPr>
            <p:cNvSpPr txBox="1"/>
            <p:nvPr/>
          </p:nvSpPr>
          <p:spPr>
            <a:xfrm>
              <a:off x="7078040" y="4173078"/>
              <a:ext cx="11811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19264B"/>
                  </a:solidFill>
                </a:rPr>
                <a:t>&lt;Boosting&gt;</a:t>
              </a:r>
              <a:endParaRPr lang="ko-KR" altLang="en-US" dirty="0">
                <a:solidFill>
                  <a:srgbClr val="19264B"/>
                </a:solidFill>
              </a:endParaRPr>
            </a:p>
          </p:txBody>
        </p: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F6F5886F-7693-30C6-2878-DF9118FDE82F}"/>
                </a:ext>
              </a:extLst>
            </p:cNvPr>
            <p:cNvSpPr/>
            <p:nvPr/>
          </p:nvSpPr>
          <p:spPr>
            <a:xfrm rot="7986056">
              <a:off x="7357202" y="3044798"/>
              <a:ext cx="31455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D06F741-3807-97A2-A33A-4CCE640BAE4B}"/>
                </a:ext>
              </a:extLst>
            </p:cNvPr>
            <p:cNvSpPr txBox="1"/>
            <p:nvPr/>
          </p:nvSpPr>
          <p:spPr>
            <a:xfrm>
              <a:off x="6381815" y="3397533"/>
              <a:ext cx="9758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Weighted    data</a:t>
              </a:r>
              <a:endParaRPr lang="ko-KR" altLang="en-US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7B12820E-CD60-CE42-D931-93D57B167716}"/>
              </a:ext>
            </a:extLst>
          </p:cNvPr>
          <p:cNvGrpSpPr/>
          <p:nvPr/>
        </p:nvGrpSpPr>
        <p:grpSpPr>
          <a:xfrm>
            <a:off x="1242062" y="1404153"/>
            <a:ext cx="4814696" cy="2762234"/>
            <a:chOff x="4251752" y="684625"/>
            <a:chExt cx="4814696" cy="276223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5DD1456-8E15-AB31-7376-E72FA1301AB3}"/>
                </a:ext>
              </a:extLst>
            </p:cNvPr>
            <p:cNvGrpSpPr/>
            <p:nvPr/>
          </p:nvGrpSpPr>
          <p:grpSpPr>
            <a:xfrm>
              <a:off x="5875852" y="684625"/>
              <a:ext cx="1162172" cy="370925"/>
              <a:chOff x="3064983" y="2466041"/>
              <a:chExt cx="1162172" cy="370925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B9A8D0F-B932-04F8-0663-91872D86F0CC}"/>
                  </a:ext>
                </a:extLst>
              </p:cNvPr>
              <p:cNvSpPr/>
              <p:nvPr/>
            </p:nvSpPr>
            <p:spPr>
              <a:xfrm>
                <a:off x="3064983" y="2466041"/>
                <a:ext cx="1049629" cy="370925"/>
              </a:xfrm>
              <a:prstGeom prst="rect">
                <a:avLst/>
              </a:prstGeom>
              <a:solidFill>
                <a:srgbClr val="19264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A1388A-6D3A-BAF5-B940-FE1E01F88B35}"/>
                  </a:ext>
                </a:extLst>
              </p:cNvPr>
              <p:cNvSpPr txBox="1"/>
              <p:nvPr/>
            </p:nvSpPr>
            <p:spPr>
              <a:xfrm>
                <a:off x="3096568" y="2502590"/>
                <a:ext cx="11305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Ensemble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5F8601-0B2B-8776-3DED-76B7B0132A93}"/>
                </a:ext>
              </a:extLst>
            </p:cNvPr>
            <p:cNvSpPr txBox="1"/>
            <p:nvPr/>
          </p:nvSpPr>
          <p:spPr>
            <a:xfrm>
              <a:off x="4572000" y="1559467"/>
              <a:ext cx="947993" cy="3077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Bagging 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C7AFE1-040A-5E41-FF04-9C58CB9A05C3}"/>
                </a:ext>
              </a:extLst>
            </p:cNvPr>
            <p:cNvSpPr txBox="1"/>
            <p:nvPr/>
          </p:nvSpPr>
          <p:spPr>
            <a:xfrm>
              <a:off x="7142616" y="1562436"/>
              <a:ext cx="947993" cy="3077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Boosting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AA8649-8441-A411-4BA7-F5C9111C0DD3}"/>
                </a:ext>
              </a:extLst>
            </p:cNvPr>
            <p:cNvSpPr txBox="1"/>
            <p:nvPr/>
          </p:nvSpPr>
          <p:spPr>
            <a:xfrm>
              <a:off x="4251752" y="2225094"/>
              <a:ext cx="1471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RandomForest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6D6925-B983-2C06-E125-2F41981353BF}"/>
                </a:ext>
              </a:extLst>
            </p:cNvPr>
            <p:cNvSpPr txBox="1"/>
            <p:nvPr/>
          </p:nvSpPr>
          <p:spPr>
            <a:xfrm>
              <a:off x="6367796" y="2282791"/>
              <a:ext cx="618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GBM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9B2D43-F06C-8E91-02B4-6F9FA60562EC}"/>
                </a:ext>
              </a:extLst>
            </p:cNvPr>
            <p:cNvSpPr txBox="1"/>
            <p:nvPr/>
          </p:nvSpPr>
          <p:spPr>
            <a:xfrm>
              <a:off x="8090609" y="2310992"/>
              <a:ext cx="9758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AdaBoost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D0C719A-1D71-58E1-A6D1-9EAB1427DFC2}"/>
                </a:ext>
              </a:extLst>
            </p:cNvPr>
            <p:cNvSpPr txBox="1"/>
            <p:nvPr/>
          </p:nvSpPr>
          <p:spPr>
            <a:xfrm>
              <a:off x="5140012" y="3139082"/>
              <a:ext cx="1471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XGBoost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643438-2C32-EFA1-BE40-F570F4299E8A}"/>
                </a:ext>
              </a:extLst>
            </p:cNvPr>
            <p:cNvSpPr txBox="1"/>
            <p:nvPr/>
          </p:nvSpPr>
          <p:spPr>
            <a:xfrm>
              <a:off x="6194624" y="3139082"/>
              <a:ext cx="947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lightGBM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256750-7B2F-02A1-7F02-FF18A06CC6B9}"/>
                </a:ext>
              </a:extLst>
            </p:cNvPr>
            <p:cNvSpPr txBox="1"/>
            <p:nvPr/>
          </p:nvSpPr>
          <p:spPr>
            <a:xfrm>
              <a:off x="7261660" y="3123603"/>
              <a:ext cx="95099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highlight>
                    <a:srgbClr val="FFFF00"/>
                  </a:highlight>
                </a:rPr>
                <a:t>catBoost</a:t>
              </a:r>
              <a:endParaRPr lang="ko-KR" altLang="en-US" dirty="0">
                <a:highlight>
                  <a:srgbClr val="FFFF00"/>
                </a:highlight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C1101E0-5E9F-D662-1A6A-1581492E6DD7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5045996" y="1351452"/>
              <a:ext cx="1" cy="208015"/>
            </a:xfrm>
            <a:prstGeom prst="line">
              <a:avLst/>
            </a:prstGeom>
            <a:ln w="12700">
              <a:solidFill>
                <a:srgbClr val="19264B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CD2C91B-AEF2-4961-C28C-8DB2100DF65C}"/>
                </a:ext>
              </a:extLst>
            </p:cNvPr>
            <p:cNvCxnSpPr>
              <a:cxnSpLocks/>
            </p:cNvCxnSpPr>
            <p:nvPr/>
          </p:nvCxnSpPr>
          <p:spPr>
            <a:xfrm>
              <a:off x="7658597" y="1326395"/>
              <a:ext cx="1" cy="208015"/>
            </a:xfrm>
            <a:prstGeom prst="line">
              <a:avLst/>
            </a:prstGeom>
            <a:ln w="12700">
              <a:solidFill>
                <a:srgbClr val="19264B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8F772779-2CBF-AFF1-34B0-F3985126F1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5996" y="1326395"/>
              <a:ext cx="2612601" cy="15528"/>
            </a:xfrm>
            <a:prstGeom prst="line">
              <a:avLst/>
            </a:prstGeom>
            <a:ln w="12700">
              <a:solidFill>
                <a:srgbClr val="19264B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B48E09FA-62BE-C75D-6E0B-458DEC0347CA}"/>
                </a:ext>
              </a:extLst>
            </p:cNvPr>
            <p:cNvCxnSpPr>
              <a:cxnSpLocks/>
            </p:cNvCxnSpPr>
            <p:nvPr/>
          </p:nvCxnSpPr>
          <p:spPr>
            <a:xfrm>
              <a:off x="6352297" y="1073665"/>
              <a:ext cx="0" cy="273022"/>
            </a:xfrm>
            <a:prstGeom prst="line">
              <a:avLst/>
            </a:prstGeom>
            <a:ln w="12700">
              <a:solidFill>
                <a:srgbClr val="19264B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29EAC39D-AE8E-C86E-5251-805E71E79AB7}"/>
                </a:ext>
              </a:extLst>
            </p:cNvPr>
            <p:cNvCxnSpPr>
              <a:cxnSpLocks/>
            </p:cNvCxnSpPr>
            <p:nvPr/>
          </p:nvCxnSpPr>
          <p:spPr>
            <a:xfrm>
              <a:off x="5047552" y="1971251"/>
              <a:ext cx="1" cy="208015"/>
            </a:xfrm>
            <a:prstGeom prst="line">
              <a:avLst/>
            </a:prstGeom>
            <a:ln w="12700">
              <a:solidFill>
                <a:srgbClr val="19264B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CAE27A5F-0ECA-7990-89E1-4E50090CF598}"/>
                </a:ext>
              </a:extLst>
            </p:cNvPr>
            <p:cNvCxnSpPr>
              <a:cxnSpLocks/>
            </p:cNvCxnSpPr>
            <p:nvPr/>
          </p:nvCxnSpPr>
          <p:spPr>
            <a:xfrm>
              <a:off x="7693422" y="1895567"/>
              <a:ext cx="1" cy="208015"/>
            </a:xfrm>
            <a:prstGeom prst="line">
              <a:avLst/>
            </a:prstGeom>
            <a:ln w="12700">
              <a:solidFill>
                <a:srgbClr val="19264B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EC9042AF-C3A1-81F7-AE0A-7670DE8C4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3500" y="2103582"/>
              <a:ext cx="2122360" cy="0"/>
            </a:xfrm>
            <a:prstGeom prst="line">
              <a:avLst/>
            </a:prstGeom>
            <a:ln w="12700">
              <a:solidFill>
                <a:srgbClr val="19264B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947C07C-3AD6-DED7-9D56-80F9C097E77C}"/>
                </a:ext>
              </a:extLst>
            </p:cNvPr>
            <p:cNvCxnSpPr>
              <a:cxnSpLocks/>
            </p:cNvCxnSpPr>
            <p:nvPr/>
          </p:nvCxnSpPr>
          <p:spPr>
            <a:xfrm>
              <a:off x="6653355" y="2098351"/>
              <a:ext cx="1" cy="208015"/>
            </a:xfrm>
            <a:prstGeom prst="line">
              <a:avLst/>
            </a:prstGeom>
            <a:ln w="12700">
              <a:solidFill>
                <a:srgbClr val="19264B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31C9DADE-9B70-897E-C029-9CAB76E46FAA}"/>
                </a:ext>
              </a:extLst>
            </p:cNvPr>
            <p:cNvCxnSpPr>
              <a:cxnSpLocks/>
            </p:cNvCxnSpPr>
            <p:nvPr/>
          </p:nvCxnSpPr>
          <p:spPr>
            <a:xfrm>
              <a:off x="8785859" y="2090444"/>
              <a:ext cx="1" cy="208015"/>
            </a:xfrm>
            <a:prstGeom prst="line">
              <a:avLst/>
            </a:prstGeom>
            <a:ln w="12700">
              <a:solidFill>
                <a:srgbClr val="19264B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1F04AEA6-180C-50AB-D560-8B051E9480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0860" y="2968236"/>
              <a:ext cx="2255520" cy="0"/>
            </a:xfrm>
            <a:prstGeom prst="line">
              <a:avLst/>
            </a:prstGeom>
            <a:ln w="12700">
              <a:solidFill>
                <a:srgbClr val="19264B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0936CC99-9E4F-8810-4E0B-7152640C7407}"/>
                </a:ext>
              </a:extLst>
            </p:cNvPr>
            <p:cNvCxnSpPr>
              <a:cxnSpLocks/>
            </p:cNvCxnSpPr>
            <p:nvPr/>
          </p:nvCxnSpPr>
          <p:spPr>
            <a:xfrm>
              <a:off x="5540860" y="2973229"/>
              <a:ext cx="1" cy="208015"/>
            </a:xfrm>
            <a:prstGeom prst="line">
              <a:avLst/>
            </a:prstGeom>
            <a:ln w="12700">
              <a:solidFill>
                <a:srgbClr val="19264B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A474B38D-6F08-1E22-7C28-A20CA5940243}"/>
                </a:ext>
              </a:extLst>
            </p:cNvPr>
            <p:cNvCxnSpPr>
              <a:cxnSpLocks/>
            </p:cNvCxnSpPr>
            <p:nvPr/>
          </p:nvCxnSpPr>
          <p:spPr>
            <a:xfrm>
              <a:off x="6663500" y="2973229"/>
              <a:ext cx="1" cy="208015"/>
            </a:xfrm>
            <a:prstGeom prst="line">
              <a:avLst/>
            </a:prstGeom>
            <a:ln w="12700">
              <a:solidFill>
                <a:srgbClr val="19264B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FF5A6E83-9131-5483-05A4-CB2A1BF3B939}"/>
                </a:ext>
              </a:extLst>
            </p:cNvPr>
            <p:cNvCxnSpPr>
              <a:cxnSpLocks/>
            </p:cNvCxnSpPr>
            <p:nvPr/>
          </p:nvCxnSpPr>
          <p:spPr>
            <a:xfrm>
              <a:off x="7786140" y="2968236"/>
              <a:ext cx="1" cy="208015"/>
            </a:xfrm>
            <a:prstGeom prst="line">
              <a:avLst/>
            </a:prstGeom>
            <a:ln w="12700">
              <a:solidFill>
                <a:srgbClr val="19264B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5B6E78AB-1813-BF39-943B-FA16B56894A6}"/>
                </a:ext>
              </a:extLst>
            </p:cNvPr>
            <p:cNvCxnSpPr>
              <a:cxnSpLocks/>
            </p:cNvCxnSpPr>
            <p:nvPr/>
          </p:nvCxnSpPr>
          <p:spPr>
            <a:xfrm>
              <a:off x="6663500" y="2624605"/>
              <a:ext cx="1" cy="208015"/>
            </a:xfrm>
            <a:prstGeom prst="line">
              <a:avLst/>
            </a:prstGeom>
            <a:ln w="12700">
              <a:solidFill>
                <a:srgbClr val="19264B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90754E17-24CC-A695-909B-B9BCB7580D6B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물류 유통량 예측 경진대회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871064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0E0984-1C9E-07B5-2E52-7935F8E6BA3B}"/>
              </a:ext>
            </a:extLst>
          </p:cNvPr>
          <p:cNvSpPr txBox="1"/>
          <p:nvPr/>
        </p:nvSpPr>
        <p:spPr>
          <a:xfrm>
            <a:off x="1429717" y="3264745"/>
            <a:ext cx="37806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CatBoost</a:t>
            </a:r>
            <a:r>
              <a:rPr lang="ko-KR" altLang="en-US" dirty="0"/>
              <a:t>의 장점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범주형 변수가 많은 경우 성능이 좋다</a:t>
            </a:r>
            <a:endParaRPr lang="en-US" altLang="ko-KR" dirty="0"/>
          </a:p>
          <a:p>
            <a:r>
              <a:rPr lang="ko-KR" altLang="en-US" dirty="0"/>
              <a:t>시계열 데이터를 효율적으로 처리 가능하다</a:t>
            </a:r>
            <a:endParaRPr lang="en-US" altLang="ko-KR" dirty="0"/>
          </a:p>
          <a:p>
            <a:r>
              <a:rPr lang="ko-KR" altLang="en-US" dirty="0" err="1"/>
              <a:t>부스팅</a:t>
            </a:r>
            <a:r>
              <a:rPr lang="ko-KR" altLang="en-US" dirty="0"/>
              <a:t> 모델 중에서는 속도가 빨라 예측 기능 효과적으로 사용 가능 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622C1-8B80-1EFC-0D01-2B3EA186AF08}"/>
              </a:ext>
            </a:extLst>
          </p:cNvPr>
          <p:cNvSpPr txBox="1"/>
          <p:nvPr/>
        </p:nvSpPr>
        <p:spPr>
          <a:xfrm>
            <a:off x="1408962" y="1188655"/>
            <a:ext cx="3673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Boosting </a:t>
            </a:r>
            <a:r>
              <a:rPr lang="ko-KR" altLang="en-US" dirty="0"/>
              <a:t>앙상블기법 중</a:t>
            </a:r>
            <a:r>
              <a:rPr lang="en-US" altLang="ko-KR" dirty="0"/>
              <a:t> </a:t>
            </a:r>
            <a:r>
              <a:rPr lang="ko-KR" altLang="en-US" dirty="0"/>
              <a:t>하나로 직렬로 학습 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BD0D5-1494-75D7-D416-8628B584AA07}"/>
              </a:ext>
            </a:extLst>
          </p:cNvPr>
          <p:cNvSpPr txBox="1"/>
          <p:nvPr/>
        </p:nvSpPr>
        <p:spPr>
          <a:xfrm>
            <a:off x="1429717" y="2215908"/>
            <a:ext cx="4064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기존의 </a:t>
            </a:r>
            <a:r>
              <a:rPr lang="en-US" altLang="ko-KR" dirty="0"/>
              <a:t>Boosting</a:t>
            </a:r>
            <a:r>
              <a:rPr lang="ko-KR" altLang="en-US" dirty="0"/>
              <a:t>모델들은 학습데이터를 대상으로 </a:t>
            </a:r>
            <a:r>
              <a:rPr lang="ko-KR" altLang="en-US" dirty="0" err="1"/>
              <a:t>잔차를</a:t>
            </a:r>
            <a:r>
              <a:rPr lang="ko-KR" altLang="en-US" dirty="0"/>
              <a:t> 계산 하지만  </a:t>
            </a:r>
            <a:r>
              <a:rPr lang="en-US" altLang="ko-KR" sz="1400" dirty="0" err="1"/>
              <a:t>CatBoost</a:t>
            </a:r>
            <a:r>
              <a:rPr lang="ko-KR" altLang="en-US" dirty="0"/>
              <a:t>는 학습 데이터의 일부만으로 </a:t>
            </a:r>
            <a:r>
              <a:rPr lang="ko-KR" altLang="en-US" dirty="0" err="1"/>
              <a:t>잔차를</a:t>
            </a:r>
            <a:r>
              <a:rPr lang="ko-KR" altLang="en-US" dirty="0"/>
              <a:t> 계산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593733-350F-56C8-7002-C3D96B06EE96}"/>
              </a:ext>
            </a:extLst>
          </p:cNvPr>
          <p:cNvSpPr txBox="1"/>
          <p:nvPr/>
        </p:nvSpPr>
        <p:spPr>
          <a:xfrm>
            <a:off x="1421232" y="1591185"/>
            <a:ext cx="3319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LEVEL- WISE </a:t>
            </a:r>
            <a:r>
              <a:rPr lang="ko-KR" altLang="en-US" dirty="0"/>
              <a:t>방식 트리를 수평으로 확장하는 방식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89B78-1EE2-9948-34FE-1958D7B368D0}"/>
              </a:ext>
            </a:extLst>
          </p:cNvPr>
          <p:cNvSpPr txBox="1"/>
          <p:nvPr/>
        </p:nvSpPr>
        <p:spPr>
          <a:xfrm>
            <a:off x="5844307" y="3246444"/>
            <a:ext cx="28999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CatBoost</a:t>
            </a:r>
            <a:r>
              <a:rPr lang="ko-KR" altLang="en-US" dirty="0"/>
              <a:t>의 한계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Bagging </a:t>
            </a:r>
            <a:r>
              <a:rPr lang="ko-KR" altLang="en-US" dirty="0"/>
              <a:t>방식에 비해 느리다</a:t>
            </a:r>
            <a:r>
              <a:rPr lang="en-US" altLang="ko-KR" dirty="0"/>
              <a:t>, </a:t>
            </a:r>
            <a:r>
              <a:rPr lang="ko-KR" altLang="en-US" dirty="0"/>
              <a:t>과적합이 쉽다</a:t>
            </a:r>
            <a:br>
              <a:rPr lang="en-US" altLang="ko-KR" dirty="0"/>
            </a:br>
            <a:r>
              <a:rPr lang="ko-KR" altLang="en-US" dirty="0"/>
              <a:t>데이터 대부분이 </a:t>
            </a:r>
            <a:r>
              <a:rPr lang="ko-KR" altLang="en-US" dirty="0" err="1"/>
              <a:t>수치형인</a:t>
            </a:r>
            <a:r>
              <a:rPr lang="ko-KR" altLang="en-US" dirty="0"/>
              <a:t> 경우 </a:t>
            </a:r>
            <a:r>
              <a:rPr lang="en-US" altLang="ko-KR" dirty="0"/>
              <a:t>Light GBM</a:t>
            </a:r>
            <a:r>
              <a:rPr lang="ko-KR" altLang="en-US" dirty="0"/>
              <a:t>보다 학습 속도가 느리다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D2BE32-E910-5378-650D-27C31914F978}"/>
              </a:ext>
            </a:extLst>
          </p:cNvPr>
          <p:cNvSpPr txBox="1"/>
          <p:nvPr/>
        </p:nvSpPr>
        <p:spPr>
          <a:xfrm>
            <a:off x="6105495" y="2429949"/>
            <a:ext cx="2241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effectLst/>
                <a:latin typeface="Noto Sans KR"/>
              </a:rPr>
              <a:t>Level-wise tree growth (</a:t>
            </a:r>
            <a:r>
              <a:rPr lang="ko-KR" altLang="en-US" b="0" i="0" dirty="0">
                <a:effectLst/>
                <a:latin typeface="Noto Sans KR"/>
              </a:rPr>
              <a:t>수평 확장</a:t>
            </a:r>
            <a:r>
              <a:rPr lang="en-US" altLang="ko-KR" b="0" i="0" dirty="0">
                <a:effectLst/>
                <a:latin typeface="Noto Sans KR"/>
              </a:rPr>
              <a:t>, </a:t>
            </a:r>
            <a:r>
              <a:rPr lang="ko-KR" altLang="en-US" b="0" i="0" dirty="0">
                <a:effectLst/>
                <a:latin typeface="Noto Sans KR"/>
              </a:rPr>
              <a:t>균형 트리분할</a:t>
            </a:r>
            <a:r>
              <a:rPr lang="en-US" altLang="ko-KR" b="0" i="0" dirty="0">
                <a:effectLst/>
                <a:latin typeface="Noto Sans KR"/>
              </a:rPr>
              <a:t>)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C0178A2-4D17-0260-3D7D-7F6F50586BB3}"/>
              </a:ext>
            </a:extLst>
          </p:cNvPr>
          <p:cNvGrpSpPr/>
          <p:nvPr/>
        </p:nvGrpSpPr>
        <p:grpSpPr>
          <a:xfrm>
            <a:off x="5628698" y="1026486"/>
            <a:ext cx="837801" cy="839281"/>
            <a:chOff x="5836516" y="1012632"/>
            <a:chExt cx="837801" cy="839281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95D5152-7D37-4415-46CB-B994F470F9F5}"/>
                </a:ext>
              </a:extLst>
            </p:cNvPr>
            <p:cNvSpPr/>
            <p:nvPr/>
          </p:nvSpPr>
          <p:spPr>
            <a:xfrm>
              <a:off x="6074915" y="1012632"/>
              <a:ext cx="361004" cy="360000"/>
            </a:xfrm>
            <a:prstGeom prst="ellipse">
              <a:avLst/>
            </a:prstGeom>
            <a:solidFill>
              <a:srgbClr val="B3CEF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F28C089-72CF-72A6-03A4-18E5E81C7A29}"/>
                </a:ext>
              </a:extLst>
            </p:cNvPr>
            <p:cNvSpPr/>
            <p:nvPr/>
          </p:nvSpPr>
          <p:spPr>
            <a:xfrm>
              <a:off x="6313313" y="1491913"/>
              <a:ext cx="361004" cy="360000"/>
            </a:xfrm>
            <a:prstGeom prst="ellipse">
              <a:avLst/>
            </a:prstGeom>
            <a:solidFill>
              <a:srgbClr val="19264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9BD58CF-8D39-B6E2-5DB6-AA84BACA41A6}"/>
                </a:ext>
              </a:extLst>
            </p:cNvPr>
            <p:cNvSpPr/>
            <p:nvPr/>
          </p:nvSpPr>
          <p:spPr>
            <a:xfrm>
              <a:off x="5836516" y="1491913"/>
              <a:ext cx="361004" cy="360000"/>
            </a:xfrm>
            <a:prstGeom prst="ellipse">
              <a:avLst/>
            </a:prstGeom>
            <a:solidFill>
              <a:srgbClr val="19264B"/>
            </a:solidFill>
            <a:ln>
              <a:solidFill>
                <a:srgbClr val="19264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35DA311E-32D2-F9D7-0F27-4A8B10E0E731}"/>
              </a:ext>
            </a:extLst>
          </p:cNvPr>
          <p:cNvSpPr/>
          <p:nvPr/>
        </p:nvSpPr>
        <p:spPr>
          <a:xfrm>
            <a:off x="7869714" y="989115"/>
            <a:ext cx="361004" cy="360000"/>
          </a:xfrm>
          <a:prstGeom prst="ellipse">
            <a:avLst/>
          </a:prstGeom>
          <a:solidFill>
            <a:srgbClr val="B3CE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30D462B-B36D-BDC3-AB86-44AC65DE35FA}"/>
              </a:ext>
            </a:extLst>
          </p:cNvPr>
          <p:cNvGrpSpPr/>
          <p:nvPr/>
        </p:nvGrpSpPr>
        <p:grpSpPr>
          <a:xfrm>
            <a:off x="7155250" y="1507362"/>
            <a:ext cx="837801" cy="839281"/>
            <a:chOff x="5836516" y="1012632"/>
            <a:chExt cx="837801" cy="839281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E297F9E-5FB6-202B-0B15-BE134C8AFEE3}"/>
                </a:ext>
              </a:extLst>
            </p:cNvPr>
            <p:cNvSpPr/>
            <p:nvPr/>
          </p:nvSpPr>
          <p:spPr>
            <a:xfrm>
              <a:off x="6074915" y="1012632"/>
              <a:ext cx="361004" cy="360000"/>
            </a:xfrm>
            <a:prstGeom prst="ellipse">
              <a:avLst/>
            </a:prstGeom>
            <a:solidFill>
              <a:srgbClr val="B3CEF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4B41C2A-38D8-A422-362B-A0DDA9427B2E}"/>
                </a:ext>
              </a:extLst>
            </p:cNvPr>
            <p:cNvSpPr/>
            <p:nvPr/>
          </p:nvSpPr>
          <p:spPr>
            <a:xfrm>
              <a:off x="6313313" y="1491913"/>
              <a:ext cx="361004" cy="360000"/>
            </a:xfrm>
            <a:prstGeom prst="ellipse">
              <a:avLst/>
            </a:prstGeom>
            <a:solidFill>
              <a:srgbClr val="19264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45E5A3A-5A84-2874-6B6F-27255F8F0731}"/>
                </a:ext>
              </a:extLst>
            </p:cNvPr>
            <p:cNvSpPr/>
            <p:nvPr/>
          </p:nvSpPr>
          <p:spPr>
            <a:xfrm>
              <a:off x="5836516" y="1491913"/>
              <a:ext cx="361004" cy="360000"/>
            </a:xfrm>
            <a:prstGeom prst="ellipse">
              <a:avLst/>
            </a:prstGeom>
            <a:solidFill>
              <a:srgbClr val="19264B"/>
            </a:solidFill>
            <a:ln>
              <a:solidFill>
                <a:srgbClr val="19264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87559A8-E393-46EE-4556-EE4ABE9DF4B0}"/>
              </a:ext>
            </a:extLst>
          </p:cNvPr>
          <p:cNvGrpSpPr/>
          <p:nvPr/>
        </p:nvGrpSpPr>
        <p:grpSpPr>
          <a:xfrm>
            <a:off x="8127975" y="1498987"/>
            <a:ext cx="837801" cy="839281"/>
            <a:chOff x="5836516" y="1012632"/>
            <a:chExt cx="837801" cy="839281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A310A86D-B6FE-7B69-2617-AC2D3A4F407A}"/>
                </a:ext>
              </a:extLst>
            </p:cNvPr>
            <p:cNvSpPr/>
            <p:nvPr/>
          </p:nvSpPr>
          <p:spPr>
            <a:xfrm>
              <a:off x="6074915" y="1012632"/>
              <a:ext cx="361004" cy="360000"/>
            </a:xfrm>
            <a:prstGeom prst="ellipse">
              <a:avLst/>
            </a:prstGeom>
            <a:solidFill>
              <a:srgbClr val="B3CEF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2D55178-0C70-062C-CDD2-344DEB4B5E87}"/>
                </a:ext>
              </a:extLst>
            </p:cNvPr>
            <p:cNvSpPr/>
            <p:nvPr/>
          </p:nvSpPr>
          <p:spPr>
            <a:xfrm>
              <a:off x="6313313" y="1491913"/>
              <a:ext cx="361004" cy="360000"/>
            </a:xfrm>
            <a:prstGeom prst="ellipse">
              <a:avLst/>
            </a:prstGeom>
            <a:solidFill>
              <a:srgbClr val="19264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1D541A7-7BA5-FFB8-AB46-22CE5BB36100}"/>
                </a:ext>
              </a:extLst>
            </p:cNvPr>
            <p:cNvSpPr/>
            <p:nvPr/>
          </p:nvSpPr>
          <p:spPr>
            <a:xfrm>
              <a:off x="5836516" y="1491913"/>
              <a:ext cx="361004" cy="360000"/>
            </a:xfrm>
            <a:prstGeom prst="ellipse">
              <a:avLst/>
            </a:prstGeom>
            <a:solidFill>
              <a:srgbClr val="19264B"/>
            </a:solidFill>
            <a:ln>
              <a:solidFill>
                <a:srgbClr val="19264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2FC721C3-BD03-CD02-E0ED-56AA44734BB1}"/>
              </a:ext>
            </a:extLst>
          </p:cNvPr>
          <p:cNvSpPr/>
          <p:nvPr/>
        </p:nvSpPr>
        <p:spPr>
          <a:xfrm>
            <a:off x="6717216" y="1418106"/>
            <a:ext cx="361004" cy="156652"/>
          </a:xfrm>
          <a:prstGeom prst="rightArrow">
            <a:avLst/>
          </a:prstGeom>
          <a:solidFill>
            <a:srgbClr val="B3CEF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D1B969E-E494-FEDA-C855-AF15B43FCA47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5809200" y="1333765"/>
            <a:ext cx="110765" cy="172002"/>
          </a:xfrm>
          <a:prstGeom prst="line">
            <a:avLst/>
          </a:prstGeom>
          <a:ln>
            <a:solidFill>
              <a:srgbClr val="192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1CC1FDC-6A06-6C4F-F892-74B819C9752C}"/>
              </a:ext>
            </a:extLst>
          </p:cNvPr>
          <p:cNvCxnSpPr>
            <a:stCxn id="7" idx="5"/>
            <a:endCxn id="11" idx="0"/>
          </p:cNvCxnSpPr>
          <p:nvPr/>
        </p:nvCxnSpPr>
        <p:spPr>
          <a:xfrm>
            <a:off x="6175233" y="1333765"/>
            <a:ext cx="110764" cy="172002"/>
          </a:xfrm>
          <a:prstGeom prst="line">
            <a:avLst/>
          </a:prstGeom>
          <a:ln>
            <a:solidFill>
              <a:srgbClr val="192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434437D-6701-90B7-1C4E-0818C0F9A9C4}"/>
              </a:ext>
            </a:extLst>
          </p:cNvPr>
          <p:cNvCxnSpPr>
            <a:stCxn id="27" idx="3"/>
            <a:endCxn id="29" idx="0"/>
          </p:cNvCxnSpPr>
          <p:nvPr/>
        </p:nvCxnSpPr>
        <p:spPr>
          <a:xfrm flipH="1">
            <a:off x="7335752" y="1814641"/>
            <a:ext cx="110765" cy="172002"/>
          </a:xfrm>
          <a:prstGeom prst="line">
            <a:avLst/>
          </a:prstGeom>
          <a:ln>
            <a:solidFill>
              <a:srgbClr val="192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F64BD5E-2A16-ED24-97B8-F4701F65B367}"/>
              </a:ext>
            </a:extLst>
          </p:cNvPr>
          <p:cNvCxnSpPr>
            <a:stCxn id="27" idx="5"/>
            <a:endCxn id="28" idx="0"/>
          </p:cNvCxnSpPr>
          <p:nvPr/>
        </p:nvCxnSpPr>
        <p:spPr>
          <a:xfrm>
            <a:off x="7701785" y="1814641"/>
            <a:ext cx="110764" cy="172002"/>
          </a:xfrm>
          <a:prstGeom prst="line">
            <a:avLst/>
          </a:prstGeom>
          <a:ln>
            <a:solidFill>
              <a:srgbClr val="19264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064B882-A08E-1EC1-2432-E8C299812F60}"/>
              </a:ext>
            </a:extLst>
          </p:cNvPr>
          <p:cNvCxnSpPr>
            <a:stCxn id="31" idx="3"/>
            <a:endCxn id="33" idx="0"/>
          </p:cNvCxnSpPr>
          <p:nvPr/>
        </p:nvCxnSpPr>
        <p:spPr>
          <a:xfrm flipH="1">
            <a:off x="8308477" y="1806266"/>
            <a:ext cx="110765" cy="172002"/>
          </a:xfrm>
          <a:prstGeom prst="line">
            <a:avLst/>
          </a:prstGeom>
          <a:ln>
            <a:solidFill>
              <a:srgbClr val="19264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ED3AA4B-1DD1-95C5-71B5-31DABBDF75F6}"/>
              </a:ext>
            </a:extLst>
          </p:cNvPr>
          <p:cNvCxnSpPr>
            <a:stCxn id="31" idx="5"/>
            <a:endCxn id="32" idx="0"/>
          </p:cNvCxnSpPr>
          <p:nvPr/>
        </p:nvCxnSpPr>
        <p:spPr>
          <a:xfrm>
            <a:off x="8674510" y="1806266"/>
            <a:ext cx="110764" cy="172002"/>
          </a:xfrm>
          <a:prstGeom prst="line">
            <a:avLst/>
          </a:prstGeom>
          <a:ln>
            <a:solidFill>
              <a:srgbClr val="19264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7F80970-2224-ED86-221F-0630DA73C707}"/>
              </a:ext>
            </a:extLst>
          </p:cNvPr>
          <p:cNvCxnSpPr>
            <a:cxnSpLocks/>
            <a:stCxn id="18" idx="3"/>
            <a:endCxn id="27" idx="7"/>
          </p:cNvCxnSpPr>
          <p:nvPr/>
        </p:nvCxnSpPr>
        <p:spPr>
          <a:xfrm flipH="1">
            <a:off x="7701785" y="1296394"/>
            <a:ext cx="220797" cy="263689"/>
          </a:xfrm>
          <a:prstGeom prst="line">
            <a:avLst/>
          </a:prstGeom>
          <a:ln>
            <a:solidFill>
              <a:srgbClr val="19264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481A1F5-F718-882B-E76E-055EB2775212}"/>
              </a:ext>
            </a:extLst>
          </p:cNvPr>
          <p:cNvCxnSpPr>
            <a:stCxn id="18" idx="5"/>
            <a:endCxn id="31" idx="1"/>
          </p:cNvCxnSpPr>
          <p:nvPr/>
        </p:nvCxnSpPr>
        <p:spPr>
          <a:xfrm>
            <a:off x="8177850" y="1296394"/>
            <a:ext cx="241392" cy="255314"/>
          </a:xfrm>
          <a:prstGeom prst="line">
            <a:avLst/>
          </a:prstGeom>
          <a:ln>
            <a:solidFill>
              <a:srgbClr val="192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75;p15">
            <a:extLst>
              <a:ext uri="{FF2B5EF4-FFF2-40B4-BE49-F238E27FC236}">
                <a16:creationId xmlns:a16="http://schemas.microsoft.com/office/drawing/2014/main" id="{53C4CC5E-DBDA-97C4-9BAB-F840FE942640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물류 유통량 예측 경진대회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72D60B66-F9FF-DB4D-DBA1-5B095A73C054}"/>
              </a:ext>
            </a:extLst>
          </p:cNvPr>
          <p:cNvSpPr txBox="1"/>
          <p:nvPr/>
        </p:nvSpPr>
        <p:spPr>
          <a:xfrm>
            <a:off x="1429717" y="692622"/>
            <a:ext cx="2963696" cy="45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1500" dirty="0" err="1">
                <a:solidFill>
                  <a:srgbClr val="19264B"/>
                </a:solidFill>
              </a:rPr>
              <a:t>CatBoost</a:t>
            </a:r>
            <a:r>
              <a:rPr lang="ko-KR" altLang="en-US" sz="1500" dirty="0">
                <a:solidFill>
                  <a:srgbClr val="19264B"/>
                </a:solidFill>
              </a:rPr>
              <a:t>란</a:t>
            </a:r>
            <a:r>
              <a:rPr lang="en-US" altLang="ko-KR" sz="1500" dirty="0">
                <a:solidFill>
                  <a:srgbClr val="19264B"/>
                </a:solidFill>
              </a:rPr>
              <a:t>?</a:t>
            </a:r>
            <a:endParaRPr lang="ko-KR" altLang="en-US" sz="1500" dirty="0">
              <a:solidFill>
                <a:srgbClr val="19264B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539A6C86-DE20-1886-1163-34379C1A1DBB}"/>
              </a:ext>
            </a:extLst>
          </p:cNvPr>
          <p:cNvSpPr txBox="1"/>
          <p:nvPr/>
        </p:nvSpPr>
        <p:spPr>
          <a:xfrm>
            <a:off x="1408975" y="691508"/>
            <a:ext cx="4979400" cy="45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CatBoost</a:t>
            </a:r>
            <a:r>
              <a:rPr lang="ko-KR" altLang="en-US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의 </a:t>
            </a:r>
            <a:r>
              <a:rPr lang="ko-KR" altLang="en-US" sz="15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하이퍼파라미터</a:t>
            </a:r>
            <a:endParaRPr sz="15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5" name="Google Shape;75;p15">
            <a:extLst>
              <a:ext uri="{FF2B5EF4-FFF2-40B4-BE49-F238E27FC236}">
                <a16:creationId xmlns:a16="http://schemas.microsoft.com/office/drawing/2014/main" id="{56DAB269-AA04-4E5B-AF6A-A6002F6B1695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물류 유통량 예측 경진대회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6BC21A-9D59-64EB-0953-87F18B46DA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60"/>
          <a:stretch/>
        </p:blipFill>
        <p:spPr>
          <a:xfrm>
            <a:off x="1563603" y="1385047"/>
            <a:ext cx="4174625" cy="19586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0A743A-46D7-AF0F-E1A2-5D465BF4AFFD}"/>
              </a:ext>
            </a:extLst>
          </p:cNvPr>
          <p:cNvSpPr txBox="1"/>
          <p:nvPr/>
        </p:nvSpPr>
        <p:spPr>
          <a:xfrm>
            <a:off x="1563603" y="3871488"/>
            <a:ext cx="52607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Catboost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튜닝은 크게 </a:t>
            </a:r>
            <a:r>
              <a:rPr lang="ko-KR" altLang="en-US" dirty="0" err="1"/>
              <a:t>유의미</a:t>
            </a:r>
            <a:r>
              <a:rPr lang="ko-KR" altLang="en-US" dirty="0"/>
              <a:t> 하지는 않다고 한다</a:t>
            </a:r>
            <a:r>
              <a:rPr lang="en-US" altLang="ko-KR" dirty="0"/>
              <a:t>.</a:t>
            </a:r>
            <a:r>
              <a:rPr lang="ko-KR" altLang="en-US" dirty="0"/>
              <a:t> 그 이유는 내부 알고리즘을 통해 자체적으로 트리의 다양성과 </a:t>
            </a:r>
            <a:r>
              <a:rPr lang="ko-KR" altLang="en-US" dirty="0" err="1"/>
              <a:t>오버피팅</a:t>
            </a:r>
            <a:r>
              <a:rPr lang="ko-KR" altLang="en-US" dirty="0"/>
              <a:t> 문제를 해결하고 있기 때문이다</a:t>
            </a:r>
            <a:r>
              <a:rPr lang="en-US" altLang="ko-KR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48F07C-60CF-0966-6803-D83366FEBA34}"/>
              </a:ext>
            </a:extLst>
          </p:cNvPr>
          <p:cNvSpPr txBox="1"/>
          <p:nvPr/>
        </p:nvSpPr>
        <p:spPr>
          <a:xfrm>
            <a:off x="5855975" y="1398491"/>
            <a:ext cx="3048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19264B"/>
                </a:solidFill>
              </a:rPr>
              <a:t>학습률</a:t>
            </a:r>
            <a:r>
              <a:rPr lang="ko-KR" altLang="en-US" dirty="0">
                <a:solidFill>
                  <a:srgbClr val="19264B"/>
                </a:solidFill>
              </a:rPr>
              <a:t> </a:t>
            </a:r>
            <a:r>
              <a:rPr lang="en-US" altLang="ko-KR" dirty="0">
                <a:solidFill>
                  <a:srgbClr val="19264B"/>
                </a:solidFill>
              </a:rPr>
              <a:t>Learning Rate</a:t>
            </a:r>
            <a:br>
              <a:rPr lang="en-US" altLang="ko-KR" dirty="0">
                <a:solidFill>
                  <a:srgbClr val="19264B"/>
                </a:solidFill>
              </a:rPr>
            </a:br>
            <a:r>
              <a:rPr lang="ko-KR" altLang="en-US" dirty="0">
                <a:solidFill>
                  <a:srgbClr val="19264B"/>
                </a:solidFill>
              </a:rPr>
              <a:t>트리의 개수 </a:t>
            </a:r>
            <a:r>
              <a:rPr lang="en-US" altLang="ko-KR" dirty="0">
                <a:solidFill>
                  <a:srgbClr val="19264B"/>
                </a:solidFill>
              </a:rPr>
              <a:t>Number of Trees</a:t>
            </a:r>
            <a:br>
              <a:rPr lang="en-US" altLang="ko-KR" dirty="0">
                <a:solidFill>
                  <a:srgbClr val="19264B"/>
                </a:solidFill>
              </a:rPr>
            </a:br>
            <a:r>
              <a:rPr lang="ko-KR" altLang="en-US" dirty="0">
                <a:solidFill>
                  <a:srgbClr val="19264B"/>
                </a:solidFill>
              </a:rPr>
              <a:t>트리의 개수 </a:t>
            </a:r>
            <a:r>
              <a:rPr lang="en-US" altLang="ko-KR" dirty="0">
                <a:solidFill>
                  <a:srgbClr val="19264B"/>
                </a:solidFill>
              </a:rPr>
              <a:t>Max Depth</a:t>
            </a:r>
            <a:br>
              <a:rPr lang="en-US" altLang="ko-KR" dirty="0">
                <a:solidFill>
                  <a:srgbClr val="19264B"/>
                </a:solidFill>
              </a:rPr>
            </a:br>
            <a:r>
              <a:rPr lang="ko-KR" altLang="en-US" dirty="0">
                <a:solidFill>
                  <a:srgbClr val="19264B"/>
                </a:solidFill>
              </a:rPr>
              <a:t>최소 자식 가중치 </a:t>
            </a:r>
            <a:r>
              <a:rPr lang="en-US" altLang="ko-KR" dirty="0">
                <a:solidFill>
                  <a:srgbClr val="19264B"/>
                </a:solidFill>
              </a:rPr>
              <a:t>Min Child Weight</a:t>
            </a:r>
          </a:p>
          <a:p>
            <a:r>
              <a:rPr lang="ko-KR" altLang="en-US" dirty="0">
                <a:solidFill>
                  <a:srgbClr val="19264B"/>
                </a:solidFill>
              </a:rPr>
              <a:t>샘플링 비율 </a:t>
            </a:r>
            <a:r>
              <a:rPr lang="en-US" altLang="ko-KR" dirty="0">
                <a:solidFill>
                  <a:srgbClr val="19264B"/>
                </a:solidFill>
              </a:rPr>
              <a:t>Sampling Rate</a:t>
            </a:r>
            <a:br>
              <a:rPr lang="en-US" altLang="ko-KR" dirty="0">
                <a:solidFill>
                  <a:srgbClr val="19264B"/>
                </a:solidFill>
              </a:rPr>
            </a:br>
            <a:r>
              <a:rPr lang="ko-KR" altLang="en-US" dirty="0">
                <a:solidFill>
                  <a:srgbClr val="19264B"/>
                </a:solidFill>
              </a:rPr>
              <a:t>피처 샘플링 </a:t>
            </a:r>
            <a:r>
              <a:rPr lang="en-US" altLang="ko-KR" dirty="0">
                <a:solidFill>
                  <a:srgbClr val="19264B"/>
                </a:solidFill>
              </a:rPr>
              <a:t>Feature Sampling</a:t>
            </a:r>
            <a:br>
              <a:rPr lang="en-US" altLang="ko-KR" dirty="0">
                <a:solidFill>
                  <a:srgbClr val="19264B"/>
                </a:solidFill>
              </a:rPr>
            </a:br>
            <a:r>
              <a:rPr lang="ko-KR" altLang="en-US" dirty="0">
                <a:solidFill>
                  <a:srgbClr val="19264B"/>
                </a:solidFill>
              </a:rPr>
              <a:t>정규화 </a:t>
            </a:r>
            <a:r>
              <a:rPr lang="en-US" altLang="ko-KR" dirty="0">
                <a:solidFill>
                  <a:srgbClr val="19264B"/>
                </a:solidFill>
              </a:rPr>
              <a:t>Regularization</a:t>
            </a:r>
            <a:br>
              <a:rPr lang="en-US" altLang="ko-KR" dirty="0">
                <a:solidFill>
                  <a:srgbClr val="19264B"/>
                </a:solidFill>
              </a:rPr>
            </a:br>
            <a:r>
              <a:rPr lang="ko-KR" altLang="en-US" dirty="0">
                <a:solidFill>
                  <a:srgbClr val="19264B"/>
                </a:solidFill>
              </a:rPr>
              <a:t>소실함수 </a:t>
            </a:r>
            <a:r>
              <a:rPr lang="en-US" altLang="ko-KR" dirty="0">
                <a:solidFill>
                  <a:srgbClr val="19264B"/>
                </a:solidFill>
              </a:rPr>
              <a:t>Loss 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0274A-6FA9-0731-EAF7-916C4749F1C2}"/>
              </a:ext>
            </a:extLst>
          </p:cNvPr>
          <p:cNvSpPr txBox="1"/>
          <p:nvPr/>
        </p:nvSpPr>
        <p:spPr>
          <a:xfrm>
            <a:off x="5855975" y="1090714"/>
            <a:ext cx="304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9264B"/>
                </a:solidFill>
              </a:rPr>
              <a:t>대표적인 </a:t>
            </a:r>
            <a:r>
              <a:rPr lang="ko-KR" altLang="en-US" dirty="0" err="1">
                <a:solidFill>
                  <a:srgbClr val="19264B"/>
                </a:solidFill>
              </a:rPr>
              <a:t>하이퍼</a:t>
            </a:r>
            <a:r>
              <a:rPr lang="ko-KR" altLang="en-US" dirty="0">
                <a:solidFill>
                  <a:srgbClr val="19264B"/>
                </a:solidFill>
              </a:rPr>
              <a:t> 파라미터</a:t>
            </a:r>
            <a:endParaRPr lang="en-US" altLang="ko-KR" dirty="0">
              <a:solidFill>
                <a:srgbClr val="1926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875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539A6C86-DE20-1886-1163-34379C1A1DBB}"/>
              </a:ext>
            </a:extLst>
          </p:cNvPr>
          <p:cNvSpPr txBox="1"/>
          <p:nvPr/>
        </p:nvSpPr>
        <p:spPr>
          <a:xfrm>
            <a:off x="1408975" y="691508"/>
            <a:ext cx="4979400" cy="45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CatBoost</a:t>
            </a:r>
            <a:r>
              <a:rPr lang="ko-KR" altLang="en-US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의 </a:t>
            </a:r>
            <a:r>
              <a:rPr lang="ko-KR" altLang="en-US" sz="15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하이퍼파라미터</a:t>
            </a:r>
            <a:r>
              <a:rPr lang="ko-KR" altLang="en-US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튜닝 과정</a:t>
            </a:r>
            <a:endParaRPr sz="15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FE1FCA-EE16-97FE-3466-1581A116CA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584"/>
          <a:stretch/>
        </p:blipFill>
        <p:spPr>
          <a:xfrm>
            <a:off x="1408963" y="1141601"/>
            <a:ext cx="4272419" cy="3951351"/>
          </a:xfrm>
          <a:prstGeom prst="rect">
            <a:avLst/>
          </a:prstGeom>
        </p:spPr>
      </p:pic>
      <p:sp>
        <p:nvSpPr>
          <p:cNvPr id="5" name="Google Shape;75;p15">
            <a:extLst>
              <a:ext uri="{FF2B5EF4-FFF2-40B4-BE49-F238E27FC236}">
                <a16:creationId xmlns:a16="http://schemas.microsoft.com/office/drawing/2014/main" id="{56DAB269-AA04-4E5B-AF6A-A6002F6B1695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물류 유통량 예측 경진대회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59684C-67ED-4E05-A31B-F6912AB7FC55}"/>
              </a:ext>
            </a:extLst>
          </p:cNvPr>
          <p:cNvSpPr txBox="1"/>
          <p:nvPr/>
        </p:nvSpPr>
        <p:spPr>
          <a:xfrm>
            <a:off x="6090926" y="1313258"/>
            <a:ext cx="2298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9264B"/>
                </a:solidFill>
              </a:rPr>
              <a:t>대회의 채점 기준 </a:t>
            </a:r>
            <a:r>
              <a:rPr lang="en-US" altLang="ko-KR" dirty="0">
                <a:solidFill>
                  <a:srgbClr val="19264B"/>
                </a:solidFill>
              </a:rPr>
              <a:t>RMSE</a:t>
            </a:r>
            <a:r>
              <a:rPr lang="ko-KR" altLang="en-US" dirty="0">
                <a:solidFill>
                  <a:srgbClr val="19264B"/>
                </a:solidFill>
              </a:rPr>
              <a:t>가 </a:t>
            </a:r>
            <a:endParaRPr lang="en-US" altLang="ko-KR" dirty="0">
              <a:solidFill>
                <a:srgbClr val="19264B"/>
              </a:solidFill>
            </a:endParaRPr>
          </a:p>
          <a:p>
            <a:r>
              <a:rPr lang="ko-KR" altLang="en-US" dirty="0">
                <a:solidFill>
                  <a:srgbClr val="19264B"/>
                </a:solidFill>
              </a:rPr>
              <a:t>작은 방향</a:t>
            </a:r>
            <a:endParaRPr lang="en-US" altLang="ko-KR" dirty="0">
              <a:solidFill>
                <a:srgbClr val="19264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E678B-5BE6-F583-CCA0-7384A5441AC8}"/>
              </a:ext>
            </a:extLst>
          </p:cNvPr>
          <p:cNvSpPr txBox="1"/>
          <p:nvPr/>
        </p:nvSpPr>
        <p:spPr>
          <a:xfrm>
            <a:off x="6090926" y="1965242"/>
            <a:ext cx="2298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72"/>
              </a:rPr>
              <a:t>평균 제곱근 오차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72"/>
              </a:rPr>
              <a:t>(RMSE, Root Mean Squared Error)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5DF495-FF69-311B-8D86-1AA903811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587" y="2571750"/>
            <a:ext cx="2844778" cy="11767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FE989FB-5D70-5F8D-58F4-C77A8ACE0E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3946" y="3748480"/>
            <a:ext cx="163982" cy="2566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209A69F-9DE0-B952-AD8D-FE2FA79D14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3946" y="4092552"/>
            <a:ext cx="163982" cy="2544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B60BA1-30C2-9B07-2328-C3F35B611F7F}"/>
              </a:ext>
            </a:extLst>
          </p:cNvPr>
          <p:cNvSpPr txBox="1"/>
          <p:nvPr/>
        </p:nvSpPr>
        <p:spPr>
          <a:xfrm>
            <a:off x="6500471" y="3752609"/>
            <a:ext cx="2298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19264B"/>
                </a:solidFill>
                <a:effectLst/>
                <a:latin typeface="72"/>
              </a:rPr>
              <a:t>실제 </a:t>
            </a:r>
            <a:r>
              <a:rPr lang="en-US" altLang="ko-KR" b="0" i="0" dirty="0">
                <a:solidFill>
                  <a:srgbClr val="19264B"/>
                </a:solidFill>
                <a:effectLst/>
                <a:latin typeface="72"/>
              </a:rPr>
              <a:t>y </a:t>
            </a:r>
            <a:r>
              <a:rPr lang="ko-KR" altLang="en-US" b="0" i="0" dirty="0">
                <a:solidFill>
                  <a:srgbClr val="19264B"/>
                </a:solidFill>
                <a:effectLst/>
                <a:latin typeface="72"/>
              </a:rPr>
              <a:t>값</a:t>
            </a:r>
            <a:endParaRPr lang="en-US" altLang="ko-KR" b="0" i="0" dirty="0">
              <a:solidFill>
                <a:srgbClr val="19264B"/>
              </a:solidFill>
              <a:effectLst/>
              <a:latin typeface="7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BC3F71-1E82-965E-FE29-E39FB9C7EB14}"/>
              </a:ext>
            </a:extLst>
          </p:cNvPr>
          <p:cNvSpPr txBox="1"/>
          <p:nvPr/>
        </p:nvSpPr>
        <p:spPr>
          <a:xfrm>
            <a:off x="6497928" y="4089955"/>
            <a:ext cx="2298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19264B"/>
                </a:solidFill>
                <a:effectLst/>
                <a:latin typeface="72"/>
              </a:rPr>
              <a:t>모델을 통해 예측한 </a:t>
            </a:r>
            <a:r>
              <a:rPr lang="en-US" altLang="ko-KR" b="0" i="0" dirty="0">
                <a:solidFill>
                  <a:srgbClr val="19264B"/>
                </a:solidFill>
                <a:effectLst/>
                <a:latin typeface="72"/>
              </a:rPr>
              <a:t>y </a:t>
            </a:r>
            <a:r>
              <a:rPr lang="ko-KR" altLang="en-US" b="0" i="0" dirty="0">
                <a:solidFill>
                  <a:srgbClr val="19264B"/>
                </a:solidFill>
                <a:effectLst/>
                <a:latin typeface="72"/>
              </a:rPr>
              <a:t>값</a:t>
            </a:r>
            <a:endParaRPr lang="en-US" altLang="ko-KR" b="0" i="0" dirty="0">
              <a:solidFill>
                <a:srgbClr val="19264B"/>
              </a:solidFill>
              <a:effectLst/>
              <a:latin typeface="72"/>
            </a:endParaRPr>
          </a:p>
        </p:txBody>
      </p:sp>
    </p:spTree>
    <p:extLst>
      <p:ext uri="{BB962C8B-B14F-4D97-AF65-F5344CB8AC3E}">
        <p14:creationId xmlns:p14="http://schemas.microsoft.com/office/powerpoint/2010/main" val="985035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539A6C86-DE20-1886-1163-34379C1A1DBB}"/>
              </a:ext>
            </a:extLst>
          </p:cNvPr>
          <p:cNvSpPr txBox="1"/>
          <p:nvPr/>
        </p:nvSpPr>
        <p:spPr>
          <a:xfrm>
            <a:off x="1408975" y="691508"/>
            <a:ext cx="4979400" cy="45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CatBoost</a:t>
            </a:r>
            <a:r>
              <a:rPr lang="ko-KR" altLang="en-US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의 </a:t>
            </a:r>
            <a:r>
              <a:rPr lang="ko-KR" altLang="en-US" sz="15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하이퍼파라미터</a:t>
            </a:r>
            <a:r>
              <a:rPr lang="ko-KR" altLang="en-US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튜닝 과정</a:t>
            </a:r>
            <a:endParaRPr sz="15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5" name="Google Shape;75;p15">
            <a:extLst>
              <a:ext uri="{FF2B5EF4-FFF2-40B4-BE49-F238E27FC236}">
                <a16:creationId xmlns:a16="http://schemas.microsoft.com/office/drawing/2014/main" id="{56DAB269-AA04-4E5B-AF6A-A6002F6B1695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물류 유통량 예측 경진대회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2EE47A-13AB-F6A5-C555-C7CE54EFAB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38" r="19812" b="4210"/>
          <a:stretch/>
        </p:blipFill>
        <p:spPr>
          <a:xfrm>
            <a:off x="1408963" y="1263982"/>
            <a:ext cx="4272419" cy="16758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9C22B9-EC0F-11BC-F7B8-B0D1867FE5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60"/>
          <a:stretch/>
        </p:blipFill>
        <p:spPr>
          <a:xfrm>
            <a:off x="1674434" y="3062220"/>
            <a:ext cx="4174625" cy="19586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930C5F-CE98-3E13-4BE4-07C994FF4FBE}"/>
              </a:ext>
            </a:extLst>
          </p:cNvPr>
          <p:cNvSpPr txBox="1"/>
          <p:nvPr/>
        </p:nvSpPr>
        <p:spPr>
          <a:xfrm>
            <a:off x="6388375" y="2416619"/>
            <a:ext cx="2298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19264B"/>
                </a:solidFill>
                <a:effectLst/>
                <a:latin typeface="72"/>
              </a:rPr>
              <a:t>10</a:t>
            </a:r>
            <a:r>
              <a:rPr lang="ko-KR" altLang="en-US" b="0" i="0" dirty="0">
                <a:solidFill>
                  <a:srgbClr val="19264B"/>
                </a:solidFill>
                <a:effectLst/>
                <a:latin typeface="72"/>
              </a:rPr>
              <a:t>회 시도하여 최적의 </a:t>
            </a:r>
            <a:r>
              <a:rPr lang="ko-KR" altLang="en-US" b="0" i="0" dirty="0" err="1">
                <a:solidFill>
                  <a:srgbClr val="19264B"/>
                </a:solidFill>
                <a:effectLst/>
                <a:latin typeface="72"/>
              </a:rPr>
              <a:t>하이퍼</a:t>
            </a:r>
            <a:r>
              <a:rPr lang="ko-KR" altLang="en-US" b="0" i="0" dirty="0">
                <a:solidFill>
                  <a:srgbClr val="19264B"/>
                </a:solidFill>
                <a:effectLst/>
                <a:latin typeface="72"/>
              </a:rPr>
              <a:t> 파라미터 출력</a:t>
            </a:r>
            <a:endParaRPr lang="en-US" altLang="ko-KR" b="0" i="0" dirty="0">
              <a:solidFill>
                <a:srgbClr val="19264B"/>
              </a:solidFill>
              <a:effectLst/>
              <a:latin typeface="7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FCD36-3B8E-31DD-F370-AAEA54FB39D5}"/>
              </a:ext>
            </a:extLst>
          </p:cNvPr>
          <p:cNvSpPr txBox="1"/>
          <p:nvPr/>
        </p:nvSpPr>
        <p:spPr>
          <a:xfrm>
            <a:off x="6388375" y="2101910"/>
            <a:ext cx="2298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19264B"/>
                </a:solidFill>
                <a:effectLst/>
                <a:latin typeface="72"/>
              </a:rPr>
              <a:t>Optuna</a:t>
            </a:r>
            <a:r>
              <a:rPr lang="ko-KR" altLang="en-US" b="0" i="0" dirty="0">
                <a:solidFill>
                  <a:srgbClr val="19264B"/>
                </a:solidFill>
                <a:effectLst/>
                <a:latin typeface="72"/>
              </a:rPr>
              <a:t>이용</a:t>
            </a:r>
            <a:endParaRPr lang="en-US" altLang="ko-KR" b="0" i="0" dirty="0">
              <a:solidFill>
                <a:srgbClr val="19264B"/>
              </a:solidFill>
              <a:effectLst/>
              <a:latin typeface="72"/>
            </a:endParaRPr>
          </a:p>
        </p:txBody>
      </p:sp>
    </p:spTree>
    <p:extLst>
      <p:ext uri="{BB962C8B-B14F-4D97-AF65-F5344CB8AC3E}">
        <p14:creationId xmlns:p14="http://schemas.microsoft.com/office/powerpoint/2010/main" val="3375238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물류 유통량 예측 경진대회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FD31D993-84D5-943D-2C75-3FAD14AD0725}"/>
              </a:ext>
            </a:extLst>
          </p:cNvPr>
          <p:cNvSpPr txBox="1"/>
          <p:nvPr/>
        </p:nvSpPr>
        <p:spPr>
          <a:xfrm>
            <a:off x="1469487" y="718402"/>
            <a:ext cx="4979400" cy="45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Stratified K-Fold</a:t>
            </a:r>
            <a:endParaRPr sz="15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51A1098D-F290-5548-6561-1EF5ED559F05}"/>
              </a:ext>
            </a:extLst>
          </p:cNvPr>
          <p:cNvSpPr txBox="1"/>
          <p:nvPr/>
        </p:nvSpPr>
        <p:spPr>
          <a:xfrm>
            <a:off x="1469487" y="1123499"/>
            <a:ext cx="677356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500" dirty="0">
                <a:solidFill>
                  <a:srgbClr val="19264B"/>
                </a:solidFill>
              </a:rPr>
              <a:t>불균형한 분포도를 가진 레이블 데이터 집합</a:t>
            </a:r>
            <a:r>
              <a:rPr lang="en-US" altLang="ko-KR" sz="1500" dirty="0">
                <a:solidFill>
                  <a:srgbClr val="19264B"/>
                </a:solidFill>
              </a:rPr>
              <a:t>(</a:t>
            </a:r>
            <a:r>
              <a:rPr lang="ko-KR" altLang="en-US" sz="1500" dirty="0">
                <a:solidFill>
                  <a:srgbClr val="19264B"/>
                </a:solidFill>
              </a:rPr>
              <a:t>결정 클래스</a:t>
            </a:r>
            <a:r>
              <a:rPr lang="en-US" altLang="ko-KR" sz="1500" dirty="0">
                <a:solidFill>
                  <a:srgbClr val="19264B"/>
                </a:solidFill>
              </a:rPr>
              <a:t>)</a:t>
            </a:r>
            <a:r>
              <a:rPr lang="ko-KR" altLang="en-US" sz="1500" dirty="0">
                <a:solidFill>
                  <a:srgbClr val="19264B"/>
                </a:solidFill>
              </a:rPr>
              <a:t>을 위한 </a:t>
            </a:r>
            <a:r>
              <a:rPr lang="en-US" altLang="ko-KR" sz="1500" dirty="0">
                <a:solidFill>
                  <a:srgbClr val="19264B"/>
                </a:solidFill>
              </a:rPr>
              <a:t>K-fold </a:t>
            </a:r>
            <a:r>
              <a:rPr lang="ko-KR" altLang="en-US" sz="1500" dirty="0">
                <a:solidFill>
                  <a:srgbClr val="19264B"/>
                </a:solidFill>
              </a:rPr>
              <a:t>방식</a:t>
            </a:r>
          </a:p>
          <a:p>
            <a:endParaRPr lang="ko-KR" altLang="en-US" sz="1500" dirty="0">
              <a:solidFill>
                <a:srgbClr val="19264B"/>
              </a:solidFill>
            </a:endParaRPr>
          </a:p>
          <a:p>
            <a:r>
              <a:rPr lang="en-US" altLang="ko-KR" sz="1500" dirty="0">
                <a:solidFill>
                  <a:srgbClr val="19264B"/>
                </a:solidFill>
              </a:rPr>
              <a:t>ex) </a:t>
            </a:r>
            <a:r>
              <a:rPr lang="ko-KR" altLang="en-US" sz="1500" dirty="0">
                <a:solidFill>
                  <a:srgbClr val="19264B"/>
                </a:solidFill>
              </a:rPr>
              <a:t>타겟 데이터가 이 대출 사기 여부</a:t>
            </a:r>
            <a:r>
              <a:rPr lang="en-US" altLang="ko-KR" sz="1500" dirty="0">
                <a:solidFill>
                  <a:srgbClr val="19264B"/>
                </a:solidFill>
              </a:rPr>
              <a:t>(0: </a:t>
            </a:r>
            <a:r>
              <a:rPr lang="ko-KR" altLang="en-US" sz="1500" dirty="0">
                <a:solidFill>
                  <a:srgbClr val="19264B"/>
                </a:solidFill>
              </a:rPr>
              <a:t>정상 대출</a:t>
            </a:r>
            <a:r>
              <a:rPr lang="en-US" altLang="ko-KR" sz="1500" dirty="0">
                <a:solidFill>
                  <a:srgbClr val="19264B"/>
                </a:solidFill>
              </a:rPr>
              <a:t>, 1:</a:t>
            </a:r>
            <a:r>
              <a:rPr lang="ko-KR" altLang="en-US" sz="1500" dirty="0">
                <a:solidFill>
                  <a:srgbClr val="19264B"/>
                </a:solidFill>
              </a:rPr>
              <a:t>사기 대출</a:t>
            </a:r>
            <a:r>
              <a:rPr lang="en-US" altLang="ko-KR" sz="1500" dirty="0">
                <a:solidFill>
                  <a:srgbClr val="19264B"/>
                </a:solidFill>
              </a:rPr>
              <a:t>) </a:t>
            </a:r>
            <a:r>
              <a:rPr lang="ko-KR" altLang="en-US" sz="1500" dirty="0">
                <a:solidFill>
                  <a:srgbClr val="19264B"/>
                </a:solidFill>
              </a:rPr>
              <a:t>일 때 </a:t>
            </a:r>
            <a:r>
              <a:rPr lang="en-US" altLang="ko-KR" sz="1500" dirty="0">
                <a:solidFill>
                  <a:srgbClr val="19264B"/>
                </a:solidFill>
              </a:rPr>
              <a:t>1</a:t>
            </a:r>
            <a:r>
              <a:rPr lang="ko-KR" altLang="en-US" sz="1500" dirty="0">
                <a:solidFill>
                  <a:srgbClr val="19264B"/>
                </a:solidFill>
              </a:rPr>
              <a:t>의 값 비율은 매우 적음</a:t>
            </a:r>
            <a:r>
              <a:rPr lang="en-US" altLang="ko-KR" sz="1500" dirty="0">
                <a:solidFill>
                  <a:srgbClr val="19264B"/>
                </a:solidFill>
              </a:rPr>
              <a:t>. </a:t>
            </a:r>
            <a:r>
              <a:rPr lang="ko-KR" altLang="en-US" sz="1500" dirty="0">
                <a:solidFill>
                  <a:srgbClr val="19264B"/>
                </a:solidFill>
              </a:rPr>
              <a:t>즉 </a:t>
            </a:r>
            <a:r>
              <a:rPr lang="en-US" altLang="ko-KR" sz="1500" dirty="0">
                <a:solidFill>
                  <a:srgbClr val="19264B"/>
                </a:solidFill>
              </a:rPr>
              <a:t>fold </a:t>
            </a:r>
            <a:r>
              <a:rPr lang="ko-KR" altLang="en-US" sz="1500" dirty="0">
                <a:solidFill>
                  <a:srgbClr val="19264B"/>
                </a:solidFill>
              </a:rPr>
              <a:t>안에 타겟 값이 모두 </a:t>
            </a:r>
            <a:r>
              <a:rPr lang="en-US" altLang="ko-KR" sz="1500" dirty="0">
                <a:solidFill>
                  <a:srgbClr val="19264B"/>
                </a:solidFill>
              </a:rPr>
              <a:t>0</a:t>
            </a:r>
            <a:r>
              <a:rPr lang="ko-KR" altLang="en-US" sz="1500" dirty="0">
                <a:solidFill>
                  <a:srgbClr val="19264B"/>
                </a:solidFill>
              </a:rPr>
              <a:t>일 가능성도 존재</a:t>
            </a:r>
            <a:r>
              <a:rPr lang="en-US" altLang="ko-KR" sz="1500" dirty="0">
                <a:solidFill>
                  <a:srgbClr val="19264B"/>
                </a:solidFill>
              </a:rPr>
              <a:t>. Ex)2:8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2D1224-EA00-9577-790C-00154B591FE2}"/>
              </a:ext>
            </a:extLst>
          </p:cNvPr>
          <p:cNvSpPr/>
          <p:nvPr/>
        </p:nvSpPr>
        <p:spPr>
          <a:xfrm>
            <a:off x="6589158" y="2485198"/>
            <a:ext cx="812041" cy="443753"/>
          </a:xfrm>
          <a:prstGeom prst="rect">
            <a:avLst/>
          </a:prstGeom>
          <a:solidFill>
            <a:srgbClr val="B3CE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7D42D2-755C-23F1-17D2-E0B326789B18}"/>
              </a:ext>
            </a:extLst>
          </p:cNvPr>
          <p:cNvSpPr/>
          <p:nvPr/>
        </p:nvSpPr>
        <p:spPr>
          <a:xfrm>
            <a:off x="2728453" y="2485198"/>
            <a:ext cx="3447119" cy="443753"/>
          </a:xfrm>
          <a:prstGeom prst="rect">
            <a:avLst/>
          </a:prstGeom>
          <a:solidFill>
            <a:srgbClr val="B3CE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Google Shape;75;p15">
            <a:extLst>
              <a:ext uri="{FF2B5EF4-FFF2-40B4-BE49-F238E27FC236}">
                <a16:creationId xmlns:a16="http://schemas.microsoft.com/office/drawing/2014/main" id="{4221C649-D139-234C-6592-A7120A80D50D}"/>
              </a:ext>
            </a:extLst>
          </p:cNvPr>
          <p:cNvSpPr txBox="1"/>
          <p:nvPr/>
        </p:nvSpPr>
        <p:spPr>
          <a:xfrm>
            <a:off x="1571208" y="4267288"/>
            <a:ext cx="677356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1500" dirty="0">
                <a:solidFill>
                  <a:srgbClr val="19264B"/>
                </a:solidFill>
              </a:rPr>
              <a:t>→ </a:t>
            </a:r>
            <a:r>
              <a:rPr lang="ko-KR" altLang="en-US" sz="1500" dirty="0">
                <a:solidFill>
                  <a:srgbClr val="19264B"/>
                </a:solidFill>
              </a:rPr>
              <a:t>이처럼 </a:t>
            </a:r>
            <a:r>
              <a:rPr lang="en-US" altLang="ko-KR" sz="1500" dirty="0">
                <a:solidFill>
                  <a:srgbClr val="19264B"/>
                </a:solidFill>
              </a:rPr>
              <a:t>K-fold</a:t>
            </a:r>
            <a:r>
              <a:rPr lang="ko-KR" altLang="en-US" sz="1500" dirty="0">
                <a:solidFill>
                  <a:srgbClr val="19264B"/>
                </a:solidFill>
              </a:rPr>
              <a:t> 가 레이블 데이터 집합이 원본 데이터 집합의 레이블 분포를 학습 및 테스트 세트에 제대로 분배하지 못하는 경우의 문제를 해결해준다</a:t>
            </a:r>
            <a:r>
              <a:rPr lang="en-US" altLang="ko-KR" sz="1500" dirty="0">
                <a:solidFill>
                  <a:srgbClr val="19264B"/>
                </a:solidFill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7A5521-ABE7-3C8D-DDD0-B831D31FC680}"/>
              </a:ext>
            </a:extLst>
          </p:cNvPr>
          <p:cNvSpPr/>
          <p:nvPr/>
        </p:nvSpPr>
        <p:spPr>
          <a:xfrm>
            <a:off x="6589158" y="3306142"/>
            <a:ext cx="812041" cy="443753"/>
          </a:xfrm>
          <a:prstGeom prst="rect">
            <a:avLst/>
          </a:prstGeom>
          <a:solidFill>
            <a:srgbClr val="B3CE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C9A61B-4472-63BF-5E7B-1F0C384124AA}"/>
              </a:ext>
            </a:extLst>
          </p:cNvPr>
          <p:cNvSpPr/>
          <p:nvPr/>
        </p:nvSpPr>
        <p:spPr>
          <a:xfrm>
            <a:off x="2728453" y="3306142"/>
            <a:ext cx="3447119" cy="443753"/>
          </a:xfrm>
          <a:prstGeom prst="rect">
            <a:avLst/>
          </a:prstGeom>
          <a:solidFill>
            <a:srgbClr val="B3CE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Google Shape;75;p15">
            <a:extLst>
              <a:ext uri="{FF2B5EF4-FFF2-40B4-BE49-F238E27FC236}">
                <a16:creationId xmlns:a16="http://schemas.microsoft.com/office/drawing/2014/main" id="{3BB8B644-1D14-EEFF-A079-5B96C4034305}"/>
              </a:ext>
            </a:extLst>
          </p:cNvPr>
          <p:cNvSpPr txBox="1"/>
          <p:nvPr/>
        </p:nvSpPr>
        <p:spPr>
          <a:xfrm>
            <a:off x="2590935" y="3830393"/>
            <a:ext cx="1262941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1500">
                <a:solidFill>
                  <a:srgbClr val="19264B"/>
                </a:solidFill>
              </a:rPr>
              <a:t> </a:t>
            </a:r>
            <a:r>
              <a:rPr lang="ko-KR" altLang="en-US" sz="1500" dirty="0">
                <a:solidFill>
                  <a:srgbClr val="19264B"/>
                </a:solidFill>
              </a:rPr>
              <a:t>학습 데이터</a:t>
            </a:r>
            <a:endParaRPr lang="en-US" altLang="ko-KR" sz="1500" dirty="0">
              <a:solidFill>
                <a:srgbClr val="19264B"/>
              </a:solidFill>
            </a:endParaRPr>
          </a:p>
        </p:txBody>
      </p:sp>
      <p:sp>
        <p:nvSpPr>
          <p:cNvPr id="18" name="Google Shape;75;p15">
            <a:extLst>
              <a:ext uri="{FF2B5EF4-FFF2-40B4-BE49-F238E27FC236}">
                <a16:creationId xmlns:a16="http://schemas.microsoft.com/office/drawing/2014/main" id="{7F6DE43A-9301-BC83-250F-60B60AE70E32}"/>
              </a:ext>
            </a:extLst>
          </p:cNvPr>
          <p:cNvSpPr txBox="1"/>
          <p:nvPr/>
        </p:nvSpPr>
        <p:spPr>
          <a:xfrm>
            <a:off x="6448887" y="3814961"/>
            <a:ext cx="1262942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500" dirty="0">
                <a:solidFill>
                  <a:srgbClr val="19264B"/>
                </a:solidFill>
              </a:rPr>
              <a:t>검증 데이터</a:t>
            </a:r>
            <a:endParaRPr lang="en-US" altLang="ko-KR" sz="1500" dirty="0">
              <a:solidFill>
                <a:srgbClr val="19264B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4EF6ECA-4D7C-268C-E9A9-329DC9E2ABDF}"/>
              </a:ext>
            </a:extLst>
          </p:cNvPr>
          <p:cNvCxnSpPr/>
          <p:nvPr/>
        </p:nvCxnSpPr>
        <p:spPr>
          <a:xfrm>
            <a:off x="5259171" y="3306142"/>
            <a:ext cx="0" cy="671468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D7AF2CA-0D7A-DC36-37F5-F41A908D2A81}"/>
              </a:ext>
            </a:extLst>
          </p:cNvPr>
          <p:cNvCxnSpPr/>
          <p:nvPr/>
        </p:nvCxnSpPr>
        <p:spPr>
          <a:xfrm>
            <a:off x="1679362" y="3406877"/>
            <a:ext cx="470901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1AA876D-EE7A-C288-6D90-6446D3BC2EEA}"/>
              </a:ext>
            </a:extLst>
          </p:cNvPr>
          <p:cNvCxnSpPr/>
          <p:nvPr/>
        </p:nvCxnSpPr>
        <p:spPr>
          <a:xfrm>
            <a:off x="5259171" y="2378822"/>
            <a:ext cx="0" cy="6714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75;p15">
            <a:extLst>
              <a:ext uri="{FF2B5EF4-FFF2-40B4-BE49-F238E27FC236}">
                <a16:creationId xmlns:a16="http://schemas.microsoft.com/office/drawing/2014/main" id="{AC7A6FE7-07AF-301E-ECFF-E24FEA276B5E}"/>
              </a:ext>
            </a:extLst>
          </p:cNvPr>
          <p:cNvSpPr txBox="1"/>
          <p:nvPr/>
        </p:nvSpPr>
        <p:spPr>
          <a:xfrm>
            <a:off x="5160932" y="2156282"/>
            <a:ext cx="1262942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500" dirty="0">
                <a:solidFill>
                  <a:srgbClr val="19264B"/>
                </a:solidFill>
              </a:rPr>
              <a:t>타겟 데이터</a:t>
            </a:r>
            <a:endParaRPr lang="en-US" altLang="ko-KR" sz="1500" dirty="0">
              <a:solidFill>
                <a:srgbClr val="19264B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04E136B-74A0-E595-A452-60CF5B729592}"/>
              </a:ext>
            </a:extLst>
          </p:cNvPr>
          <p:cNvCxnSpPr/>
          <p:nvPr/>
        </p:nvCxnSpPr>
        <p:spPr>
          <a:xfrm>
            <a:off x="3151743" y="3404419"/>
            <a:ext cx="470901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75;p15">
            <a:extLst>
              <a:ext uri="{FF2B5EF4-FFF2-40B4-BE49-F238E27FC236}">
                <a16:creationId xmlns:a16="http://schemas.microsoft.com/office/drawing/2014/main" id="{081438F4-30AC-BE49-5036-B7413EF7E1FA}"/>
              </a:ext>
            </a:extLst>
          </p:cNvPr>
          <p:cNvSpPr txBox="1"/>
          <p:nvPr/>
        </p:nvSpPr>
        <p:spPr>
          <a:xfrm>
            <a:off x="1683396" y="2452025"/>
            <a:ext cx="1262942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1500" dirty="0">
                <a:solidFill>
                  <a:srgbClr val="19264B"/>
                </a:solidFill>
              </a:rPr>
              <a:t>K-fold</a:t>
            </a:r>
          </a:p>
        </p:txBody>
      </p:sp>
      <p:sp>
        <p:nvSpPr>
          <p:cNvPr id="27" name="Google Shape;75;p15">
            <a:extLst>
              <a:ext uri="{FF2B5EF4-FFF2-40B4-BE49-F238E27FC236}">
                <a16:creationId xmlns:a16="http://schemas.microsoft.com/office/drawing/2014/main" id="{307DF56A-4DCE-53D5-081C-66F9F3EE76E7}"/>
              </a:ext>
            </a:extLst>
          </p:cNvPr>
          <p:cNvSpPr txBox="1"/>
          <p:nvPr/>
        </p:nvSpPr>
        <p:spPr>
          <a:xfrm>
            <a:off x="7585907" y="2982730"/>
            <a:ext cx="1460826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ko-KR" altLang="en-US" sz="1500" dirty="0">
                <a:solidFill>
                  <a:srgbClr val="19264B"/>
                </a:solidFill>
              </a:rPr>
              <a:t>사기 대출 비율 </a:t>
            </a:r>
            <a:r>
              <a:rPr lang="en-US" altLang="ko-KR" sz="1500" dirty="0">
                <a:solidFill>
                  <a:srgbClr val="19264B"/>
                </a:solidFill>
              </a:rPr>
              <a:t>2</a:t>
            </a:r>
          </a:p>
        </p:txBody>
      </p:sp>
      <p:sp>
        <p:nvSpPr>
          <p:cNvPr id="28" name="Google Shape;75;p15">
            <a:extLst>
              <a:ext uri="{FF2B5EF4-FFF2-40B4-BE49-F238E27FC236}">
                <a16:creationId xmlns:a16="http://schemas.microsoft.com/office/drawing/2014/main" id="{CA1C6258-CC94-5B60-64DD-1E65FD723263}"/>
              </a:ext>
            </a:extLst>
          </p:cNvPr>
          <p:cNvSpPr txBox="1"/>
          <p:nvPr/>
        </p:nvSpPr>
        <p:spPr>
          <a:xfrm>
            <a:off x="1621352" y="3157171"/>
            <a:ext cx="1173769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Stratified K-Fold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C475752-7469-29F2-283F-35A2552B65C2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6171686" y="3305880"/>
            <a:ext cx="1414221" cy="5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0F1922C-8D98-FDE3-EF68-470D3CBAA9F6}"/>
              </a:ext>
            </a:extLst>
          </p:cNvPr>
          <p:cNvCxnSpPr/>
          <p:nvPr/>
        </p:nvCxnSpPr>
        <p:spPr>
          <a:xfrm flipH="1" flipV="1">
            <a:off x="6171686" y="3641876"/>
            <a:ext cx="1608088" cy="18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75;p15">
            <a:extLst>
              <a:ext uri="{FF2B5EF4-FFF2-40B4-BE49-F238E27FC236}">
                <a16:creationId xmlns:a16="http://schemas.microsoft.com/office/drawing/2014/main" id="{30166076-0010-585F-FE0F-FB41DAD8BB9B}"/>
              </a:ext>
            </a:extLst>
          </p:cNvPr>
          <p:cNvSpPr txBox="1"/>
          <p:nvPr/>
        </p:nvSpPr>
        <p:spPr>
          <a:xfrm>
            <a:off x="7706709" y="3639431"/>
            <a:ext cx="1460826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ko-KR" altLang="en-US" sz="1500" dirty="0">
                <a:solidFill>
                  <a:srgbClr val="19264B"/>
                </a:solidFill>
              </a:rPr>
              <a:t>정상 대출 비율 </a:t>
            </a:r>
            <a:r>
              <a:rPr lang="en-US" altLang="ko-KR" sz="1500" dirty="0">
                <a:solidFill>
                  <a:srgbClr val="19264B"/>
                </a:solidFill>
              </a:rPr>
              <a:t>8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18F583C-38C0-A6B5-3CF9-378914D28338}"/>
              </a:ext>
            </a:extLst>
          </p:cNvPr>
          <p:cNvCxnSpPr>
            <a:cxnSpLocks/>
          </p:cNvCxnSpPr>
          <p:nvPr/>
        </p:nvCxnSpPr>
        <p:spPr>
          <a:xfrm flipH="1">
            <a:off x="6181245" y="2363579"/>
            <a:ext cx="1414221" cy="17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oogle Shape;75;p15">
            <a:extLst>
              <a:ext uri="{FF2B5EF4-FFF2-40B4-BE49-F238E27FC236}">
                <a16:creationId xmlns:a16="http://schemas.microsoft.com/office/drawing/2014/main" id="{21D6F9EA-371D-D7FC-C4FF-7E8E81386C84}"/>
              </a:ext>
            </a:extLst>
          </p:cNvPr>
          <p:cNvSpPr txBox="1"/>
          <p:nvPr/>
        </p:nvSpPr>
        <p:spPr>
          <a:xfrm>
            <a:off x="7616605" y="2162245"/>
            <a:ext cx="1460826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500" dirty="0">
                <a:solidFill>
                  <a:srgbClr val="19264B"/>
                </a:solidFill>
              </a:rPr>
              <a:t>사기 대출 비율 </a:t>
            </a:r>
            <a:endParaRPr lang="en-US" altLang="ko-KR" sz="1500" dirty="0">
              <a:solidFill>
                <a:srgbClr val="19264B"/>
              </a:solidFill>
            </a:endParaRPr>
          </a:p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0 </a:t>
            </a:r>
            <a:r>
              <a:rPr lang="en-US" altLang="ko-KR" sz="1500" dirty="0">
                <a:solidFill>
                  <a:srgbClr val="FF0000"/>
                </a:solidFill>
                <a:sym typeface="Wingdings" panose="05000000000000000000" pitchFamily="2" charset="2"/>
              </a:rPr>
              <a:t> ERROR</a:t>
            </a:r>
            <a:endParaRPr lang="en-US" altLang="ko-KR" sz="1500" dirty="0">
              <a:solidFill>
                <a:srgbClr val="FF0000"/>
              </a:solidFill>
            </a:endParaRPr>
          </a:p>
        </p:txBody>
      </p:sp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2AE0B9DA-1862-0667-4855-902F8AF64D07}"/>
              </a:ext>
            </a:extLst>
          </p:cNvPr>
          <p:cNvSpPr txBox="1"/>
          <p:nvPr/>
        </p:nvSpPr>
        <p:spPr>
          <a:xfrm>
            <a:off x="5160932" y="2950828"/>
            <a:ext cx="1262942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500" dirty="0">
                <a:solidFill>
                  <a:srgbClr val="19264B"/>
                </a:solidFill>
              </a:rPr>
              <a:t>타겟 데이터</a:t>
            </a:r>
            <a:endParaRPr lang="en-US" altLang="ko-KR" sz="1500" dirty="0">
              <a:solidFill>
                <a:srgbClr val="1926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819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물류 유통량 예측 경진대회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FD31D993-84D5-943D-2C75-3FAD14AD0725}"/>
              </a:ext>
            </a:extLst>
          </p:cNvPr>
          <p:cNvSpPr txBox="1"/>
          <p:nvPr/>
        </p:nvSpPr>
        <p:spPr>
          <a:xfrm>
            <a:off x="1408975" y="691508"/>
            <a:ext cx="4979400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극단값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예측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5FDCF0E-29B1-C7F3-E3F8-ADA2C82C2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1672584"/>
            <a:ext cx="7344209" cy="10954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D2EB76-18F3-FAF2-FF27-F95264D13B6B}"/>
              </a:ext>
            </a:extLst>
          </p:cNvPr>
          <p:cNvSpPr txBox="1"/>
          <p:nvPr/>
        </p:nvSpPr>
        <p:spPr>
          <a:xfrm>
            <a:off x="1646432" y="3300438"/>
            <a:ext cx="52742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19264B"/>
                </a:solidFill>
              </a:rPr>
              <a:t> 1) </a:t>
            </a:r>
            <a:r>
              <a:rPr lang="ko-KR" altLang="en-US" sz="1500" dirty="0">
                <a:solidFill>
                  <a:srgbClr val="19264B"/>
                </a:solidFill>
              </a:rPr>
              <a:t>왜 </a:t>
            </a:r>
            <a:r>
              <a:rPr lang="en-US" altLang="ko-KR" sz="1500" dirty="0">
                <a:solidFill>
                  <a:srgbClr val="19264B"/>
                </a:solidFill>
              </a:rPr>
              <a:t>30 </a:t>
            </a:r>
            <a:r>
              <a:rPr lang="ko-KR" altLang="en-US" sz="1500" dirty="0">
                <a:solidFill>
                  <a:srgbClr val="19264B"/>
                </a:solidFill>
              </a:rPr>
              <a:t>보다 큰 경우를 </a:t>
            </a:r>
            <a:r>
              <a:rPr lang="ko-KR" altLang="en-US" sz="1500" dirty="0" err="1">
                <a:solidFill>
                  <a:srgbClr val="19264B"/>
                </a:solidFill>
              </a:rPr>
              <a:t>극단값으로</a:t>
            </a:r>
            <a:r>
              <a:rPr lang="ko-KR" altLang="en-US" sz="1500" dirty="0">
                <a:solidFill>
                  <a:srgbClr val="19264B"/>
                </a:solidFill>
              </a:rPr>
              <a:t> 생각하는가</a:t>
            </a:r>
            <a:r>
              <a:rPr lang="en-US" altLang="ko-KR" sz="1500" dirty="0">
                <a:solidFill>
                  <a:srgbClr val="19264B"/>
                </a:solidFill>
              </a:rPr>
              <a:t>??</a:t>
            </a:r>
          </a:p>
          <a:p>
            <a:endParaRPr lang="en-US" altLang="ko-KR" sz="1500" dirty="0">
              <a:solidFill>
                <a:srgbClr val="19264B"/>
              </a:solidFill>
            </a:endParaRPr>
          </a:p>
          <a:p>
            <a:endParaRPr lang="en-US" altLang="ko-KR" sz="1500" dirty="0">
              <a:solidFill>
                <a:srgbClr val="19264B"/>
              </a:solidFill>
            </a:endParaRPr>
          </a:p>
          <a:p>
            <a:r>
              <a:rPr lang="en-US" altLang="ko-KR" sz="1500" dirty="0">
                <a:solidFill>
                  <a:srgbClr val="19264B"/>
                </a:solidFill>
              </a:rPr>
              <a:t> 2) </a:t>
            </a:r>
            <a:r>
              <a:rPr lang="ko-KR" altLang="en-US" sz="1500" dirty="0">
                <a:solidFill>
                  <a:srgbClr val="19264B"/>
                </a:solidFill>
              </a:rPr>
              <a:t>왜 </a:t>
            </a:r>
            <a:r>
              <a:rPr lang="ko-KR" altLang="en-US" sz="1500" dirty="0" err="1">
                <a:solidFill>
                  <a:srgbClr val="19264B"/>
                </a:solidFill>
              </a:rPr>
              <a:t>예측값의</a:t>
            </a:r>
            <a:r>
              <a:rPr lang="ko-KR" altLang="en-US" sz="1500" dirty="0">
                <a:solidFill>
                  <a:srgbClr val="19264B"/>
                </a:solidFill>
              </a:rPr>
              <a:t> </a:t>
            </a:r>
            <a:r>
              <a:rPr lang="ko-KR" altLang="en-US" sz="1500" dirty="0" err="1">
                <a:solidFill>
                  <a:srgbClr val="19264B"/>
                </a:solidFill>
              </a:rPr>
              <a:t>극단값이</a:t>
            </a:r>
            <a:r>
              <a:rPr lang="ko-KR" altLang="en-US" sz="1500" dirty="0">
                <a:solidFill>
                  <a:srgbClr val="19264B"/>
                </a:solidFill>
              </a:rPr>
              <a:t> 작아지고 </a:t>
            </a:r>
            <a:r>
              <a:rPr lang="en-US" altLang="ko-KR" sz="1500" dirty="0">
                <a:solidFill>
                  <a:srgbClr val="19264B"/>
                </a:solidFill>
              </a:rPr>
              <a:t>4.8</a:t>
            </a:r>
            <a:r>
              <a:rPr lang="ko-KR" altLang="en-US" sz="1500" dirty="0">
                <a:solidFill>
                  <a:srgbClr val="19264B"/>
                </a:solidFill>
              </a:rPr>
              <a:t>을 곱하는 것인지</a:t>
            </a:r>
            <a:r>
              <a:rPr lang="en-US" altLang="ko-KR" sz="1500" dirty="0">
                <a:solidFill>
                  <a:srgbClr val="19264B"/>
                </a:solidFill>
              </a:rPr>
              <a:t>??</a:t>
            </a:r>
            <a:endParaRPr lang="ko-KR" altLang="en-US" sz="1500" dirty="0">
              <a:solidFill>
                <a:srgbClr val="19264B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B136FD-1DE9-433D-0EE0-5209E0188EF1}"/>
              </a:ext>
            </a:extLst>
          </p:cNvPr>
          <p:cNvSpPr txBox="1"/>
          <p:nvPr/>
        </p:nvSpPr>
        <p:spPr>
          <a:xfrm>
            <a:off x="1353963" y="1159298"/>
            <a:ext cx="58591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19264B"/>
                </a:solidFill>
              </a:rPr>
              <a:t> </a:t>
            </a:r>
            <a:r>
              <a:rPr lang="ko-KR" altLang="en-US" sz="1500" dirty="0">
                <a:solidFill>
                  <a:srgbClr val="19264B"/>
                </a:solidFill>
              </a:rPr>
              <a:t>최종 제출 전 마지막 코드 </a:t>
            </a:r>
            <a:endParaRPr lang="en-US" altLang="ko-KR" sz="1500" dirty="0">
              <a:solidFill>
                <a:srgbClr val="1926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074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58B6B6-AF80-DDDF-E456-04DCB598C059}"/>
              </a:ext>
            </a:extLst>
          </p:cNvPr>
          <p:cNvSpPr txBox="1"/>
          <p:nvPr/>
        </p:nvSpPr>
        <p:spPr>
          <a:xfrm>
            <a:off x="1408975" y="1013228"/>
            <a:ext cx="5859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9264B"/>
                </a:solidFill>
              </a:rPr>
              <a:t> 1) </a:t>
            </a:r>
            <a:r>
              <a:rPr lang="ko-KR" altLang="en-US" dirty="0">
                <a:solidFill>
                  <a:srgbClr val="19264B"/>
                </a:solidFill>
              </a:rPr>
              <a:t>왜 </a:t>
            </a:r>
            <a:r>
              <a:rPr lang="en-US" altLang="ko-KR" dirty="0">
                <a:solidFill>
                  <a:srgbClr val="19264B"/>
                </a:solidFill>
              </a:rPr>
              <a:t>30 </a:t>
            </a:r>
            <a:r>
              <a:rPr lang="ko-KR" altLang="en-US" dirty="0">
                <a:solidFill>
                  <a:srgbClr val="19264B"/>
                </a:solidFill>
              </a:rPr>
              <a:t>보다 큰 경우를 </a:t>
            </a:r>
            <a:r>
              <a:rPr lang="ko-KR" altLang="en-US" dirty="0" err="1">
                <a:solidFill>
                  <a:srgbClr val="19264B"/>
                </a:solidFill>
              </a:rPr>
              <a:t>극단값으로</a:t>
            </a:r>
            <a:r>
              <a:rPr lang="ko-KR" altLang="en-US" dirty="0">
                <a:solidFill>
                  <a:srgbClr val="19264B"/>
                </a:solidFill>
              </a:rPr>
              <a:t> 생각하는가</a:t>
            </a:r>
            <a:r>
              <a:rPr lang="en-US" altLang="ko-KR" dirty="0">
                <a:solidFill>
                  <a:srgbClr val="19264B"/>
                </a:solidFill>
              </a:rPr>
              <a:t>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25A9C1-C817-5A2C-C235-CED872C3107E}"/>
              </a:ext>
            </a:extLst>
          </p:cNvPr>
          <p:cNvSpPr txBox="1"/>
          <p:nvPr/>
        </p:nvSpPr>
        <p:spPr>
          <a:xfrm>
            <a:off x="1530005" y="1703703"/>
            <a:ext cx="71052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자주 사용하는 이상치 값 구하는 공식</a:t>
            </a:r>
            <a:r>
              <a:rPr lang="en-US" altLang="ko-KR" dirty="0"/>
              <a:t>: &lt;    Q1 - 1.5 * IQR, </a:t>
            </a:r>
            <a:br>
              <a:rPr lang="en-US" altLang="ko-KR" dirty="0"/>
            </a:br>
            <a:r>
              <a:rPr lang="en-US" altLang="ko-KR" dirty="0"/>
              <a:t>			      &gt;   Q3 + 1.5 * IQR    (IQR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Q3-Q1)</a:t>
            </a:r>
          </a:p>
          <a:p>
            <a:r>
              <a:rPr lang="ko-KR" altLang="en-US" dirty="0"/>
              <a:t>이상치 값 구하는 다른 공식 </a:t>
            </a:r>
            <a:r>
              <a:rPr lang="en-US" altLang="ko-KR" dirty="0"/>
              <a:t>	    : &gt;   Q3 *1.5*  IQR</a:t>
            </a:r>
            <a:endParaRPr lang="ko-KR" altLang="en-US" dirty="0">
              <a:solidFill>
                <a:srgbClr val="19264B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B257D3-1581-1BC3-E8C5-BFF56875F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274" y="2282419"/>
            <a:ext cx="1522161" cy="25901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EF74A4-0159-9576-D663-88C15E376088}"/>
              </a:ext>
            </a:extLst>
          </p:cNvPr>
          <p:cNvSpPr txBox="1"/>
          <p:nvPr/>
        </p:nvSpPr>
        <p:spPr>
          <a:xfrm>
            <a:off x="1530005" y="3077424"/>
            <a:ext cx="52136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때로는 데이터의 특성이나 분석 목적에 따라 적절한 수를 곱하여 사용할 수 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예를 들어 데이터가 매우 </a:t>
            </a:r>
            <a:r>
              <a:rPr lang="ko-KR" altLang="en-US" dirty="0" err="1"/>
              <a:t>불균형하거나</a:t>
            </a:r>
            <a:r>
              <a:rPr lang="ko-KR" altLang="en-US" dirty="0"/>
              <a:t> 이상치가 많은 경우에는 </a:t>
            </a:r>
            <a:r>
              <a:rPr lang="en-US" altLang="ko-KR" dirty="0"/>
              <a:t>Q3 *1.5*  IQR</a:t>
            </a:r>
            <a:r>
              <a:rPr lang="ko-KR" altLang="en-US" dirty="0"/>
              <a:t> 에 </a:t>
            </a:r>
            <a:r>
              <a:rPr lang="en-US" altLang="ko-KR" dirty="0"/>
              <a:t>2</a:t>
            </a:r>
            <a:r>
              <a:rPr lang="ko-KR" altLang="en-US" dirty="0"/>
              <a:t>를 곱하여 사용할 수 있습니다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19264B"/>
              </a:solidFill>
            </a:endParaRPr>
          </a:p>
          <a:p>
            <a:r>
              <a:rPr lang="en-US" altLang="ko-KR" dirty="0"/>
              <a:t>       Q3 *1.5*  IQR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2 * Q3 *1.5*  IQR </a:t>
            </a:r>
            <a:r>
              <a:rPr lang="en-US" altLang="ko-KR" dirty="0">
                <a:sym typeface="Wingdings" panose="05000000000000000000" pitchFamily="2" charset="2"/>
              </a:rPr>
              <a:t> 2*5*1.5*(5-3) = 30</a:t>
            </a:r>
            <a:endParaRPr lang="ko-KR" altLang="en-US" dirty="0">
              <a:solidFill>
                <a:srgbClr val="19264B"/>
              </a:solidFill>
            </a:endParaRPr>
          </a:p>
        </p:txBody>
      </p:sp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AE50C04B-AB0C-A574-5B3F-792EB6BA55E2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물류 유통량 예측 경진대회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Google Shape;75;p15">
            <a:extLst>
              <a:ext uri="{FF2B5EF4-FFF2-40B4-BE49-F238E27FC236}">
                <a16:creationId xmlns:a16="http://schemas.microsoft.com/office/drawing/2014/main" id="{D4869AFB-3F23-28EC-BD33-094FD77EC108}"/>
              </a:ext>
            </a:extLst>
          </p:cNvPr>
          <p:cNvSpPr txBox="1"/>
          <p:nvPr/>
        </p:nvSpPr>
        <p:spPr>
          <a:xfrm>
            <a:off x="1408975" y="691508"/>
            <a:ext cx="4979400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극단값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예측</a:t>
            </a:r>
          </a:p>
        </p:txBody>
      </p:sp>
    </p:spTree>
    <p:extLst>
      <p:ext uri="{BB962C8B-B14F-4D97-AF65-F5344CB8AC3E}">
        <p14:creationId xmlns:p14="http://schemas.microsoft.com/office/powerpoint/2010/main" val="258776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2821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스터디원 1 : </a:t>
            </a:r>
            <a:r>
              <a:rPr lang="ko-KR" altLang="en-US" dirty="0" err="1">
                <a:solidFill>
                  <a:srgbClr val="19264B"/>
                </a:solidFill>
              </a:rPr>
              <a:t>박준상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스터디원 2 : </a:t>
            </a:r>
            <a:r>
              <a:rPr lang="ko-KR" altLang="en-US" dirty="0" err="1">
                <a:solidFill>
                  <a:srgbClr val="19264B"/>
                </a:solidFill>
              </a:rPr>
              <a:t>송경준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스터디원 3 : </a:t>
            </a:r>
            <a:r>
              <a:rPr lang="ko-KR" altLang="en-US" dirty="0" err="1">
                <a:solidFill>
                  <a:srgbClr val="19264B"/>
                </a:solidFill>
              </a:rPr>
              <a:t>안상우</a:t>
            </a:r>
            <a:endParaRPr dirty="0">
              <a:solidFill>
                <a:srgbClr val="19264B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E59C6A-B2B2-898F-B825-1F859A8FA6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0037"/>
          <a:stretch/>
        </p:blipFill>
        <p:spPr>
          <a:xfrm>
            <a:off x="5952815" y="3253262"/>
            <a:ext cx="2000109" cy="10493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D9897CD-706F-40AF-CDE2-6ADAAAC2E0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347"/>
          <a:stretch/>
        </p:blipFill>
        <p:spPr>
          <a:xfrm>
            <a:off x="7952924" y="3253262"/>
            <a:ext cx="933551" cy="10493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7F8995-8689-1D90-616B-8984DAF91680}"/>
              </a:ext>
            </a:extLst>
          </p:cNvPr>
          <p:cNvSpPr txBox="1"/>
          <p:nvPr/>
        </p:nvSpPr>
        <p:spPr>
          <a:xfrm>
            <a:off x="1599250" y="901661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9264B"/>
                </a:solidFill>
              </a:rPr>
              <a:t>3/22 </a:t>
            </a:r>
            <a:r>
              <a:rPr lang="ko-KR" altLang="en-US" dirty="0">
                <a:solidFill>
                  <a:srgbClr val="19264B"/>
                </a:solidFill>
              </a:rPr>
              <a:t>일 스터디 진행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3610E8-B7E1-0946-45EC-0A6D199BFF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362"/>
          <a:stretch/>
        </p:blipFill>
        <p:spPr>
          <a:xfrm>
            <a:off x="1713504" y="1800046"/>
            <a:ext cx="5999038" cy="2696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9CF88F-9D9E-273F-F26D-A63872E54DE5}"/>
              </a:ext>
            </a:extLst>
          </p:cNvPr>
          <p:cNvSpPr txBox="1"/>
          <p:nvPr/>
        </p:nvSpPr>
        <p:spPr>
          <a:xfrm>
            <a:off x="1408975" y="1280943"/>
            <a:ext cx="6531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9264B"/>
                </a:solidFill>
              </a:rPr>
              <a:t>k-fold</a:t>
            </a:r>
            <a:r>
              <a:rPr lang="ko-KR" altLang="en-US" dirty="0">
                <a:solidFill>
                  <a:srgbClr val="19264B"/>
                </a:solidFill>
              </a:rPr>
              <a:t>를 하는 경우 </a:t>
            </a:r>
            <a:r>
              <a:rPr lang="ko-KR" altLang="en-US" dirty="0" err="1">
                <a:solidFill>
                  <a:srgbClr val="19264B"/>
                </a:solidFill>
              </a:rPr>
              <a:t>극단값</a:t>
            </a:r>
            <a:r>
              <a:rPr lang="en-US" altLang="ko-KR" dirty="0">
                <a:solidFill>
                  <a:srgbClr val="19264B"/>
                </a:solidFill>
              </a:rPr>
              <a:t>(MAX</a:t>
            </a:r>
            <a:r>
              <a:rPr lang="ko-KR" altLang="en-US" dirty="0">
                <a:solidFill>
                  <a:srgbClr val="19264B"/>
                </a:solidFill>
              </a:rPr>
              <a:t>값</a:t>
            </a:r>
            <a:r>
              <a:rPr lang="en-US" altLang="ko-KR" dirty="0">
                <a:solidFill>
                  <a:srgbClr val="19264B"/>
                </a:solidFill>
              </a:rPr>
              <a:t>)</a:t>
            </a:r>
            <a:r>
              <a:rPr lang="ko-KR" altLang="en-US" dirty="0">
                <a:solidFill>
                  <a:srgbClr val="19264B"/>
                </a:solidFill>
              </a:rPr>
              <a:t>이 학습 데이터에 포함되지 않는 경우가 생김 따라서 평균을 구하게 되면 </a:t>
            </a:r>
            <a:r>
              <a:rPr lang="ko-KR" altLang="en-US" dirty="0" err="1">
                <a:solidFill>
                  <a:srgbClr val="19264B"/>
                </a:solidFill>
              </a:rPr>
              <a:t>극단값</a:t>
            </a:r>
            <a:r>
              <a:rPr lang="en-US" altLang="ko-KR" dirty="0">
                <a:solidFill>
                  <a:srgbClr val="19264B"/>
                </a:solidFill>
              </a:rPr>
              <a:t>(MAX)</a:t>
            </a:r>
            <a:r>
              <a:rPr lang="ko-KR" altLang="en-US" dirty="0">
                <a:solidFill>
                  <a:srgbClr val="19264B"/>
                </a:solidFill>
              </a:rPr>
              <a:t>값이 작아질 수 있다</a:t>
            </a:r>
            <a:r>
              <a:rPr lang="en-US" altLang="ko-KR" dirty="0">
                <a:solidFill>
                  <a:srgbClr val="19264B"/>
                </a:solidFill>
              </a:rPr>
              <a:t>.</a:t>
            </a:r>
            <a:endParaRPr lang="ko-KR" altLang="en-US" dirty="0">
              <a:solidFill>
                <a:srgbClr val="19264B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AC60E9-7FC4-D60D-8118-2226F241A636}"/>
              </a:ext>
            </a:extLst>
          </p:cNvPr>
          <p:cNvSpPr txBox="1"/>
          <p:nvPr/>
        </p:nvSpPr>
        <p:spPr>
          <a:xfrm>
            <a:off x="1667423" y="4496325"/>
            <a:ext cx="6531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9264B"/>
                </a:solidFill>
              </a:rPr>
              <a:t> </a:t>
            </a:r>
            <a:r>
              <a:rPr lang="ko-KR" altLang="en-US" dirty="0">
                <a:solidFill>
                  <a:srgbClr val="19264B"/>
                </a:solidFill>
              </a:rPr>
              <a:t>실제로 </a:t>
            </a:r>
            <a:r>
              <a:rPr lang="en-US" altLang="ko-KR" dirty="0">
                <a:solidFill>
                  <a:srgbClr val="19264B"/>
                </a:solidFill>
              </a:rPr>
              <a:t>max </a:t>
            </a:r>
            <a:r>
              <a:rPr lang="ko-KR" altLang="en-US" dirty="0">
                <a:solidFill>
                  <a:srgbClr val="19264B"/>
                </a:solidFill>
              </a:rPr>
              <a:t>값이 </a:t>
            </a:r>
            <a:r>
              <a:rPr lang="en-US" altLang="ko-KR" dirty="0">
                <a:solidFill>
                  <a:srgbClr val="19264B"/>
                </a:solidFill>
              </a:rPr>
              <a:t>413</a:t>
            </a:r>
            <a:r>
              <a:rPr lang="ko-KR" altLang="en-US" dirty="0">
                <a:solidFill>
                  <a:srgbClr val="19264B"/>
                </a:solidFill>
              </a:rPr>
              <a:t>에서 </a:t>
            </a:r>
            <a:r>
              <a:rPr lang="en-US" altLang="ko-KR" dirty="0">
                <a:solidFill>
                  <a:srgbClr val="19264B"/>
                </a:solidFill>
              </a:rPr>
              <a:t>45</a:t>
            </a:r>
            <a:r>
              <a:rPr lang="ko-KR" altLang="en-US" dirty="0">
                <a:solidFill>
                  <a:srgbClr val="19264B"/>
                </a:solidFill>
              </a:rPr>
              <a:t>로 줄어든 것을 확인 할 수 있었고 우승자의 경우 </a:t>
            </a:r>
            <a:r>
              <a:rPr lang="en-US" altLang="ko-KR" dirty="0">
                <a:solidFill>
                  <a:srgbClr val="19264B"/>
                </a:solidFill>
              </a:rPr>
              <a:t>4.8</a:t>
            </a:r>
            <a:r>
              <a:rPr lang="ko-KR" altLang="en-US" dirty="0">
                <a:solidFill>
                  <a:srgbClr val="19264B"/>
                </a:solidFill>
              </a:rPr>
              <a:t>이라는 수를 곱하기로 결정</a:t>
            </a:r>
          </a:p>
        </p:txBody>
      </p:sp>
      <p:sp>
        <p:nvSpPr>
          <p:cNvPr id="10" name="Google Shape;75;p15">
            <a:extLst>
              <a:ext uri="{FF2B5EF4-FFF2-40B4-BE49-F238E27FC236}">
                <a16:creationId xmlns:a16="http://schemas.microsoft.com/office/drawing/2014/main" id="{5F7C3064-77C2-D42C-F2B5-FDF0207EBB3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물류 유통량 예측 경진대회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75F0DB-B6BA-6B67-98FC-691B182DBFCE}"/>
              </a:ext>
            </a:extLst>
          </p:cNvPr>
          <p:cNvSpPr txBox="1"/>
          <p:nvPr/>
        </p:nvSpPr>
        <p:spPr>
          <a:xfrm>
            <a:off x="1408975" y="1013228"/>
            <a:ext cx="5859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9264B"/>
                </a:solidFill>
              </a:rPr>
              <a:t>2) </a:t>
            </a:r>
            <a:r>
              <a:rPr lang="ko-KR" altLang="en-US" dirty="0">
                <a:solidFill>
                  <a:srgbClr val="19264B"/>
                </a:solidFill>
              </a:rPr>
              <a:t>왜 </a:t>
            </a:r>
            <a:r>
              <a:rPr lang="en-US" altLang="ko-KR" dirty="0">
                <a:solidFill>
                  <a:srgbClr val="19264B"/>
                </a:solidFill>
              </a:rPr>
              <a:t>4.8</a:t>
            </a:r>
            <a:r>
              <a:rPr lang="ko-KR" altLang="en-US" dirty="0">
                <a:solidFill>
                  <a:srgbClr val="19264B"/>
                </a:solidFill>
              </a:rPr>
              <a:t>을</a:t>
            </a:r>
            <a:r>
              <a:rPr lang="en-US" altLang="ko-KR" dirty="0">
                <a:solidFill>
                  <a:srgbClr val="19264B"/>
                </a:solidFill>
              </a:rPr>
              <a:t> </a:t>
            </a:r>
            <a:r>
              <a:rPr lang="ko-KR" altLang="en-US" dirty="0">
                <a:solidFill>
                  <a:srgbClr val="19264B"/>
                </a:solidFill>
              </a:rPr>
              <a:t>곱하는 것인지</a:t>
            </a:r>
            <a:endParaRPr lang="en-US" altLang="ko-KR" dirty="0">
              <a:solidFill>
                <a:srgbClr val="19264B"/>
              </a:solidFill>
            </a:endParaRPr>
          </a:p>
        </p:txBody>
      </p:sp>
      <p:sp>
        <p:nvSpPr>
          <p:cNvPr id="13" name="Google Shape;75;p15">
            <a:extLst>
              <a:ext uri="{FF2B5EF4-FFF2-40B4-BE49-F238E27FC236}">
                <a16:creationId xmlns:a16="http://schemas.microsoft.com/office/drawing/2014/main" id="{FB921F7D-E572-9FD7-4064-0D16287C87DC}"/>
              </a:ext>
            </a:extLst>
          </p:cNvPr>
          <p:cNvSpPr txBox="1"/>
          <p:nvPr/>
        </p:nvSpPr>
        <p:spPr>
          <a:xfrm>
            <a:off x="1408975" y="691508"/>
            <a:ext cx="4979400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극단값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예측</a:t>
            </a:r>
          </a:p>
        </p:txBody>
      </p:sp>
    </p:spTree>
    <p:extLst>
      <p:ext uri="{BB962C8B-B14F-4D97-AF65-F5344CB8AC3E}">
        <p14:creationId xmlns:p14="http://schemas.microsoft.com/office/powerpoint/2010/main" val="2976505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</a:rPr>
              <a:t>2023 </a:t>
            </a:r>
            <a:r>
              <a:rPr lang="ko-KR" altLang="en-US" sz="2000" dirty="0">
                <a:solidFill>
                  <a:srgbClr val="19264B"/>
                </a:solidFill>
              </a:rPr>
              <a:t>전력 사용량 예측 </a:t>
            </a:r>
            <a:r>
              <a:rPr lang="en-US" altLang="ko-KR" sz="2000" dirty="0">
                <a:solidFill>
                  <a:srgbClr val="19264B"/>
                </a:solidFill>
              </a:rPr>
              <a:t>AI </a:t>
            </a:r>
            <a:r>
              <a:rPr lang="ko-KR" altLang="en-US" sz="2000" dirty="0">
                <a:solidFill>
                  <a:srgbClr val="19264B"/>
                </a:solidFill>
              </a:rPr>
              <a:t>경진대회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BD8040-D2EA-1EEE-6E7E-87615254C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129" y="904213"/>
            <a:ext cx="3406556" cy="11236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F04FD3-1065-9F38-979B-54BBA433E581}"/>
              </a:ext>
            </a:extLst>
          </p:cNvPr>
          <p:cNvSpPr txBox="1"/>
          <p:nvPr/>
        </p:nvSpPr>
        <p:spPr>
          <a:xfrm>
            <a:off x="1520428" y="2514177"/>
            <a:ext cx="285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개의 데이터 셋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9354A5-A82E-10D0-AEE9-CF2FBC5D055E}"/>
              </a:ext>
            </a:extLst>
          </p:cNvPr>
          <p:cNvSpPr txBox="1"/>
          <p:nvPr/>
        </p:nvSpPr>
        <p:spPr>
          <a:xfrm>
            <a:off x="1535580" y="3198609"/>
            <a:ext cx="285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building_info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3D952E-FB76-2BA4-18EF-A0C64C4E49F4}"/>
              </a:ext>
            </a:extLst>
          </p:cNvPr>
          <p:cNvSpPr txBox="1"/>
          <p:nvPr/>
        </p:nvSpPr>
        <p:spPr>
          <a:xfrm>
            <a:off x="1535580" y="2807821"/>
            <a:ext cx="285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75B859-BF8C-EF15-9F6B-A1553F01E2C1}"/>
              </a:ext>
            </a:extLst>
          </p:cNvPr>
          <p:cNvSpPr txBox="1"/>
          <p:nvPr/>
        </p:nvSpPr>
        <p:spPr>
          <a:xfrm>
            <a:off x="1535580" y="3589397"/>
            <a:ext cx="285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F56EE2-6416-C073-E6D7-60D21DDB1A48}"/>
              </a:ext>
            </a:extLst>
          </p:cNvPr>
          <p:cNvSpPr txBox="1"/>
          <p:nvPr/>
        </p:nvSpPr>
        <p:spPr>
          <a:xfrm>
            <a:off x="1535580" y="3956967"/>
            <a:ext cx="285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Sample_submission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6F8270-2F79-DF54-ED13-A88522AB98E8}"/>
              </a:ext>
            </a:extLst>
          </p:cNvPr>
          <p:cNvSpPr txBox="1"/>
          <p:nvPr/>
        </p:nvSpPr>
        <p:spPr>
          <a:xfrm>
            <a:off x="5880650" y="4292701"/>
            <a:ext cx="285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&lt;Train data&gt;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E4CD85-2530-C61E-426E-B3E8C48C3B77}"/>
              </a:ext>
            </a:extLst>
          </p:cNvPr>
          <p:cNvSpPr txBox="1"/>
          <p:nvPr/>
        </p:nvSpPr>
        <p:spPr>
          <a:xfrm>
            <a:off x="2634422" y="3198609"/>
            <a:ext cx="1428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건물 별 데이터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D7BAA02-AA27-3745-C142-4D349EB60D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1719"/>
          <a:stretch/>
        </p:blipFill>
        <p:spPr>
          <a:xfrm>
            <a:off x="4063184" y="1692169"/>
            <a:ext cx="4674966" cy="26005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E363B6C-2DCC-9A93-7825-F0B42FF4CE4F}"/>
              </a:ext>
            </a:extLst>
          </p:cNvPr>
          <p:cNvSpPr txBox="1"/>
          <p:nvPr/>
        </p:nvSpPr>
        <p:spPr>
          <a:xfrm>
            <a:off x="1634728" y="4415175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9264B"/>
                </a:solidFill>
              </a:rPr>
              <a:t>3/29 </a:t>
            </a:r>
            <a:r>
              <a:rPr lang="ko-KR" altLang="en-US" dirty="0">
                <a:solidFill>
                  <a:srgbClr val="19264B"/>
                </a:solidFill>
              </a:rPr>
              <a:t>일 스터디 진행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A22715-803A-D6EB-C47E-15DA400FC37A}"/>
              </a:ext>
            </a:extLst>
          </p:cNvPr>
          <p:cNvSpPr txBox="1"/>
          <p:nvPr/>
        </p:nvSpPr>
        <p:spPr>
          <a:xfrm>
            <a:off x="2034270" y="2838546"/>
            <a:ext cx="2713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전력사용량 기온 습도 등 데이터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476AF-2B70-FD5C-BE01-DC180BA0E26A}"/>
              </a:ext>
            </a:extLst>
          </p:cNvPr>
          <p:cNvSpPr txBox="1"/>
          <p:nvPr/>
        </p:nvSpPr>
        <p:spPr>
          <a:xfrm>
            <a:off x="3215355" y="3970945"/>
            <a:ext cx="2713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전력사용량 예측이 목적</a:t>
            </a:r>
          </a:p>
        </p:txBody>
      </p:sp>
    </p:spTree>
    <p:extLst>
      <p:ext uri="{BB962C8B-B14F-4D97-AF65-F5344CB8AC3E}">
        <p14:creationId xmlns:p14="http://schemas.microsoft.com/office/powerpoint/2010/main" val="2171376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</a:rPr>
              <a:t>2023 </a:t>
            </a:r>
            <a:r>
              <a:rPr lang="ko-KR" altLang="en-US" sz="2000" dirty="0">
                <a:solidFill>
                  <a:srgbClr val="19264B"/>
                </a:solidFill>
              </a:rPr>
              <a:t>전력 사용량 예측 </a:t>
            </a:r>
            <a:r>
              <a:rPr lang="en-US" altLang="ko-KR" sz="2000" dirty="0">
                <a:solidFill>
                  <a:srgbClr val="19264B"/>
                </a:solidFill>
              </a:rPr>
              <a:t>AI </a:t>
            </a:r>
            <a:r>
              <a:rPr lang="ko-KR" altLang="en-US" sz="2000" dirty="0">
                <a:solidFill>
                  <a:srgbClr val="19264B"/>
                </a:solidFill>
              </a:rPr>
              <a:t>경진대회</a:t>
            </a:r>
          </a:p>
        </p:txBody>
      </p:sp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ABEDDF95-BAED-766B-12E9-96245372C50D}"/>
              </a:ext>
            </a:extLst>
          </p:cNvPr>
          <p:cNvSpPr txBox="1"/>
          <p:nvPr/>
        </p:nvSpPr>
        <p:spPr>
          <a:xfrm>
            <a:off x="1408975" y="691508"/>
            <a:ext cx="4979400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 </a:t>
            </a:r>
            <a:r>
              <a:rPr lang="ko-KR" altLang="en-US" sz="16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전처리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아이디어</a:t>
            </a: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F5296B43-548E-D06B-5986-1405628B74ED}"/>
              </a:ext>
            </a:extLst>
          </p:cNvPr>
          <p:cNvSpPr txBox="1"/>
          <p:nvPr/>
        </p:nvSpPr>
        <p:spPr>
          <a:xfrm>
            <a:off x="1408975" y="1310036"/>
            <a:ext cx="4979400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1)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건물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요일 시간 별로 데이터 처리 </a:t>
            </a:r>
          </a:p>
        </p:txBody>
      </p:sp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CEC96E2E-CBC7-B293-0409-154649FF84AA}"/>
              </a:ext>
            </a:extLst>
          </p:cNvPr>
          <p:cNvSpPr txBox="1"/>
          <p:nvPr/>
        </p:nvSpPr>
        <p:spPr>
          <a:xfrm>
            <a:off x="1408975" y="3024221"/>
            <a:ext cx="4979400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3)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시간 데이터 처리 </a:t>
            </a:r>
          </a:p>
        </p:txBody>
      </p:sp>
      <p:sp>
        <p:nvSpPr>
          <p:cNvPr id="5" name="Google Shape;75;p15">
            <a:extLst>
              <a:ext uri="{FF2B5EF4-FFF2-40B4-BE49-F238E27FC236}">
                <a16:creationId xmlns:a16="http://schemas.microsoft.com/office/drawing/2014/main" id="{9A892E37-7D44-5D06-CC87-7BCF1889CC19}"/>
              </a:ext>
            </a:extLst>
          </p:cNvPr>
          <p:cNvSpPr txBox="1"/>
          <p:nvPr/>
        </p:nvSpPr>
        <p:spPr>
          <a:xfrm>
            <a:off x="1408975" y="2142962"/>
            <a:ext cx="4979400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2)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파생변수 생성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A1D27C-0243-3A35-2050-D7F93C3374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07" r="41826"/>
          <a:stretch/>
        </p:blipFill>
        <p:spPr>
          <a:xfrm>
            <a:off x="7057693" y="990027"/>
            <a:ext cx="1423214" cy="39600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C683BA-6919-8A0F-5F2B-3F2BE5E92B54}"/>
              </a:ext>
            </a:extLst>
          </p:cNvPr>
          <p:cNvSpPr txBox="1"/>
          <p:nvPr/>
        </p:nvSpPr>
        <p:spPr>
          <a:xfrm>
            <a:off x="7430730" y="645398"/>
            <a:ext cx="677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5086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</a:rPr>
              <a:t>2023 </a:t>
            </a:r>
            <a:r>
              <a:rPr lang="ko-KR" altLang="en-US" sz="2000" dirty="0">
                <a:solidFill>
                  <a:srgbClr val="19264B"/>
                </a:solidFill>
              </a:rPr>
              <a:t>전력 사용량 예측 </a:t>
            </a:r>
            <a:r>
              <a:rPr lang="en-US" altLang="ko-KR" sz="2000" dirty="0">
                <a:solidFill>
                  <a:srgbClr val="19264B"/>
                </a:solidFill>
              </a:rPr>
              <a:t>AI </a:t>
            </a:r>
            <a:r>
              <a:rPr lang="ko-KR" altLang="en-US" sz="2000" dirty="0">
                <a:solidFill>
                  <a:srgbClr val="19264B"/>
                </a:solidFill>
              </a:rPr>
              <a:t>경진대회</a:t>
            </a:r>
          </a:p>
        </p:txBody>
      </p:sp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ABEDDF95-BAED-766B-12E9-96245372C50D}"/>
              </a:ext>
            </a:extLst>
          </p:cNvPr>
          <p:cNvSpPr txBox="1"/>
          <p:nvPr/>
        </p:nvSpPr>
        <p:spPr>
          <a:xfrm>
            <a:off x="1408975" y="691508"/>
            <a:ext cx="4979400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1)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건물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요일 시간 별로 데이터 처리 </a:t>
            </a: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507FDFDA-BE70-0DA8-5871-868D2173F34B}"/>
              </a:ext>
            </a:extLst>
          </p:cNvPr>
          <p:cNvSpPr txBox="1"/>
          <p:nvPr/>
        </p:nvSpPr>
        <p:spPr>
          <a:xfrm>
            <a:off x="1524504" y="1421595"/>
            <a:ext cx="4979400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각 </a:t>
            </a:r>
            <a:r>
              <a:rPr lang="ko-KR" altLang="en-US" sz="16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건물별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특징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ex)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회사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술집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lang="ko-KR" altLang="en-US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08B6D6-0787-0952-E026-44DCFB53D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504" y="1983894"/>
            <a:ext cx="7219838" cy="2193146"/>
          </a:xfrm>
          <a:prstGeom prst="rect">
            <a:avLst/>
          </a:prstGeom>
        </p:spPr>
      </p:pic>
      <p:sp>
        <p:nvSpPr>
          <p:cNvPr id="8" name="Google Shape;75;p15">
            <a:extLst>
              <a:ext uri="{FF2B5EF4-FFF2-40B4-BE49-F238E27FC236}">
                <a16:creationId xmlns:a16="http://schemas.microsoft.com/office/drawing/2014/main" id="{D0CFD96E-0AFD-75E5-F8DB-CED47E1508B2}"/>
              </a:ext>
            </a:extLst>
          </p:cNvPr>
          <p:cNvSpPr txBox="1"/>
          <p:nvPr/>
        </p:nvSpPr>
        <p:spPr>
          <a:xfrm>
            <a:off x="4108346" y="4110672"/>
            <a:ext cx="4979400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쉬는날과의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확연한 차이</a:t>
            </a:r>
          </a:p>
        </p:txBody>
      </p:sp>
    </p:spTree>
    <p:extLst>
      <p:ext uri="{BB962C8B-B14F-4D97-AF65-F5344CB8AC3E}">
        <p14:creationId xmlns:p14="http://schemas.microsoft.com/office/powerpoint/2010/main" val="3393704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</a:rPr>
              <a:t>2023 </a:t>
            </a:r>
            <a:r>
              <a:rPr lang="ko-KR" altLang="en-US" sz="2000" dirty="0">
                <a:solidFill>
                  <a:srgbClr val="19264B"/>
                </a:solidFill>
              </a:rPr>
              <a:t>전력 사용량 예측 </a:t>
            </a:r>
            <a:r>
              <a:rPr lang="en-US" altLang="ko-KR" sz="2000" dirty="0">
                <a:solidFill>
                  <a:srgbClr val="19264B"/>
                </a:solidFill>
              </a:rPr>
              <a:t>AI </a:t>
            </a:r>
            <a:r>
              <a:rPr lang="ko-KR" altLang="en-US" sz="2000" dirty="0">
                <a:solidFill>
                  <a:srgbClr val="19264B"/>
                </a:solidFill>
              </a:rPr>
              <a:t>경진대회</a:t>
            </a:r>
          </a:p>
        </p:txBody>
      </p:sp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ABEDDF95-BAED-766B-12E9-96245372C50D}"/>
              </a:ext>
            </a:extLst>
          </p:cNvPr>
          <p:cNvSpPr txBox="1"/>
          <p:nvPr/>
        </p:nvSpPr>
        <p:spPr>
          <a:xfrm>
            <a:off x="1408975" y="691508"/>
            <a:ext cx="4979400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2)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파생변수 생성 </a:t>
            </a: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4664E628-9452-F2CE-AE35-5FA9F16775B2}"/>
              </a:ext>
            </a:extLst>
          </p:cNvPr>
          <p:cNvSpPr txBox="1"/>
          <p:nvPr/>
        </p:nvSpPr>
        <p:spPr>
          <a:xfrm>
            <a:off x="1475304" y="2262853"/>
            <a:ext cx="6757125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절대적인 숫자가 아닌 사람이 느끼는 숫자 등을 활용했습니다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Ex)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체감온도 불쾌지수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F8F381-3DC4-D08E-B7DE-8C4C351CC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75" y="1365860"/>
            <a:ext cx="7668695" cy="685896"/>
          </a:xfrm>
          <a:prstGeom prst="rect">
            <a:avLst/>
          </a:prstGeom>
        </p:spPr>
      </p:pic>
      <p:sp>
        <p:nvSpPr>
          <p:cNvPr id="12" name="Google Shape;75;p15">
            <a:extLst>
              <a:ext uri="{FF2B5EF4-FFF2-40B4-BE49-F238E27FC236}">
                <a16:creationId xmlns:a16="http://schemas.microsoft.com/office/drawing/2014/main" id="{90F25F43-8319-20AD-3E5C-C18B0388B9B8}"/>
              </a:ext>
            </a:extLst>
          </p:cNvPr>
          <p:cNvSpPr txBox="1"/>
          <p:nvPr/>
        </p:nvSpPr>
        <p:spPr>
          <a:xfrm>
            <a:off x="1475305" y="3622677"/>
            <a:ext cx="6757125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불쾌지수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= 1.8*(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기온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)-0.55*(1-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습도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)*(1.8*(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기온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)-26)+32</a:t>
            </a:r>
            <a:endParaRPr lang="ko-KR" altLang="en-US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3" name="Google Shape;75;p15">
            <a:extLst>
              <a:ext uri="{FF2B5EF4-FFF2-40B4-BE49-F238E27FC236}">
                <a16:creationId xmlns:a16="http://schemas.microsoft.com/office/drawing/2014/main" id="{BCBD00ED-E806-38F6-8091-3B81C2406922}"/>
              </a:ext>
            </a:extLst>
          </p:cNvPr>
          <p:cNvSpPr txBox="1"/>
          <p:nvPr/>
        </p:nvSpPr>
        <p:spPr>
          <a:xfrm>
            <a:off x="1408975" y="2978341"/>
            <a:ext cx="6757125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 체감온도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= 13.12 + 0.6215(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온도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 - 11.37 (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풍속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 + 0.3965 (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풍속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)(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온도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3686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</a:rPr>
              <a:t>2023 </a:t>
            </a:r>
            <a:r>
              <a:rPr lang="ko-KR" altLang="en-US" sz="2000" dirty="0">
                <a:solidFill>
                  <a:srgbClr val="19264B"/>
                </a:solidFill>
              </a:rPr>
              <a:t>전력 사용량 예측 </a:t>
            </a:r>
            <a:r>
              <a:rPr lang="en-US" altLang="ko-KR" sz="2000" dirty="0">
                <a:solidFill>
                  <a:srgbClr val="19264B"/>
                </a:solidFill>
              </a:rPr>
              <a:t>AI </a:t>
            </a:r>
            <a:r>
              <a:rPr lang="ko-KR" altLang="en-US" sz="2000" dirty="0">
                <a:solidFill>
                  <a:srgbClr val="19264B"/>
                </a:solidFill>
              </a:rPr>
              <a:t>경진대회</a:t>
            </a:r>
          </a:p>
        </p:txBody>
      </p:sp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ABEDDF95-BAED-766B-12E9-96245372C50D}"/>
              </a:ext>
            </a:extLst>
          </p:cNvPr>
          <p:cNvSpPr txBox="1"/>
          <p:nvPr/>
        </p:nvSpPr>
        <p:spPr>
          <a:xfrm>
            <a:off x="1408975" y="691508"/>
            <a:ext cx="4979400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3)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시간 데이터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2CD4BB-2741-1F1E-DF49-214AA2773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162" y="1812873"/>
            <a:ext cx="5912811" cy="793182"/>
          </a:xfrm>
          <a:prstGeom prst="rect">
            <a:avLst/>
          </a:prstGeom>
        </p:spPr>
      </p:pic>
      <p:sp>
        <p:nvSpPr>
          <p:cNvPr id="5" name="Google Shape;75;p15">
            <a:extLst>
              <a:ext uri="{FF2B5EF4-FFF2-40B4-BE49-F238E27FC236}">
                <a16:creationId xmlns:a16="http://schemas.microsoft.com/office/drawing/2014/main" id="{144AD1BB-FD44-3FAA-24A0-903054F364E9}"/>
              </a:ext>
            </a:extLst>
          </p:cNvPr>
          <p:cNvSpPr txBox="1"/>
          <p:nvPr/>
        </p:nvSpPr>
        <p:spPr>
          <a:xfrm>
            <a:off x="1408975" y="1122213"/>
            <a:ext cx="6955514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문제점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사람이 인식하는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23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시와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시는 컴퓨터가 인식하는 것과는 다르다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lang="ko-KR" altLang="en-US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EA78CD-B54F-3FA0-F455-FE64D8527D51}"/>
              </a:ext>
            </a:extLst>
          </p:cNvPr>
          <p:cNvCxnSpPr/>
          <p:nvPr/>
        </p:nvCxnSpPr>
        <p:spPr>
          <a:xfrm>
            <a:off x="1958495" y="4326697"/>
            <a:ext cx="5627594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75;p15">
            <a:extLst>
              <a:ext uri="{FF2B5EF4-FFF2-40B4-BE49-F238E27FC236}">
                <a16:creationId xmlns:a16="http://schemas.microsoft.com/office/drawing/2014/main" id="{64BF968D-D835-6EBE-3291-9A3EDA9318CD}"/>
              </a:ext>
            </a:extLst>
          </p:cNvPr>
          <p:cNvSpPr txBox="1"/>
          <p:nvPr/>
        </p:nvSpPr>
        <p:spPr>
          <a:xfrm>
            <a:off x="1739093" y="2833534"/>
            <a:ext cx="5534029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주기함수인 </a:t>
            </a:r>
            <a:r>
              <a:rPr lang="en-US" altLang="ko-KR" sz="16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sin,cos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함수를 사용하여 해결할 수 있다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lang="ko-KR" altLang="en-US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352A5B16-F9CB-E6AD-EAD9-11DC8E574CC7}"/>
              </a:ext>
            </a:extLst>
          </p:cNvPr>
          <p:cNvSpPr/>
          <p:nvPr/>
        </p:nvSpPr>
        <p:spPr>
          <a:xfrm>
            <a:off x="6759095" y="3856050"/>
            <a:ext cx="316006" cy="396688"/>
          </a:xfrm>
          <a:prstGeom prst="downArrow">
            <a:avLst/>
          </a:prstGeom>
          <a:solidFill>
            <a:srgbClr val="B3CE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7F6DA304-B612-24E0-D178-F2AEF29C4B2A}"/>
              </a:ext>
            </a:extLst>
          </p:cNvPr>
          <p:cNvSpPr/>
          <p:nvPr/>
        </p:nvSpPr>
        <p:spPr>
          <a:xfrm>
            <a:off x="2204605" y="3822943"/>
            <a:ext cx="316006" cy="396688"/>
          </a:xfrm>
          <a:prstGeom prst="downArrow">
            <a:avLst/>
          </a:prstGeom>
          <a:solidFill>
            <a:srgbClr val="B3CE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75;p15">
            <a:extLst>
              <a:ext uri="{FF2B5EF4-FFF2-40B4-BE49-F238E27FC236}">
                <a16:creationId xmlns:a16="http://schemas.microsoft.com/office/drawing/2014/main" id="{23E08D16-9331-9805-6F72-3CAC3AF75F12}"/>
              </a:ext>
            </a:extLst>
          </p:cNvPr>
          <p:cNvSpPr txBox="1"/>
          <p:nvPr/>
        </p:nvSpPr>
        <p:spPr>
          <a:xfrm>
            <a:off x="1809162" y="4326697"/>
            <a:ext cx="298641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0</a:t>
            </a:r>
            <a:endParaRPr lang="ko-KR" altLang="en-US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5" name="Google Shape;75;p15">
            <a:extLst>
              <a:ext uri="{FF2B5EF4-FFF2-40B4-BE49-F238E27FC236}">
                <a16:creationId xmlns:a16="http://schemas.microsoft.com/office/drawing/2014/main" id="{38032D72-FDBC-99A3-BAA4-76184F320AF3}"/>
              </a:ext>
            </a:extLst>
          </p:cNvPr>
          <p:cNvSpPr txBox="1"/>
          <p:nvPr/>
        </p:nvSpPr>
        <p:spPr>
          <a:xfrm>
            <a:off x="2107815" y="4324455"/>
            <a:ext cx="509586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시</a:t>
            </a:r>
          </a:p>
        </p:txBody>
      </p:sp>
      <p:sp>
        <p:nvSpPr>
          <p:cNvPr id="17" name="Google Shape;75;p15">
            <a:extLst>
              <a:ext uri="{FF2B5EF4-FFF2-40B4-BE49-F238E27FC236}">
                <a16:creationId xmlns:a16="http://schemas.microsoft.com/office/drawing/2014/main" id="{690EFBA7-5702-24E2-41E8-1BA761ABBF95}"/>
              </a:ext>
            </a:extLst>
          </p:cNvPr>
          <p:cNvSpPr txBox="1"/>
          <p:nvPr/>
        </p:nvSpPr>
        <p:spPr>
          <a:xfrm>
            <a:off x="6607468" y="4324455"/>
            <a:ext cx="619260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23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시</a:t>
            </a:r>
          </a:p>
        </p:txBody>
      </p:sp>
      <p:sp>
        <p:nvSpPr>
          <p:cNvPr id="18" name="Google Shape;75;p15">
            <a:extLst>
              <a:ext uri="{FF2B5EF4-FFF2-40B4-BE49-F238E27FC236}">
                <a16:creationId xmlns:a16="http://schemas.microsoft.com/office/drawing/2014/main" id="{FAA8E158-5B8F-F598-53C6-EC5D57E71C6D}"/>
              </a:ext>
            </a:extLst>
          </p:cNvPr>
          <p:cNvSpPr txBox="1"/>
          <p:nvPr/>
        </p:nvSpPr>
        <p:spPr>
          <a:xfrm>
            <a:off x="7362102" y="4324455"/>
            <a:ext cx="1181100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25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시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=1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시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C2F71EEB-3F17-A314-1D77-D928118E0348}"/>
              </a:ext>
            </a:extLst>
          </p:cNvPr>
          <p:cNvSpPr/>
          <p:nvPr/>
        </p:nvSpPr>
        <p:spPr>
          <a:xfrm>
            <a:off x="7428086" y="3856050"/>
            <a:ext cx="316006" cy="396688"/>
          </a:xfrm>
          <a:prstGeom prst="downArrow">
            <a:avLst/>
          </a:prstGeom>
          <a:solidFill>
            <a:srgbClr val="B3CE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Google Shape;75;p15">
            <a:extLst>
              <a:ext uri="{FF2B5EF4-FFF2-40B4-BE49-F238E27FC236}">
                <a16:creationId xmlns:a16="http://schemas.microsoft.com/office/drawing/2014/main" id="{3CF5FA88-401D-BC88-C0AD-0DC1442B1229}"/>
              </a:ext>
            </a:extLst>
          </p:cNvPr>
          <p:cNvSpPr txBox="1"/>
          <p:nvPr/>
        </p:nvSpPr>
        <p:spPr>
          <a:xfrm>
            <a:off x="4553659" y="3223261"/>
            <a:ext cx="674644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22</a:t>
            </a:r>
            <a:endParaRPr lang="ko-KR" altLang="en-US" sz="2000" dirty="0">
              <a:solidFill>
                <a:srgbClr val="FF0000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3" name="막힌 원호 22">
            <a:extLst>
              <a:ext uri="{FF2B5EF4-FFF2-40B4-BE49-F238E27FC236}">
                <a16:creationId xmlns:a16="http://schemas.microsoft.com/office/drawing/2014/main" id="{AF50667F-238C-C477-08C5-DA7E2BBDABA4}"/>
              </a:ext>
            </a:extLst>
          </p:cNvPr>
          <p:cNvSpPr/>
          <p:nvPr/>
        </p:nvSpPr>
        <p:spPr>
          <a:xfrm>
            <a:off x="2362608" y="3746929"/>
            <a:ext cx="4513247" cy="108000"/>
          </a:xfrm>
          <a:prstGeom prst="blockArc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막힌 원호 23">
            <a:extLst>
              <a:ext uri="{FF2B5EF4-FFF2-40B4-BE49-F238E27FC236}">
                <a16:creationId xmlns:a16="http://schemas.microsoft.com/office/drawing/2014/main" id="{90BBEDC4-68B3-3FC3-F152-49DB8A73C4AB}"/>
              </a:ext>
            </a:extLst>
          </p:cNvPr>
          <p:cNvSpPr/>
          <p:nvPr/>
        </p:nvSpPr>
        <p:spPr>
          <a:xfrm>
            <a:off x="6903213" y="3770850"/>
            <a:ext cx="739818" cy="72000"/>
          </a:xfrm>
          <a:prstGeom prst="blockArc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Google Shape;75;p15">
            <a:extLst>
              <a:ext uri="{FF2B5EF4-FFF2-40B4-BE49-F238E27FC236}">
                <a16:creationId xmlns:a16="http://schemas.microsoft.com/office/drawing/2014/main" id="{53DA2FF7-0AC3-58F3-2AD8-CF5769B2EA1E}"/>
              </a:ext>
            </a:extLst>
          </p:cNvPr>
          <p:cNvSpPr txBox="1"/>
          <p:nvPr/>
        </p:nvSpPr>
        <p:spPr>
          <a:xfrm>
            <a:off x="7077587" y="3428073"/>
            <a:ext cx="423815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dirty="0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</a:t>
            </a:r>
            <a:endParaRPr lang="ko-KR" altLang="en-US" sz="1300" dirty="0">
              <a:solidFill>
                <a:srgbClr val="FF0000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820291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2000" dirty="0">
                <a:solidFill>
                  <a:srgbClr val="19264B"/>
                </a:solidFill>
              </a:rPr>
              <a:t>2023 </a:t>
            </a:r>
            <a:r>
              <a:rPr lang="ko-KR" altLang="en-US" sz="2000" dirty="0">
                <a:solidFill>
                  <a:srgbClr val="19264B"/>
                </a:solidFill>
              </a:rPr>
              <a:t>전력 사용량 예측 </a:t>
            </a:r>
            <a:r>
              <a:rPr lang="en-US" altLang="ko-KR" sz="2000" dirty="0">
                <a:solidFill>
                  <a:srgbClr val="19264B"/>
                </a:solidFill>
              </a:rPr>
              <a:t>AI </a:t>
            </a:r>
            <a:r>
              <a:rPr lang="ko-KR" altLang="en-US" sz="2000" dirty="0">
                <a:solidFill>
                  <a:srgbClr val="19264B"/>
                </a:solidFill>
              </a:rPr>
              <a:t>경진대회</a:t>
            </a:r>
          </a:p>
        </p:txBody>
      </p:sp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ABEDDF95-BAED-766B-12E9-96245372C50D}"/>
              </a:ext>
            </a:extLst>
          </p:cNvPr>
          <p:cNvSpPr txBox="1"/>
          <p:nvPr/>
        </p:nvSpPr>
        <p:spPr>
          <a:xfrm>
            <a:off x="1408975" y="691508"/>
            <a:ext cx="4979400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3)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시간 데이터 처리 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EA78CD-B54F-3FA0-F455-FE64D8527D51}"/>
              </a:ext>
            </a:extLst>
          </p:cNvPr>
          <p:cNvCxnSpPr>
            <a:cxnSpLocks/>
          </p:cNvCxnSpPr>
          <p:nvPr/>
        </p:nvCxnSpPr>
        <p:spPr>
          <a:xfrm>
            <a:off x="2205372" y="2289385"/>
            <a:ext cx="6011269" cy="0"/>
          </a:xfrm>
          <a:prstGeom prst="line">
            <a:avLst/>
          </a:prstGeom>
          <a:ln w="12700">
            <a:solidFill>
              <a:srgbClr val="192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B69A6654-1210-9D53-DDE3-9938C92F75F6}"/>
              </a:ext>
            </a:extLst>
          </p:cNvPr>
          <p:cNvCxnSpPr>
            <a:cxnSpLocks/>
          </p:cNvCxnSpPr>
          <p:nvPr/>
        </p:nvCxnSpPr>
        <p:spPr>
          <a:xfrm flipV="1">
            <a:off x="2057225" y="1667334"/>
            <a:ext cx="1919255" cy="1254682"/>
          </a:xfrm>
          <a:prstGeom prst="curvedConnector3">
            <a:avLst/>
          </a:prstGeom>
          <a:ln w="19050">
            <a:solidFill>
              <a:srgbClr val="192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149C3C83-9DF6-3A75-EE0A-C4F6A9854BD6}"/>
              </a:ext>
            </a:extLst>
          </p:cNvPr>
          <p:cNvCxnSpPr>
            <a:cxnSpLocks/>
          </p:cNvCxnSpPr>
          <p:nvPr/>
        </p:nvCxnSpPr>
        <p:spPr>
          <a:xfrm flipH="1" flipV="1">
            <a:off x="3976480" y="1667334"/>
            <a:ext cx="1919255" cy="1254682"/>
          </a:xfrm>
          <a:prstGeom prst="curvedConnector3">
            <a:avLst/>
          </a:prstGeom>
          <a:ln w="19050">
            <a:solidFill>
              <a:srgbClr val="192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EB50DB5F-79A0-0070-FC32-53B105164B57}"/>
              </a:ext>
            </a:extLst>
          </p:cNvPr>
          <p:cNvCxnSpPr>
            <a:cxnSpLocks/>
          </p:cNvCxnSpPr>
          <p:nvPr/>
        </p:nvCxnSpPr>
        <p:spPr>
          <a:xfrm flipV="1">
            <a:off x="5860829" y="1662044"/>
            <a:ext cx="1919255" cy="1254682"/>
          </a:xfrm>
          <a:prstGeom prst="curvedConnector3">
            <a:avLst/>
          </a:prstGeom>
          <a:ln w="19050">
            <a:solidFill>
              <a:srgbClr val="192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719356-40BE-A6B7-39ED-F67F4DE61C3B}"/>
              </a:ext>
            </a:extLst>
          </p:cNvPr>
          <p:cNvSpPr txBox="1"/>
          <p:nvPr/>
        </p:nvSpPr>
        <p:spPr>
          <a:xfrm>
            <a:off x="2978950" y="2289385"/>
            <a:ext cx="361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9264B"/>
                </a:solidFill>
              </a:rPr>
              <a:t>0</a:t>
            </a:r>
            <a:endParaRPr lang="ko-KR" altLang="en-US" dirty="0">
              <a:solidFill>
                <a:srgbClr val="19264B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F5C60D-3404-9A64-D55B-7F98CAE15E4C}"/>
              </a:ext>
            </a:extLst>
          </p:cNvPr>
          <p:cNvSpPr txBox="1"/>
          <p:nvPr/>
        </p:nvSpPr>
        <p:spPr>
          <a:xfrm>
            <a:off x="3795812" y="2301304"/>
            <a:ext cx="361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9264B"/>
                </a:solidFill>
              </a:rPr>
              <a:t>6</a:t>
            </a:r>
            <a:endParaRPr lang="ko-KR" altLang="en-US" dirty="0">
              <a:solidFill>
                <a:srgbClr val="19264B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E79CDB-8218-F89F-1846-76685F3BDB56}"/>
              </a:ext>
            </a:extLst>
          </p:cNvPr>
          <p:cNvSpPr txBox="1"/>
          <p:nvPr/>
        </p:nvSpPr>
        <p:spPr>
          <a:xfrm>
            <a:off x="4832940" y="1989073"/>
            <a:ext cx="51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9264B"/>
                </a:solidFill>
              </a:rPr>
              <a:t>12</a:t>
            </a:r>
            <a:endParaRPr lang="ko-KR" altLang="en-US" dirty="0">
              <a:solidFill>
                <a:srgbClr val="19264B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885247-52E6-0AAF-84FE-EF6902591CEE}"/>
              </a:ext>
            </a:extLst>
          </p:cNvPr>
          <p:cNvSpPr txBox="1"/>
          <p:nvPr/>
        </p:nvSpPr>
        <p:spPr>
          <a:xfrm>
            <a:off x="3316396" y="2290388"/>
            <a:ext cx="447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9264B"/>
                </a:solidFill>
              </a:rPr>
              <a:t>3</a:t>
            </a:r>
            <a:endParaRPr lang="ko-KR" altLang="en-US" dirty="0">
              <a:solidFill>
                <a:srgbClr val="19264B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892789-869C-D4EF-58E8-F7A0B1FC58EA}"/>
              </a:ext>
            </a:extLst>
          </p:cNvPr>
          <p:cNvSpPr txBox="1"/>
          <p:nvPr/>
        </p:nvSpPr>
        <p:spPr>
          <a:xfrm>
            <a:off x="6734923" y="2294675"/>
            <a:ext cx="931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9264B"/>
                </a:solidFill>
              </a:rPr>
              <a:t>24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677E509-C7FC-BA8A-E03F-73E1CAC3B364}"/>
              </a:ext>
            </a:extLst>
          </p:cNvPr>
          <p:cNvSpPr/>
          <p:nvPr/>
        </p:nvSpPr>
        <p:spPr>
          <a:xfrm>
            <a:off x="1719416" y="2301304"/>
            <a:ext cx="1641068" cy="1029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9264B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8DDCC3-B1CA-B644-4C73-158CEE973AA8}"/>
              </a:ext>
            </a:extLst>
          </p:cNvPr>
          <p:cNvSpPr/>
          <p:nvPr/>
        </p:nvSpPr>
        <p:spPr>
          <a:xfrm>
            <a:off x="6412754" y="1245390"/>
            <a:ext cx="1641068" cy="1029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9264B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A8DE8-3A32-149F-5F06-E95C4AACE6C3}"/>
              </a:ext>
            </a:extLst>
          </p:cNvPr>
          <p:cNvSpPr txBox="1"/>
          <p:nvPr/>
        </p:nvSpPr>
        <p:spPr>
          <a:xfrm>
            <a:off x="2817233" y="2263973"/>
            <a:ext cx="447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9264B"/>
                </a:solidFill>
              </a:rPr>
              <a:t>0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57514-4B6B-D792-4B40-D2E25384DB8F}"/>
              </a:ext>
            </a:extLst>
          </p:cNvPr>
          <p:cNvCxnSpPr>
            <a:cxnSpLocks/>
          </p:cNvCxnSpPr>
          <p:nvPr/>
        </p:nvCxnSpPr>
        <p:spPr>
          <a:xfrm>
            <a:off x="2205371" y="1775566"/>
            <a:ext cx="6011269" cy="0"/>
          </a:xfrm>
          <a:prstGeom prst="line">
            <a:avLst/>
          </a:prstGeom>
          <a:ln w="12700" cmpd="sng">
            <a:solidFill>
              <a:srgbClr val="19264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150ABD8-A7FD-D413-FB9C-1C2834BC13A6}"/>
              </a:ext>
            </a:extLst>
          </p:cNvPr>
          <p:cNvSpPr txBox="1"/>
          <p:nvPr/>
        </p:nvSpPr>
        <p:spPr>
          <a:xfrm>
            <a:off x="4260114" y="2288777"/>
            <a:ext cx="447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9264B"/>
                </a:solidFill>
              </a:rPr>
              <a:t>9</a:t>
            </a:r>
            <a:endParaRPr lang="ko-KR" altLang="en-US" dirty="0">
              <a:solidFill>
                <a:srgbClr val="19264B"/>
              </a:solidFill>
            </a:endParaRPr>
          </a:p>
        </p:txBody>
      </p:sp>
      <p:sp>
        <p:nvSpPr>
          <p:cNvPr id="28" name="Google Shape;75;p15">
            <a:extLst>
              <a:ext uri="{FF2B5EF4-FFF2-40B4-BE49-F238E27FC236}">
                <a16:creationId xmlns:a16="http://schemas.microsoft.com/office/drawing/2014/main" id="{5758A0AF-D2A9-6B90-6ADB-3EFF6B4AF0DA}"/>
              </a:ext>
            </a:extLst>
          </p:cNvPr>
          <p:cNvSpPr txBox="1"/>
          <p:nvPr/>
        </p:nvSpPr>
        <p:spPr>
          <a:xfrm>
            <a:off x="2024797" y="3233163"/>
            <a:ext cx="3061506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Sin(2*pi*3/24)=Sin(2*pi*9/24)</a:t>
            </a:r>
            <a:endParaRPr lang="ko-KR" altLang="en-US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9" name="Google Shape;75;p15">
            <a:extLst>
              <a:ext uri="{FF2B5EF4-FFF2-40B4-BE49-F238E27FC236}">
                <a16:creationId xmlns:a16="http://schemas.microsoft.com/office/drawing/2014/main" id="{3BD4C2A9-198A-5148-EC91-6E16503BD63E}"/>
              </a:ext>
            </a:extLst>
          </p:cNvPr>
          <p:cNvSpPr txBox="1"/>
          <p:nvPr/>
        </p:nvSpPr>
        <p:spPr>
          <a:xfrm>
            <a:off x="1599966" y="3984202"/>
            <a:ext cx="5767349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※ </a:t>
            </a:r>
            <a:r>
              <a:rPr lang="en-US" altLang="ko-KR" sz="1600" dirty="0" err="1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sin,cos</a:t>
            </a:r>
            <a:r>
              <a:rPr lang="en-US" altLang="ko-KR" sz="1600" dirty="0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함수를 함께 사용해서 데이터를 </a:t>
            </a:r>
            <a:r>
              <a:rPr lang="ko-KR" altLang="en-US" sz="1600" dirty="0" err="1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전처리</a:t>
            </a:r>
            <a:r>
              <a:rPr lang="ko-KR" altLang="en-US" sz="1600" dirty="0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해야한다</a:t>
            </a:r>
            <a:r>
              <a:rPr lang="ko-KR" altLang="en-US" sz="1600" dirty="0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4405A69-8180-8D22-C521-9B036F71D0FD}"/>
              </a:ext>
            </a:extLst>
          </p:cNvPr>
          <p:cNvCxnSpPr>
            <a:cxnSpLocks/>
          </p:cNvCxnSpPr>
          <p:nvPr/>
        </p:nvCxnSpPr>
        <p:spPr>
          <a:xfrm>
            <a:off x="3463900" y="1759890"/>
            <a:ext cx="0" cy="528887"/>
          </a:xfrm>
          <a:prstGeom prst="line">
            <a:avLst/>
          </a:prstGeom>
          <a:ln w="12700" cmpd="sng">
            <a:solidFill>
              <a:srgbClr val="19264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10E24E7-F072-83F8-314C-DB514373296C}"/>
              </a:ext>
            </a:extLst>
          </p:cNvPr>
          <p:cNvCxnSpPr>
            <a:cxnSpLocks/>
          </p:cNvCxnSpPr>
          <p:nvPr/>
        </p:nvCxnSpPr>
        <p:spPr>
          <a:xfrm>
            <a:off x="4397964" y="1775566"/>
            <a:ext cx="0" cy="528887"/>
          </a:xfrm>
          <a:prstGeom prst="line">
            <a:avLst/>
          </a:prstGeom>
          <a:ln w="12700" cmpd="sng">
            <a:solidFill>
              <a:srgbClr val="19264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75;p15">
            <a:extLst>
              <a:ext uri="{FF2B5EF4-FFF2-40B4-BE49-F238E27FC236}">
                <a16:creationId xmlns:a16="http://schemas.microsoft.com/office/drawing/2014/main" id="{4981C50E-9870-3ECA-A112-AC3348F89E57}"/>
              </a:ext>
            </a:extLst>
          </p:cNvPr>
          <p:cNvSpPr txBox="1"/>
          <p:nvPr/>
        </p:nvSpPr>
        <p:spPr>
          <a:xfrm>
            <a:off x="4483640" y="3250860"/>
            <a:ext cx="4021442" cy="41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3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</a:t>
            </a:r>
            <a:r>
              <a:rPr lang="ko-KR" altLang="en-US" sz="13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시와 </a:t>
            </a:r>
            <a:r>
              <a:rPr lang="en-US" altLang="ko-KR" sz="13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9</a:t>
            </a:r>
            <a:r>
              <a:rPr lang="ko-KR" altLang="en-US" sz="13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시의 값이 같은 문제 발생</a:t>
            </a:r>
          </a:p>
        </p:txBody>
      </p:sp>
    </p:spTree>
    <p:extLst>
      <p:ext uri="{BB962C8B-B14F-4D97-AF65-F5344CB8AC3E}">
        <p14:creationId xmlns:p14="http://schemas.microsoft.com/office/powerpoint/2010/main" val="2497976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A1A756D3-BFC9-1B28-68A4-14685E0E0FE5}"/>
              </a:ext>
            </a:extLst>
          </p:cNvPr>
          <p:cNvSpPr txBox="1"/>
          <p:nvPr/>
        </p:nvSpPr>
        <p:spPr>
          <a:xfrm>
            <a:off x="3494963" y="1771546"/>
            <a:ext cx="3082817" cy="160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0" b="1" dirty="0">
                <a:solidFill>
                  <a:srgbClr val="19264B"/>
                </a:solidFill>
              </a:rPr>
              <a:t>Q &amp; A</a:t>
            </a:r>
          </a:p>
        </p:txBody>
      </p:sp>
      <p:sp>
        <p:nvSpPr>
          <p:cNvPr id="6" name="Google Shape;55;p13">
            <a:extLst>
              <a:ext uri="{FF2B5EF4-FFF2-40B4-BE49-F238E27FC236}">
                <a16:creationId xmlns:a16="http://schemas.microsoft.com/office/drawing/2014/main" id="{31F4D4A2-0BB3-3C2A-4FF3-66751F89C17E}"/>
              </a:ext>
            </a:extLst>
          </p:cNvPr>
          <p:cNvSpPr txBox="1"/>
          <p:nvPr/>
        </p:nvSpPr>
        <p:spPr>
          <a:xfrm>
            <a:off x="1243885" y="4627049"/>
            <a:ext cx="6410527" cy="62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rgbClr val="19264B"/>
                </a:solidFill>
              </a:rPr>
              <a:t>CUAI 스터디 </a:t>
            </a:r>
            <a:r>
              <a:rPr lang="en-US" altLang="ko" sz="2500" dirty="0">
                <a:solidFill>
                  <a:srgbClr val="19264B"/>
                </a:solidFill>
              </a:rPr>
              <a:t>Kaggle/</a:t>
            </a:r>
            <a:r>
              <a:rPr lang="en-US" altLang="ko" sz="2500" dirty="0" err="1">
                <a:solidFill>
                  <a:srgbClr val="19264B"/>
                </a:solidFill>
              </a:rPr>
              <a:t>Dacon</a:t>
            </a:r>
            <a:r>
              <a:rPr lang="en-US" altLang="ko" sz="2500" dirty="0">
                <a:solidFill>
                  <a:srgbClr val="19264B"/>
                </a:solidFill>
              </a:rPr>
              <a:t> </a:t>
            </a:r>
            <a:r>
              <a:rPr lang="ko-KR" altLang="en-US" sz="2500" dirty="0">
                <a:solidFill>
                  <a:srgbClr val="19264B"/>
                </a:solidFill>
              </a:rPr>
              <a:t>스터디</a:t>
            </a:r>
            <a:endParaRPr lang="en-US" altLang="ko-KR" sz="2500" dirty="0">
              <a:solidFill>
                <a:srgbClr val="1926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05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243885" y="4627049"/>
            <a:ext cx="6410527" cy="62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rgbClr val="19264B"/>
                </a:solidFill>
              </a:rPr>
              <a:t>CUAI 스터디 </a:t>
            </a:r>
            <a:r>
              <a:rPr lang="en-US" altLang="ko" sz="2500" dirty="0">
                <a:solidFill>
                  <a:srgbClr val="19264B"/>
                </a:solidFill>
              </a:rPr>
              <a:t>Kaggle/</a:t>
            </a:r>
            <a:r>
              <a:rPr lang="en-US" altLang="ko" sz="2500" dirty="0" err="1">
                <a:solidFill>
                  <a:srgbClr val="19264B"/>
                </a:solidFill>
              </a:rPr>
              <a:t>Dacon</a:t>
            </a:r>
            <a:r>
              <a:rPr lang="en-US" altLang="ko" sz="2500" dirty="0">
                <a:solidFill>
                  <a:srgbClr val="19264B"/>
                </a:solidFill>
              </a:rPr>
              <a:t> </a:t>
            </a:r>
            <a:r>
              <a:rPr lang="ko-KR" altLang="en-US" sz="2500" dirty="0">
                <a:solidFill>
                  <a:srgbClr val="19264B"/>
                </a:solidFill>
              </a:rPr>
              <a:t>스터디</a:t>
            </a:r>
            <a:endParaRPr lang="en-US" altLang="ko-KR" sz="25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5;p13">
            <a:extLst>
              <a:ext uri="{FF2B5EF4-FFF2-40B4-BE49-F238E27FC236}">
                <a16:creationId xmlns:a16="http://schemas.microsoft.com/office/drawing/2014/main" id="{89C3DF5B-EA7F-448E-1730-A3AA24138D62}"/>
              </a:ext>
            </a:extLst>
          </p:cNvPr>
          <p:cNvSpPr txBox="1"/>
          <p:nvPr/>
        </p:nvSpPr>
        <p:spPr>
          <a:xfrm>
            <a:off x="2288563" y="1892031"/>
            <a:ext cx="6051650" cy="160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0" b="1" dirty="0">
                <a:solidFill>
                  <a:srgbClr val="19264B"/>
                </a:solidFill>
              </a:rPr>
              <a:t>감사합니다</a:t>
            </a:r>
            <a:endParaRPr lang="en-US" altLang="ko-KR" sz="8000" b="1" dirty="0">
              <a:solidFill>
                <a:srgbClr val="1926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25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2821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스터디원 1 : </a:t>
            </a:r>
            <a:r>
              <a:rPr lang="ko-KR" altLang="en-US" dirty="0" err="1">
                <a:solidFill>
                  <a:srgbClr val="19264B"/>
                </a:solidFill>
              </a:rPr>
              <a:t>박준상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스터디원 2 : </a:t>
            </a:r>
            <a:r>
              <a:rPr lang="ko-KR" altLang="en-US" dirty="0" err="1">
                <a:solidFill>
                  <a:srgbClr val="19264B"/>
                </a:solidFill>
              </a:rPr>
              <a:t>송경준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스터디원 3 : </a:t>
            </a:r>
            <a:r>
              <a:rPr lang="ko-KR" altLang="en-US" dirty="0" err="1">
                <a:solidFill>
                  <a:srgbClr val="19264B"/>
                </a:solidFill>
              </a:rPr>
              <a:t>안상우</a:t>
            </a:r>
            <a:endParaRPr dirty="0">
              <a:solidFill>
                <a:srgbClr val="19264B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1F5ED9-34CE-D0E3-97FA-3C1A7E4378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516" b="42082"/>
          <a:stretch/>
        </p:blipFill>
        <p:spPr>
          <a:xfrm>
            <a:off x="6137600" y="3509570"/>
            <a:ext cx="2436395" cy="10493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D33C28-E8B6-B507-2E0C-1D302E47B6A2}"/>
              </a:ext>
            </a:extLst>
          </p:cNvPr>
          <p:cNvSpPr txBox="1"/>
          <p:nvPr/>
        </p:nvSpPr>
        <p:spPr>
          <a:xfrm>
            <a:off x="1599250" y="901661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9264B"/>
                </a:solidFill>
              </a:rPr>
              <a:t>3/29 </a:t>
            </a:r>
            <a:r>
              <a:rPr lang="ko-KR" altLang="en-US" dirty="0">
                <a:solidFill>
                  <a:srgbClr val="19264B"/>
                </a:solidFill>
              </a:rPr>
              <a:t>일 스터디 진행 </a:t>
            </a:r>
          </a:p>
        </p:txBody>
      </p:sp>
    </p:spTree>
    <p:extLst>
      <p:ext uri="{BB962C8B-B14F-4D97-AF65-F5344CB8AC3E}">
        <p14:creationId xmlns:p14="http://schemas.microsoft.com/office/powerpoint/2010/main" val="300330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785493" y="488410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D40AE9-352E-3A31-A2A9-2CD28D697F4D}"/>
              </a:ext>
            </a:extLst>
          </p:cNvPr>
          <p:cNvSpPr txBox="1"/>
          <p:nvPr/>
        </p:nvSpPr>
        <p:spPr>
          <a:xfrm>
            <a:off x="1852731" y="1401962"/>
            <a:ext cx="3915177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진행 방식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7DD46C-0B80-E247-9233-A7DDB06EF8ED}"/>
              </a:ext>
            </a:extLst>
          </p:cNvPr>
          <p:cNvSpPr txBox="1"/>
          <p:nvPr/>
        </p:nvSpPr>
        <p:spPr>
          <a:xfrm>
            <a:off x="1852731" y="1838124"/>
            <a:ext cx="3915177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5D3624-B255-30A7-DFB8-F5E4F19FA5CA}"/>
              </a:ext>
            </a:extLst>
          </p:cNvPr>
          <p:cNvSpPr txBox="1"/>
          <p:nvPr/>
        </p:nvSpPr>
        <p:spPr>
          <a:xfrm>
            <a:off x="1852731" y="2274286"/>
            <a:ext cx="3915177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물류 유통량 예측 경진대회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99F324-69F4-EA59-32AD-FC68C7549342}"/>
              </a:ext>
            </a:extLst>
          </p:cNvPr>
          <p:cNvSpPr txBox="1"/>
          <p:nvPr/>
        </p:nvSpPr>
        <p:spPr>
          <a:xfrm>
            <a:off x="2614411" y="2700894"/>
            <a:ext cx="3915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19264B"/>
                </a:solidFill>
              </a:rPr>
              <a:t>Catboost</a:t>
            </a:r>
            <a:endParaRPr lang="ko-KR" altLang="en-US" dirty="0">
              <a:solidFill>
                <a:srgbClr val="19264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551F3-E87F-F5EF-50B4-0BDDD6BFC333}"/>
              </a:ext>
            </a:extLst>
          </p:cNvPr>
          <p:cNvSpPr txBox="1"/>
          <p:nvPr/>
        </p:nvSpPr>
        <p:spPr>
          <a:xfrm>
            <a:off x="1852731" y="3573218"/>
            <a:ext cx="3915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9264B"/>
                </a:solidFill>
              </a:rPr>
              <a:t>2023 </a:t>
            </a:r>
            <a:r>
              <a:rPr lang="ko-KR" altLang="en-US" dirty="0">
                <a:solidFill>
                  <a:srgbClr val="19264B"/>
                </a:solidFill>
              </a:rPr>
              <a:t>전력 사용량 예측 </a:t>
            </a:r>
            <a:r>
              <a:rPr lang="en-US" altLang="ko-KR" dirty="0">
                <a:solidFill>
                  <a:srgbClr val="19264B"/>
                </a:solidFill>
              </a:rPr>
              <a:t>AI </a:t>
            </a:r>
            <a:r>
              <a:rPr lang="ko-KR" altLang="en-US" dirty="0">
                <a:solidFill>
                  <a:srgbClr val="19264B"/>
                </a:solidFill>
              </a:rPr>
              <a:t>경진대회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6FA2F-6D6E-3200-6B36-73AE5D7755C5}"/>
              </a:ext>
            </a:extLst>
          </p:cNvPr>
          <p:cNvSpPr txBox="1"/>
          <p:nvPr/>
        </p:nvSpPr>
        <p:spPr>
          <a:xfrm>
            <a:off x="2614410" y="3986772"/>
            <a:ext cx="3915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9264B"/>
                </a:solidFill>
              </a:rPr>
              <a:t>데이터 </a:t>
            </a:r>
            <a:r>
              <a:rPr lang="ko-KR" altLang="en-US" dirty="0" err="1">
                <a:solidFill>
                  <a:srgbClr val="19264B"/>
                </a:solidFill>
              </a:rPr>
              <a:t>전처리</a:t>
            </a:r>
            <a:r>
              <a:rPr lang="ko-KR" altLang="en-US" dirty="0">
                <a:solidFill>
                  <a:srgbClr val="19264B"/>
                </a:solidFill>
              </a:rPr>
              <a:t> 아이디어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E87908-7C21-21AC-473F-C141C4DCDA4A}"/>
              </a:ext>
            </a:extLst>
          </p:cNvPr>
          <p:cNvSpPr txBox="1"/>
          <p:nvPr/>
        </p:nvSpPr>
        <p:spPr>
          <a:xfrm>
            <a:off x="2614411" y="3121846"/>
            <a:ext cx="3915177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Stratified K-Fold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279DF73-20EF-C13B-7032-1EEE8D8FAC89}"/>
              </a:ext>
            </a:extLst>
          </p:cNvPr>
          <p:cNvCxnSpPr/>
          <p:nvPr/>
        </p:nvCxnSpPr>
        <p:spPr>
          <a:xfrm>
            <a:off x="1852731" y="2591617"/>
            <a:ext cx="5327998" cy="0"/>
          </a:xfrm>
          <a:prstGeom prst="line">
            <a:avLst/>
          </a:prstGeom>
          <a:ln w="12700">
            <a:solidFill>
              <a:srgbClr val="192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EB4F751-8A43-BCE2-11D3-396BC70B1AB0}"/>
              </a:ext>
            </a:extLst>
          </p:cNvPr>
          <p:cNvCxnSpPr/>
          <p:nvPr/>
        </p:nvCxnSpPr>
        <p:spPr>
          <a:xfrm>
            <a:off x="1852731" y="3880995"/>
            <a:ext cx="5327998" cy="0"/>
          </a:xfrm>
          <a:prstGeom prst="line">
            <a:avLst/>
          </a:prstGeom>
          <a:ln w="12700">
            <a:solidFill>
              <a:srgbClr val="1926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BA67FFA3-5DC8-2E81-80DE-AEF2F707324E}"/>
              </a:ext>
            </a:extLst>
          </p:cNvPr>
          <p:cNvSpPr/>
          <p:nvPr/>
        </p:nvSpPr>
        <p:spPr>
          <a:xfrm>
            <a:off x="2540657" y="2826952"/>
            <a:ext cx="73742" cy="59863"/>
          </a:xfrm>
          <a:prstGeom prst="ellipse">
            <a:avLst/>
          </a:prstGeom>
          <a:solidFill>
            <a:srgbClr val="1926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D42575D-A87E-1578-84FE-A2825EFF8B49}"/>
              </a:ext>
            </a:extLst>
          </p:cNvPr>
          <p:cNvSpPr/>
          <p:nvPr/>
        </p:nvSpPr>
        <p:spPr>
          <a:xfrm>
            <a:off x="2577528" y="4105428"/>
            <a:ext cx="73742" cy="59863"/>
          </a:xfrm>
          <a:prstGeom prst="ellipse">
            <a:avLst/>
          </a:prstGeom>
          <a:solidFill>
            <a:srgbClr val="1926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892D5B4-FA72-98E3-7717-F4244AEE087D}"/>
              </a:ext>
            </a:extLst>
          </p:cNvPr>
          <p:cNvSpPr/>
          <p:nvPr/>
        </p:nvSpPr>
        <p:spPr>
          <a:xfrm>
            <a:off x="2540657" y="3261013"/>
            <a:ext cx="73742" cy="59863"/>
          </a:xfrm>
          <a:prstGeom prst="ellipse">
            <a:avLst/>
          </a:prstGeom>
          <a:solidFill>
            <a:srgbClr val="1926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234387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진행 방식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3" name="Google Shape;75;p15">
            <a:extLst>
              <a:ext uri="{FF2B5EF4-FFF2-40B4-BE49-F238E27FC236}">
                <a16:creationId xmlns:a16="http://schemas.microsoft.com/office/drawing/2014/main" id="{6B009F9A-7FD1-967F-303B-EA57DAC65300}"/>
              </a:ext>
            </a:extLst>
          </p:cNvPr>
          <p:cNvSpPr txBox="1"/>
          <p:nvPr/>
        </p:nvSpPr>
        <p:spPr>
          <a:xfrm>
            <a:off x="1408974" y="1822490"/>
            <a:ext cx="156282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24C982-B75F-D0F3-6A64-D38091CC58B2}"/>
              </a:ext>
            </a:extLst>
          </p:cNvPr>
          <p:cNvSpPr txBox="1"/>
          <p:nvPr/>
        </p:nvSpPr>
        <p:spPr>
          <a:xfrm>
            <a:off x="1408974" y="924588"/>
            <a:ext cx="3915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9264B"/>
                </a:solidFill>
              </a:rPr>
              <a:t>매주 금요일 </a:t>
            </a:r>
            <a:r>
              <a:rPr lang="en-US" altLang="ko-KR" dirty="0">
                <a:solidFill>
                  <a:srgbClr val="19264B"/>
                </a:solidFill>
              </a:rPr>
              <a:t>18:00 </a:t>
            </a:r>
            <a:r>
              <a:rPr lang="ko-KR" altLang="en-US" dirty="0">
                <a:solidFill>
                  <a:srgbClr val="19264B"/>
                </a:solidFill>
              </a:rPr>
              <a:t>대면 스터디 진행 예정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44E271-794B-3196-0BB5-6BC33CEF7A07}"/>
              </a:ext>
            </a:extLst>
          </p:cNvPr>
          <p:cNvSpPr txBox="1"/>
          <p:nvPr/>
        </p:nvSpPr>
        <p:spPr>
          <a:xfrm>
            <a:off x="1408974" y="1486831"/>
            <a:ext cx="6753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9264B"/>
                </a:solidFill>
              </a:rPr>
              <a:t>매주 하나의 </a:t>
            </a:r>
            <a:r>
              <a:rPr lang="en-US" altLang="ko-KR" dirty="0">
                <a:solidFill>
                  <a:srgbClr val="19264B"/>
                </a:solidFill>
              </a:rPr>
              <a:t>Kaggle / </a:t>
            </a:r>
            <a:r>
              <a:rPr lang="en-US" altLang="ko-KR" dirty="0" err="1">
                <a:solidFill>
                  <a:srgbClr val="19264B"/>
                </a:solidFill>
              </a:rPr>
              <a:t>Dacon</a:t>
            </a:r>
            <a:r>
              <a:rPr lang="en-US" altLang="ko-KR" dirty="0">
                <a:solidFill>
                  <a:srgbClr val="19264B"/>
                </a:solidFill>
              </a:rPr>
              <a:t> </a:t>
            </a:r>
            <a:r>
              <a:rPr lang="ko-KR" altLang="en-US" dirty="0">
                <a:solidFill>
                  <a:srgbClr val="19264B"/>
                </a:solidFill>
              </a:rPr>
              <a:t>우승 코드를 선정하여 필사 및 코드 분석을 진행합니다</a:t>
            </a:r>
            <a:r>
              <a:rPr lang="en-US" altLang="ko-KR" dirty="0">
                <a:solidFill>
                  <a:srgbClr val="19264B"/>
                </a:solidFill>
              </a:rPr>
              <a:t>. </a:t>
            </a:r>
            <a:endParaRPr lang="ko-KR" altLang="en-US" dirty="0">
              <a:solidFill>
                <a:srgbClr val="19264B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0DB986-096E-90EE-51F9-27C78EB03021}"/>
              </a:ext>
            </a:extLst>
          </p:cNvPr>
          <p:cNvSpPr txBox="1"/>
          <p:nvPr/>
        </p:nvSpPr>
        <p:spPr>
          <a:xfrm>
            <a:off x="1408974" y="2611317"/>
            <a:ext cx="6843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9264B"/>
                </a:solidFill>
              </a:rPr>
              <a:t> </a:t>
            </a:r>
            <a:r>
              <a:rPr lang="ko-KR" altLang="en-US" dirty="0">
                <a:solidFill>
                  <a:srgbClr val="19264B"/>
                </a:solidFill>
              </a:rPr>
              <a:t>코드 분석간 어려웠던 부분을 팀원들과 공유하여 궁금증을 해소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1A395E-CE55-FC08-4DB2-5D82ED7EAFB2}"/>
              </a:ext>
            </a:extLst>
          </p:cNvPr>
          <p:cNvSpPr txBox="1"/>
          <p:nvPr/>
        </p:nvSpPr>
        <p:spPr>
          <a:xfrm>
            <a:off x="1408974" y="3173560"/>
            <a:ext cx="7125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9264B"/>
                </a:solidFill>
              </a:rPr>
              <a:t> </a:t>
            </a:r>
            <a:r>
              <a:rPr lang="ko-KR" altLang="en-US" dirty="0">
                <a:solidFill>
                  <a:srgbClr val="19264B"/>
                </a:solidFill>
              </a:rPr>
              <a:t>스터디 내용을 </a:t>
            </a:r>
            <a:r>
              <a:rPr lang="ko-KR" altLang="en-US" dirty="0" err="1">
                <a:solidFill>
                  <a:srgbClr val="19264B"/>
                </a:solidFill>
              </a:rPr>
              <a:t>깃허브에</a:t>
            </a:r>
            <a:r>
              <a:rPr lang="ko-KR" altLang="en-US" dirty="0">
                <a:solidFill>
                  <a:srgbClr val="19264B"/>
                </a:solidFill>
              </a:rPr>
              <a:t> 업로드 하고 </a:t>
            </a:r>
            <a:r>
              <a:rPr lang="ko-KR" altLang="en-US" dirty="0" err="1">
                <a:solidFill>
                  <a:srgbClr val="19264B"/>
                </a:solidFill>
              </a:rPr>
              <a:t>노션을</a:t>
            </a:r>
            <a:r>
              <a:rPr lang="ko-KR" altLang="en-US" dirty="0">
                <a:solidFill>
                  <a:srgbClr val="19264B"/>
                </a:solidFill>
              </a:rPr>
              <a:t> 활용하여 스터디 진행내용을 정리할 예정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87B7CB-F896-023E-5468-9AA239985BBA}"/>
              </a:ext>
            </a:extLst>
          </p:cNvPr>
          <p:cNvSpPr txBox="1"/>
          <p:nvPr/>
        </p:nvSpPr>
        <p:spPr>
          <a:xfrm>
            <a:off x="1408974" y="4298047"/>
            <a:ext cx="7443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9264B"/>
                </a:solidFill>
              </a:rPr>
              <a:t> </a:t>
            </a:r>
            <a:r>
              <a:rPr lang="ko-KR" altLang="en-US" dirty="0">
                <a:solidFill>
                  <a:srgbClr val="19264B"/>
                </a:solidFill>
              </a:rPr>
              <a:t>스터디 지각 시</a:t>
            </a:r>
            <a:r>
              <a:rPr lang="en-US" altLang="ko-KR" dirty="0">
                <a:solidFill>
                  <a:srgbClr val="19264B"/>
                </a:solidFill>
              </a:rPr>
              <a:t>,</a:t>
            </a:r>
            <a:r>
              <a:rPr lang="ko-KR" altLang="en-US" dirty="0">
                <a:solidFill>
                  <a:srgbClr val="19264B"/>
                </a:solidFill>
              </a:rPr>
              <a:t> 과제 미완료시 벌금을 납부하고 벌금으로 스터디 종료 시 회식 예정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9CD305-1DB9-9353-2275-6CCDEBA29DF5}"/>
              </a:ext>
            </a:extLst>
          </p:cNvPr>
          <p:cNvSpPr txBox="1"/>
          <p:nvPr/>
        </p:nvSpPr>
        <p:spPr>
          <a:xfrm>
            <a:off x="1408974" y="2049074"/>
            <a:ext cx="731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9264B"/>
                </a:solidFill>
              </a:rPr>
              <a:t> </a:t>
            </a:r>
            <a:r>
              <a:rPr lang="ko-KR" altLang="en-US" dirty="0">
                <a:solidFill>
                  <a:srgbClr val="19264B"/>
                </a:solidFill>
              </a:rPr>
              <a:t>코드 분석간 유용하다 생각한 부분을 공유하여 해당 내용을 위주로 발표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5F6236-0104-92FF-C449-CD281A863FBB}"/>
              </a:ext>
            </a:extLst>
          </p:cNvPr>
          <p:cNvSpPr txBox="1"/>
          <p:nvPr/>
        </p:nvSpPr>
        <p:spPr>
          <a:xfrm>
            <a:off x="1408974" y="3735803"/>
            <a:ext cx="731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9264B"/>
                </a:solidFill>
              </a:rPr>
              <a:t>우승 코드를 분석하여</a:t>
            </a:r>
            <a:r>
              <a:rPr lang="en-US" altLang="ko-KR" dirty="0">
                <a:solidFill>
                  <a:srgbClr val="19264B"/>
                </a:solidFill>
              </a:rPr>
              <a:t> </a:t>
            </a:r>
            <a:r>
              <a:rPr lang="ko-KR" altLang="en-US" dirty="0">
                <a:solidFill>
                  <a:srgbClr val="19264B"/>
                </a:solidFill>
              </a:rPr>
              <a:t>추후 </a:t>
            </a:r>
            <a:r>
              <a:rPr lang="en-US" altLang="ko-KR" dirty="0">
                <a:solidFill>
                  <a:srgbClr val="19264B"/>
                </a:solidFill>
              </a:rPr>
              <a:t>Kaggle/</a:t>
            </a:r>
            <a:r>
              <a:rPr lang="en-US" altLang="ko-KR" dirty="0" err="1">
                <a:solidFill>
                  <a:srgbClr val="19264B"/>
                </a:solidFill>
              </a:rPr>
              <a:t>Dacon</a:t>
            </a:r>
            <a:r>
              <a:rPr lang="en-US" altLang="ko-KR" dirty="0">
                <a:solidFill>
                  <a:srgbClr val="19264B"/>
                </a:solidFill>
              </a:rPr>
              <a:t> </a:t>
            </a:r>
            <a:r>
              <a:rPr lang="ko-KR" altLang="en-US" dirty="0">
                <a:solidFill>
                  <a:srgbClr val="19264B"/>
                </a:solidFill>
              </a:rPr>
              <a:t>대회에서 좋은 성적을 거두는 것이 목표</a:t>
            </a:r>
          </a:p>
        </p:txBody>
      </p:sp>
    </p:spTree>
    <p:extLst>
      <p:ext uri="{BB962C8B-B14F-4D97-AF65-F5344CB8AC3E}">
        <p14:creationId xmlns:p14="http://schemas.microsoft.com/office/powerpoint/2010/main" val="96074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일정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43BF0A-C1F7-5059-FB0C-40EE585A6CDF}"/>
              </a:ext>
            </a:extLst>
          </p:cNvPr>
          <p:cNvSpPr txBox="1"/>
          <p:nvPr/>
        </p:nvSpPr>
        <p:spPr>
          <a:xfrm>
            <a:off x="1589950" y="1149368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9264B"/>
                </a:solidFill>
              </a:rPr>
              <a:t>3/22 </a:t>
            </a:r>
            <a:r>
              <a:rPr lang="ko-KR" altLang="en-US" dirty="0">
                <a:solidFill>
                  <a:srgbClr val="19264B"/>
                </a:solidFill>
              </a:rPr>
              <a:t>일 스터디 진행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E91487-0DE5-C0F8-6167-139E5720107D}"/>
              </a:ext>
            </a:extLst>
          </p:cNvPr>
          <p:cNvSpPr txBox="1"/>
          <p:nvPr/>
        </p:nvSpPr>
        <p:spPr>
          <a:xfrm>
            <a:off x="1589950" y="156423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9264B"/>
                </a:solidFill>
              </a:rPr>
              <a:t>3/29 </a:t>
            </a:r>
            <a:r>
              <a:rPr lang="ko-KR" altLang="en-US" dirty="0">
                <a:solidFill>
                  <a:srgbClr val="19264B"/>
                </a:solidFill>
              </a:rPr>
              <a:t>일 스터디 진행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F2590F-C0D5-1D0C-0521-D6C1FE77ED85}"/>
              </a:ext>
            </a:extLst>
          </p:cNvPr>
          <p:cNvSpPr txBox="1"/>
          <p:nvPr/>
        </p:nvSpPr>
        <p:spPr>
          <a:xfrm>
            <a:off x="1589950" y="1979110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9264B"/>
                </a:solidFill>
              </a:rPr>
              <a:t>4/2 </a:t>
            </a:r>
            <a:r>
              <a:rPr lang="ko-KR" altLang="en-US" dirty="0">
                <a:solidFill>
                  <a:srgbClr val="19264B"/>
                </a:solidFill>
              </a:rPr>
              <a:t>일 스터디 중간발표 </a:t>
            </a:r>
            <a:r>
              <a:rPr lang="en-US" altLang="ko-KR" dirty="0">
                <a:solidFill>
                  <a:srgbClr val="19264B"/>
                </a:solidFill>
              </a:rPr>
              <a:t>1</a:t>
            </a:r>
            <a:endParaRPr lang="ko-KR" altLang="en-US" dirty="0">
              <a:solidFill>
                <a:srgbClr val="19264B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DF51F-98D1-23DB-B94C-AD3DAB138A35}"/>
              </a:ext>
            </a:extLst>
          </p:cNvPr>
          <p:cNvSpPr txBox="1"/>
          <p:nvPr/>
        </p:nvSpPr>
        <p:spPr>
          <a:xfrm>
            <a:off x="1589950" y="2393981"/>
            <a:ext cx="2743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B3CEFB"/>
                </a:solidFill>
              </a:rPr>
              <a:t>4/22~4/26 </a:t>
            </a:r>
            <a:r>
              <a:rPr lang="ko-KR" altLang="en-US" dirty="0">
                <a:solidFill>
                  <a:srgbClr val="B3CEFB"/>
                </a:solidFill>
              </a:rPr>
              <a:t>중간고사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59D109-A183-2991-EA2D-073ACCDFE6AB}"/>
              </a:ext>
            </a:extLst>
          </p:cNvPr>
          <p:cNvSpPr txBox="1"/>
          <p:nvPr/>
        </p:nvSpPr>
        <p:spPr>
          <a:xfrm>
            <a:off x="1589950" y="2816472"/>
            <a:ext cx="2743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B3CEFB"/>
                </a:solidFill>
              </a:rPr>
              <a:t>5/3 </a:t>
            </a:r>
            <a:r>
              <a:rPr lang="ko-KR" altLang="en-US" dirty="0">
                <a:solidFill>
                  <a:srgbClr val="B3CEFB"/>
                </a:solidFill>
              </a:rPr>
              <a:t>일 스터디 진행 예정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82BB9C-58A6-177C-5760-BCF3A6C81DC1}"/>
              </a:ext>
            </a:extLst>
          </p:cNvPr>
          <p:cNvSpPr txBox="1"/>
          <p:nvPr/>
        </p:nvSpPr>
        <p:spPr>
          <a:xfrm>
            <a:off x="1589950" y="3638594"/>
            <a:ext cx="2743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B3CEFB"/>
                </a:solidFill>
              </a:rPr>
              <a:t>5/28</a:t>
            </a:r>
            <a:r>
              <a:rPr lang="ko-KR" altLang="en-US" dirty="0">
                <a:solidFill>
                  <a:srgbClr val="B3CEFB"/>
                </a:solidFill>
              </a:rPr>
              <a:t>일 스터디 중간발표 </a:t>
            </a:r>
            <a:r>
              <a:rPr lang="en-US" altLang="ko-KR" dirty="0">
                <a:solidFill>
                  <a:srgbClr val="B3CEFB"/>
                </a:solidFill>
              </a:rPr>
              <a:t>2</a:t>
            </a:r>
            <a:endParaRPr lang="ko-KR" altLang="en-US" dirty="0">
              <a:solidFill>
                <a:srgbClr val="B3CEFB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ABECDE-E22D-43A3-99E6-131920CD9CDD}"/>
              </a:ext>
            </a:extLst>
          </p:cNvPr>
          <p:cNvSpPr txBox="1"/>
          <p:nvPr/>
        </p:nvSpPr>
        <p:spPr>
          <a:xfrm>
            <a:off x="1589950" y="3223723"/>
            <a:ext cx="2743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B3CEFB"/>
                </a:solidFill>
              </a:rPr>
              <a:t>5/10</a:t>
            </a:r>
            <a:r>
              <a:rPr lang="ko-KR" altLang="en-US" dirty="0">
                <a:solidFill>
                  <a:srgbClr val="B3CEFB"/>
                </a:solidFill>
              </a:rPr>
              <a:t>일 스터디 진행 예정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81D413-4564-E81A-3A0F-ED82A08288B5}"/>
              </a:ext>
            </a:extLst>
          </p:cNvPr>
          <p:cNvSpPr txBox="1"/>
          <p:nvPr/>
        </p:nvSpPr>
        <p:spPr>
          <a:xfrm>
            <a:off x="1589950" y="4053465"/>
            <a:ext cx="2743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B3CEFB"/>
                </a:solidFill>
              </a:rPr>
              <a:t>5/17</a:t>
            </a:r>
            <a:r>
              <a:rPr lang="ko-KR" altLang="en-US" dirty="0">
                <a:solidFill>
                  <a:srgbClr val="B3CEFB"/>
                </a:solidFill>
              </a:rPr>
              <a:t>일 스터디 진행 예정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9F7E11-D0D3-99C8-7842-689B713C7358}"/>
              </a:ext>
            </a:extLst>
          </p:cNvPr>
          <p:cNvSpPr txBox="1"/>
          <p:nvPr/>
        </p:nvSpPr>
        <p:spPr>
          <a:xfrm>
            <a:off x="1589950" y="4468338"/>
            <a:ext cx="2743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B3CEFB"/>
                </a:solidFill>
              </a:rPr>
              <a:t>5/24</a:t>
            </a:r>
            <a:r>
              <a:rPr lang="ko-KR" altLang="en-US" dirty="0">
                <a:solidFill>
                  <a:srgbClr val="B3CEFB"/>
                </a:solidFill>
              </a:rPr>
              <a:t>일 스터디 진행 예정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CBCC9C3-60C3-1F72-A785-0FAAB04D843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1527" y="1001371"/>
            <a:ext cx="2549214" cy="121119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9CF68A0-5467-9170-82E1-463FE7FC47E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0005" y="2385869"/>
            <a:ext cx="2540736" cy="116225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CBD079E-F84A-0C30-3953-ADB98AE9B75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1527" y="3755556"/>
            <a:ext cx="2540736" cy="99394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47B1973-3143-B31E-80CE-C51DFAAB154E}"/>
              </a:ext>
            </a:extLst>
          </p:cNvPr>
          <p:cNvSpPr txBox="1"/>
          <p:nvPr/>
        </p:nvSpPr>
        <p:spPr>
          <a:xfrm>
            <a:off x="5613117" y="1457145"/>
            <a:ext cx="775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9264B"/>
                </a:solidFill>
              </a:rPr>
              <a:t>3/22</a:t>
            </a:r>
            <a:r>
              <a:rPr lang="ko-KR" altLang="en-US" dirty="0">
                <a:solidFill>
                  <a:srgbClr val="19264B"/>
                </a:solidFill>
              </a:rPr>
              <a:t>일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E28AE0-C105-94D3-3B0A-65E58C6F787A}"/>
              </a:ext>
            </a:extLst>
          </p:cNvPr>
          <p:cNvSpPr txBox="1"/>
          <p:nvPr/>
        </p:nvSpPr>
        <p:spPr>
          <a:xfrm>
            <a:off x="5632163" y="2809842"/>
            <a:ext cx="775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9264B"/>
                </a:solidFill>
              </a:rPr>
              <a:t>3/29</a:t>
            </a:r>
            <a:r>
              <a:rPr lang="ko-KR" altLang="en-US" dirty="0">
                <a:solidFill>
                  <a:srgbClr val="19264B"/>
                </a:solidFill>
              </a:rPr>
              <a:t>일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140006-6BDF-8092-7FA2-25DE878944AF}"/>
              </a:ext>
            </a:extLst>
          </p:cNvPr>
          <p:cNvSpPr txBox="1"/>
          <p:nvPr/>
        </p:nvSpPr>
        <p:spPr>
          <a:xfrm>
            <a:off x="5670259" y="4054455"/>
            <a:ext cx="775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9264B"/>
                </a:solidFill>
              </a:rPr>
              <a:t>5/3</a:t>
            </a:r>
            <a:r>
              <a:rPr lang="ko-KR" altLang="en-US" dirty="0">
                <a:solidFill>
                  <a:srgbClr val="19264B"/>
                </a:solidFill>
              </a:rPr>
              <a:t>일 </a:t>
            </a:r>
          </a:p>
        </p:txBody>
      </p:sp>
    </p:spTree>
    <p:extLst>
      <p:ext uri="{BB962C8B-B14F-4D97-AF65-F5344CB8AC3E}">
        <p14:creationId xmlns:p14="http://schemas.microsoft.com/office/powerpoint/2010/main" val="191486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물류 유통량 예측 경진대회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B2000C-C78B-6BA3-8968-2B8266439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977832"/>
            <a:ext cx="4715533" cy="9145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B1976D-90B1-0BED-084E-3B1DCEABA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4728" y="2096852"/>
            <a:ext cx="5532524" cy="21424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3A2B69-423D-80F6-698D-8800E0F88AEB}"/>
              </a:ext>
            </a:extLst>
          </p:cNvPr>
          <p:cNvSpPr txBox="1"/>
          <p:nvPr/>
        </p:nvSpPr>
        <p:spPr>
          <a:xfrm>
            <a:off x="1634728" y="4415175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9264B"/>
                </a:solidFill>
              </a:rPr>
              <a:t>3/22 </a:t>
            </a:r>
            <a:r>
              <a:rPr lang="ko-KR" altLang="en-US" dirty="0">
                <a:solidFill>
                  <a:srgbClr val="19264B"/>
                </a:solidFill>
              </a:rPr>
              <a:t>일 스터디 진행 </a:t>
            </a:r>
          </a:p>
        </p:txBody>
      </p:sp>
    </p:spTree>
    <p:extLst>
      <p:ext uri="{BB962C8B-B14F-4D97-AF65-F5344CB8AC3E}">
        <p14:creationId xmlns:p14="http://schemas.microsoft.com/office/powerpoint/2010/main" val="548167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물류 유통량 예측 경진대회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4D0D4C-9046-8736-FA0B-73C59F440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808" y="2468334"/>
            <a:ext cx="4085849" cy="13971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BAF2FF-7AC6-4622-705E-FDD80A8064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163" b="39390"/>
          <a:stretch/>
        </p:blipFill>
        <p:spPr>
          <a:xfrm>
            <a:off x="1495820" y="753036"/>
            <a:ext cx="5532524" cy="9950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DAEDEB-981F-B65A-FC3B-A636562862A0}"/>
              </a:ext>
            </a:extLst>
          </p:cNvPr>
          <p:cNvSpPr txBox="1"/>
          <p:nvPr/>
        </p:nvSpPr>
        <p:spPr>
          <a:xfrm>
            <a:off x="1495808" y="4127116"/>
            <a:ext cx="6498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9264B"/>
                </a:solidFill>
              </a:rPr>
              <a:t>송하인</a:t>
            </a:r>
            <a:r>
              <a:rPr lang="en-US" altLang="ko-KR" dirty="0">
                <a:solidFill>
                  <a:srgbClr val="19264B"/>
                </a:solidFill>
              </a:rPr>
              <a:t>, </a:t>
            </a:r>
            <a:r>
              <a:rPr lang="ko-KR" altLang="en-US" dirty="0">
                <a:solidFill>
                  <a:srgbClr val="19264B"/>
                </a:solidFill>
              </a:rPr>
              <a:t>수하인의 격자공간 고유 번호를 </a:t>
            </a:r>
            <a:r>
              <a:rPr lang="en-US" altLang="ko-KR" dirty="0">
                <a:solidFill>
                  <a:srgbClr val="19264B"/>
                </a:solidFill>
              </a:rPr>
              <a:t>50110/0009/5/017300</a:t>
            </a:r>
            <a:r>
              <a:rPr lang="ko-KR" altLang="en-US" dirty="0">
                <a:solidFill>
                  <a:srgbClr val="19264B"/>
                </a:solidFill>
              </a:rPr>
              <a:t>처럼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1 ~ 5, 6 ~ 9, 10, 11 ~ 16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자릿수로 </a:t>
            </a:r>
            <a:r>
              <a:rPr lang="ko-KR" altLang="en-US" dirty="0">
                <a:solidFill>
                  <a:srgbClr val="19264B"/>
                </a:solidFill>
              </a:rPr>
              <a:t>나누는 기준이 무엇인가</a:t>
            </a:r>
            <a:r>
              <a:rPr lang="en-US" altLang="ko-KR" dirty="0">
                <a:solidFill>
                  <a:srgbClr val="19264B"/>
                </a:solidFill>
              </a:rPr>
              <a:t>? </a:t>
            </a:r>
            <a:r>
              <a:rPr lang="ko-KR" altLang="en-US" dirty="0">
                <a:solidFill>
                  <a:srgbClr val="19264B"/>
                </a:solidFill>
              </a:rPr>
              <a:t>의문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4FABF1-6BCA-7107-5636-F98D71234D5A}"/>
              </a:ext>
            </a:extLst>
          </p:cNvPr>
          <p:cNvSpPr txBox="1"/>
          <p:nvPr/>
        </p:nvSpPr>
        <p:spPr>
          <a:xfrm>
            <a:off x="1495819" y="1846616"/>
            <a:ext cx="6323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 PIG_DUCK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님의 설명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 송하인 격자번호는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1 ~ 5, 6 ~ 9, 10, 11 ~ 16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 Neue"/>
              </a:rPr>
              <a:t>자릿수로 나누고 수하인 격자공간고유번호는 자릿수 별로 변수를 생성하였습니다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ko-KR" altLang="en-US" dirty="0">
              <a:solidFill>
                <a:srgbClr val="1926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42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물류 유통량 예측 경진대회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4FABF1-6BCA-7107-5636-F98D71234D5A}"/>
              </a:ext>
            </a:extLst>
          </p:cNvPr>
          <p:cNvSpPr txBox="1"/>
          <p:nvPr/>
        </p:nvSpPr>
        <p:spPr>
          <a:xfrm>
            <a:off x="1495808" y="1062274"/>
            <a:ext cx="6061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9264B"/>
                </a:solidFill>
              </a:rPr>
              <a:t> </a:t>
            </a:r>
            <a:r>
              <a:rPr lang="ko-KR" altLang="en-US" dirty="0">
                <a:solidFill>
                  <a:srgbClr val="19264B"/>
                </a:solidFill>
              </a:rPr>
              <a:t>각 자리 별로 하나씩 숫자를 추가하면서 송하인의 </a:t>
            </a:r>
            <a:r>
              <a:rPr lang="en-US" altLang="ko-KR" dirty="0">
                <a:solidFill>
                  <a:srgbClr val="19264B"/>
                </a:solidFill>
              </a:rPr>
              <a:t>unique()</a:t>
            </a:r>
            <a:r>
              <a:rPr lang="ko-KR" altLang="en-US" dirty="0">
                <a:solidFill>
                  <a:srgbClr val="19264B"/>
                </a:solidFill>
              </a:rPr>
              <a:t>를</a:t>
            </a:r>
            <a:r>
              <a:rPr lang="en-US" altLang="ko-KR" dirty="0">
                <a:solidFill>
                  <a:srgbClr val="19264B"/>
                </a:solidFill>
              </a:rPr>
              <a:t> </a:t>
            </a:r>
            <a:r>
              <a:rPr lang="ko-KR" altLang="en-US" dirty="0">
                <a:solidFill>
                  <a:srgbClr val="19264B"/>
                </a:solidFill>
              </a:rPr>
              <a:t>확인해보자 </a:t>
            </a:r>
            <a:endParaRPr lang="en-US" altLang="ko-KR" dirty="0">
              <a:solidFill>
                <a:srgbClr val="19264B"/>
              </a:solidFill>
            </a:endParaRPr>
          </a:p>
          <a:p>
            <a:r>
              <a:rPr lang="en-US" altLang="ko-KR" dirty="0">
                <a:solidFill>
                  <a:srgbClr val="19264B"/>
                </a:solidFill>
              </a:rPr>
              <a:t> EX) </a:t>
            </a:r>
            <a:r>
              <a:rPr lang="ko-KR" altLang="en-US" dirty="0">
                <a:solidFill>
                  <a:srgbClr val="19264B"/>
                </a:solidFill>
              </a:rPr>
              <a:t>번호를 </a:t>
            </a:r>
            <a:r>
              <a:rPr lang="en-US" altLang="ko-KR" dirty="0">
                <a:solidFill>
                  <a:srgbClr val="19264B"/>
                </a:solidFill>
              </a:rPr>
              <a:t>5011000595017300 </a:t>
            </a:r>
            <a:r>
              <a:rPr lang="ko-KR" altLang="en-US" dirty="0">
                <a:solidFill>
                  <a:srgbClr val="19264B"/>
                </a:solidFill>
              </a:rPr>
              <a:t>의 경우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92F28A-DDAE-F8EA-473F-E99F8D8EDF1B}"/>
              </a:ext>
            </a:extLst>
          </p:cNvPr>
          <p:cNvSpPr txBox="1"/>
          <p:nvPr/>
        </p:nvSpPr>
        <p:spPr>
          <a:xfrm>
            <a:off x="1764748" y="1693900"/>
            <a:ext cx="579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9264B"/>
                </a:solidFill>
              </a:rPr>
              <a:t>첫번째 자리까지 이용하여 </a:t>
            </a:r>
            <a:r>
              <a:rPr lang="en-US" altLang="ko-KR" dirty="0">
                <a:solidFill>
                  <a:srgbClr val="19264B"/>
                </a:solidFill>
              </a:rPr>
              <a:t>.</a:t>
            </a:r>
            <a:r>
              <a:rPr lang="en-US" altLang="ko-KR" dirty="0" err="1">
                <a:solidFill>
                  <a:srgbClr val="19264B"/>
                </a:solidFill>
              </a:rPr>
              <a:t>nunique</a:t>
            </a:r>
            <a:r>
              <a:rPr lang="en-US" altLang="ko-KR" dirty="0">
                <a:solidFill>
                  <a:srgbClr val="19264B"/>
                </a:solidFill>
              </a:rPr>
              <a:t>() </a:t>
            </a:r>
            <a:r>
              <a:rPr lang="en-US" altLang="ko-KR" dirty="0">
                <a:solidFill>
                  <a:srgbClr val="19264B"/>
                </a:solidFill>
                <a:sym typeface="Wingdings" panose="05000000000000000000" pitchFamily="2" charset="2"/>
              </a:rPr>
              <a:t>ex) </a:t>
            </a:r>
            <a:r>
              <a:rPr lang="en-US" altLang="ko-KR" dirty="0">
                <a:solidFill>
                  <a:srgbClr val="19264B"/>
                </a:solidFill>
              </a:rPr>
              <a:t>5</a:t>
            </a:r>
            <a:r>
              <a:rPr lang="ko-KR" altLang="en-US" dirty="0">
                <a:solidFill>
                  <a:srgbClr val="19264B"/>
                </a:solidFill>
              </a:rPr>
              <a:t>를 </a:t>
            </a:r>
            <a:r>
              <a:rPr lang="en-US" altLang="ko-KR" dirty="0" err="1">
                <a:solidFill>
                  <a:srgbClr val="19264B"/>
                </a:solidFill>
              </a:rPr>
              <a:t>nunique</a:t>
            </a:r>
            <a:r>
              <a:rPr lang="en-US" altLang="ko-KR" dirty="0">
                <a:solidFill>
                  <a:srgbClr val="19264B"/>
                </a:solidFill>
              </a:rPr>
              <a:t>()</a:t>
            </a:r>
            <a:endParaRPr lang="ko-KR" altLang="en-US" dirty="0">
              <a:solidFill>
                <a:srgbClr val="19264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5B0D9-B0E2-5058-3E30-18498F0C687C}"/>
              </a:ext>
            </a:extLst>
          </p:cNvPr>
          <p:cNvSpPr txBox="1"/>
          <p:nvPr/>
        </p:nvSpPr>
        <p:spPr>
          <a:xfrm>
            <a:off x="1764748" y="2062062"/>
            <a:ext cx="579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9264B"/>
                </a:solidFill>
              </a:rPr>
              <a:t>두번째 자리까지  이용하여 </a:t>
            </a:r>
            <a:r>
              <a:rPr lang="en-US" altLang="ko-KR" dirty="0">
                <a:solidFill>
                  <a:srgbClr val="19264B"/>
                </a:solidFill>
              </a:rPr>
              <a:t>.</a:t>
            </a:r>
            <a:r>
              <a:rPr lang="en-US" altLang="ko-KR" dirty="0" err="1">
                <a:solidFill>
                  <a:srgbClr val="19264B"/>
                </a:solidFill>
              </a:rPr>
              <a:t>nunique</a:t>
            </a:r>
            <a:r>
              <a:rPr lang="en-US" altLang="ko-KR" dirty="0">
                <a:solidFill>
                  <a:srgbClr val="19264B"/>
                </a:solidFill>
              </a:rPr>
              <a:t>() </a:t>
            </a:r>
            <a:r>
              <a:rPr lang="en-US" altLang="ko-KR" dirty="0">
                <a:solidFill>
                  <a:srgbClr val="19264B"/>
                </a:solidFill>
                <a:sym typeface="Wingdings" panose="05000000000000000000" pitchFamily="2" charset="2"/>
              </a:rPr>
              <a:t>ex) 50</a:t>
            </a:r>
            <a:r>
              <a:rPr lang="ko-KR" altLang="en-US" dirty="0">
                <a:solidFill>
                  <a:srgbClr val="19264B"/>
                </a:solidFill>
              </a:rPr>
              <a:t>를 </a:t>
            </a:r>
            <a:r>
              <a:rPr lang="en-US" altLang="ko-KR" dirty="0" err="1">
                <a:solidFill>
                  <a:srgbClr val="19264B"/>
                </a:solidFill>
              </a:rPr>
              <a:t>nunique</a:t>
            </a:r>
            <a:r>
              <a:rPr lang="en-US" altLang="ko-KR" dirty="0">
                <a:solidFill>
                  <a:srgbClr val="19264B"/>
                </a:solidFill>
              </a:rPr>
              <a:t>()</a:t>
            </a:r>
            <a:endParaRPr lang="ko-KR" altLang="en-US" dirty="0">
              <a:solidFill>
                <a:srgbClr val="19264B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5936FF-8CC2-8540-10CA-E81B98E5607E}"/>
              </a:ext>
            </a:extLst>
          </p:cNvPr>
          <p:cNvSpPr txBox="1"/>
          <p:nvPr/>
        </p:nvSpPr>
        <p:spPr>
          <a:xfrm>
            <a:off x="1764748" y="2421218"/>
            <a:ext cx="579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9264B"/>
                </a:solidFill>
              </a:rPr>
              <a:t>세번째 자리까지  이용하여 </a:t>
            </a:r>
            <a:r>
              <a:rPr lang="en-US" altLang="ko-KR" dirty="0">
                <a:solidFill>
                  <a:srgbClr val="19264B"/>
                </a:solidFill>
              </a:rPr>
              <a:t>.</a:t>
            </a:r>
            <a:r>
              <a:rPr lang="en-US" altLang="ko-KR" dirty="0" err="1">
                <a:solidFill>
                  <a:srgbClr val="19264B"/>
                </a:solidFill>
              </a:rPr>
              <a:t>nunique</a:t>
            </a:r>
            <a:r>
              <a:rPr lang="en-US" altLang="ko-KR" dirty="0">
                <a:solidFill>
                  <a:srgbClr val="19264B"/>
                </a:solidFill>
              </a:rPr>
              <a:t>() </a:t>
            </a:r>
            <a:r>
              <a:rPr lang="en-US" altLang="ko-KR" dirty="0">
                <a:solidFill>
                  <a:srgbClr val="19264B"/>
                </a:solidFill>
                <a:sym typeface="Wingdings" panose="05000000000000000000" pitchFamily="2" charset="2"/>
              </a:rPr>
              <a:t>ex) 501</a:t>
            </a:r>
            <a:r>
              <a:rPr lang="ko-KR" altLang="en-US" dirty="0">
                <a:solidFill>
                  <a:srgbClr val="19264B"/>
                </a:solidFill>
              </a:rPr>
              <a:t>를 </a:t>
            </a:r>
            <a:r>
              <a:rPr lang="en-US" altLang="ko-KR" dirty="0" err="1">
                <a:solidFill>
                  <a:srgbClr val="19264B"/>
                </a:solidFill>
              </a:rPr>
              <a:t>nunique</a:t>
            </a:r>
            <a:r>
              <a:rPr lang="en-US" altLang="ko-KR" dirty="0">
                <a:solidFill>
                  <a:srgbClr val="19264B"/>
                </a:solidFill>
              </a:rPr>
              <a:t>()</a:t>
            </a:r>
            <a:endParaRPr lang="ko-KR" altLang="en-US" dirty="0">
              <a:solidFill>
                <a:srgbClr val="19264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76124-4D87-F79A-9B70-592BDA417887}"/>
              </a:ext>
            </a:extLst>
          </p:cNvPr>
          <p:cNvSpPr txBox="1"/>
          <p:nvPr/>
        </p:nvSpPr>
        <p:spPr>
          <a:xfrm>
            <a:off x="1764748" y="2701973"/>
            <a:ext cx="579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9264B"/>
                </a:solidFill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13BCB9-1797-A608-8C47-17324A62389D}"/>
              </a:ext>
            </a:extLst>
          </p:cNvPr>
          <p:cNvSpPr txBox="1"/>
          <p:nvPr/>
        </p:nvSpPr>
        <p:spPr>
          <a:xfrm>
            <a:off x="1764748" y="3010193"/>
            <a:ext cx="579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9264B"/>
                </a:solidFill>
              </a:rPr>
              <a:t>6</a:t>
            </a:r>
            <a:r>
              <a:rPr lang="ko-KR" altLang="en-US" dirty="0">
                <a:solidFill>
                  <a:srgbClr val="19264B"/>
                </a:solidFill>
              </a:rPr>
              <a:t>번째 숫자에서 크게 </a:t>
            </a:r>
            <a:r>
              <a:rPr lang="en-US" altLang="ko-KR" dirty="0" err="1">
                <a:solidFill>
                  <a:srgbClr val="19264B"/>
                </a:solidFill>
              </a:rPr>
              <a:t>nunique</a:t>
            </a:r>
            <a:r>
              <a:rPr lang="en-US" altLang="ko-KR" dirty="0">
                <a:solidFill>
                  <a:srgbClr val="19264B"/>
                </a:solidFill>
              </a:rPr>
              <a:t> </a:t>
            </a:r>
            <a:r>
              <a:rPr lang="ko-KR" altLang="en-US" dirty="0">
                <a:solidFill>
                  <a:srgbClr val="19264B"/>
                </a:solidFill>
              </a:rPr>
              <a:t>가 유의미하게 커지는 것을 확인 </a:t>
            </a:r>
            <a:endParaRPr lang="en-US" altLang="ko-KR" dirty="0">
              <a:solidFill>
                <a:srgbClr val="19264B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88F2FC-6A10-5772-FFBA-D2BF2DB41E25}"/>
              </a:ext>
            </a:extLst>
          </p:cNvPr>
          <p:cNvSpPr txBox="1"/>
          <p:nvPr/>
        </p:nvSpPr>
        <p:spPr>
          <a:xfrm>
            <a:off x="1495808" y="3474933"/>
            <a:ext cx="6498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9264B"/>
                </a:solidFill>
              </a:rPr>
              <a:t>송하인</a:t>
            </a:r>
            <a:r>
              <a:rPr lang="en-US" altLang="ko-KR" dirty="0">
                <a:solidFill>
                  <a:srgbClr val="19264B"/>
                </a:solidFill>
              </a:rPr>
              <a:t>, </a:t>
            </a:r>
            <a:r>
              <a:rPr lang="ko-KR" altLang="en-US" dirty="0">
                <a:solidFill>
                  <a:srgbClr val="19264B"/>
                </a:solidFill>
              </a:rPr>
              <a:t>수하인의 격자공간 고유 번호를 </a:t>
            </a:r>
            <a:r>
              <a:rPr lang="en-US" altLang="ko-KR" dirty="0">
                <a:solidFill>
                  <a:srgbClr val="19264B"/>
                </a:solidFill>
              </a:rPr>
              <a:t>50110 / 00095017300</a:t>
            </a:r>
            <a:r>
              <a:rPr lang="ko-KR" altLang="en-US" dirty="0">
                <a:solidFill>
                  <a:srgbClr val="19264B"/>
                </a:solidFill>
              </a:rPr>
              <a:t>처럼 </a:t>
            </a:r>
            <a:r>
              <a:rPr lang="en-US" altLang="ko-KR" dirty="0">
                <a:solidFill>
                  <a:srgbClr val="19264B"/>
                </a:solidFill>
              </a:rPr>
              <a:t>1~5</a:t>
            </a:r>
            <a:r>
              <a:rPr lang="ko-KR" altLang="en-US" dirty="0">
                <a:solidFill>
                  <a:srgbClr val="19264B"/>
                </a:solidFill>
              </a:rPr>
              <a:t>까지 하나로 묶는 것이 유효하다 판단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41444D-DD7D-463B-5922-8C41A5A83AB5}"/>
              </a:ext>
            </a:extLst>
          </p:cNvPr>
          <p:cNvSpPr txBox="1"/>
          <p:nvPr/>
        </p:nvSpPr>
        <p:spPr>
          <a:xfrm>
            <a:off x="1541850" y="4277974"/>
            <a:ext cx="6498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9264B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BUT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Helvetica Neue"/>
              </a:rPr>
              <a:t>6 ~ 9, 10, 11 ~ 16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Helvetica Neue"/>
              </a:rPr>
              <a:t>자릿수로 나누는 이유는 찾지 못함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71877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1303</Words>
  <Application>Microsoft Office PowerPoint</Application>
  <PresentationFormat>화면 슬라이드 쇼(16:9)</PresentationFormat>
  <Paragraphs>221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72</vt:lpstr>
      <vt:lpstr>Helvetica Neue</vt:lpstr>
      <vt:lpstr>NanumGothic ExtraBold</vt:lpstr>
      <vt:lpstr>Noto Sans KR</vt:lpstr>
      <vt:lpstr>Arial</vt:lpstr>
      <vt:lpstr>Wingdings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pjs</dc:creator>
  <cp:lastModifiedBy>jsp8382@naver.com</cp:lastModifiedBy>
  <cp:revision>63</cp:revision>
  <dcterms:modified xsi:type="dcterms:W3CDTF">2024-04-01T10:44:07Z</dcterms:modified>
</cp:coreProperties>
</file>