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72" r:id="rId2"/>
    <p:sldId id="257" r:id="rId3"/>
    <p:sldId id="258" r:id="rId4"/>
    <p:sldId id="290" r:id="rId5"/>
    <p:sldId id="293" r:id="rId6"/>
    <p:sldId id="294" r:id="rId7"/>
    <p:sldId id="295" r:id="rId8"/>
    <p:sldId id="291" r:id="rId9"/>
    <p:sldId id="296" r:id="rId10"/>
    <p:sldId id="297" r:id="rId11"/>
    <p:sldId id="298" r:id="rId12"/>
  </p:sldIdLst>
  <p:sldSz cx="9144000" cy="5143500" type="screen16x9"/>
  <p:notesSz cx="6858000" cy="9144000"/>
  <p:embeddedFontLst>
    <p:embeddedFont>
      <p:font typeface="NanumGothic" panose="020D0604000000000000" pitchFamily="50" charset="-127"/>
      <p:regular r:id="rId14"/>
      <p:bold r:id="rId15"/>
    </p:embeddedFont>
    <p:embeddedFont>
      <p:font typeface="Malgun Gothic" panose="020B0503020000020004" pitchFamily="50" charset="-127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43" y="470"/>
      </p:cViewPr>
      <p:guideLst>
        <p:guide orient="horz" pos="1620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360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070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85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129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5435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3204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050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791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hyperlink" Target="https://konlpy.org/en/latest/api/konlpy.tag/#okt-clas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hyperlink" Target="https://www.tensorflow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arxiv.org/abs/1706.09516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wikidocs.net/2170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2500" b="1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CUAI Kaggle/D</a:t>
            </a:r>
            <a:r>
              <a:rPr lang="en-US" altLang="ko" sz="2500" b="1" dirty="0">
                <a:solidFill>
                  <a:srgbClr val="19264B"/>
                </a:solidFill>
              </a:rPr>
              <a:t>ACON</a:t>
            </a:r>
            <a:r>
              <a:rPr kumimoji="0" lang="en-US" altLang="ko" sz="2500" b="1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lang="en-US" altLang="ko" sz="2500" b="1" dirty="0">
                <a:solidFill>
                  <a:srgbClr val="19264B"/>
                </a:solidFill>
              </a:rPr>
              <a:t>Study</a:t>
            </a:r>
            <a:endParaRPr kumimoji="0" lang="en-US" altLang="ko-KR" sz="2500" b="1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4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2024.05.21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발표자 </a:t>
            </a:r>
            <a:r>
              <a:rPr kumimoji="0" lang="en-US" altLang="ko" sz="11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송경준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D8A01A65-253C-7CD2-78CD-A2ABA27D2221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Konlpy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 : </a:t>
            </a:r>
            <a:r>
              <a:rPr kumimoji="0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Okt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" panose="020D0604000000000000" pitchFamily="50" charset="-127"/>
              <a:ea typeface="NanumGothic" panose="020D06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435753-DEC6-6507-638F-51D08485F6A3}"/>
              </a:ext>
            </a:extLst>
          </p:cNvPr>
          <p:cNvSpPr txBox="1"/>
          <p:nvPr/>
        </p:nvSpPr>
        <p:spPr>
          <a:xfrm>
            <a:off x="5811999" y="4872649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hlinkClick r:id="rId4"/>
              </a:rPr>
              <a:t>https://konlpy.org/en/latest/api/konlpy.tag/#okt-class</a:t>
            </a:r>
            <a:endParaRPr lang="en-US" altLang="ko-KR" sz="1100" dirty="0"/>
          </a:p>
          <a:p>
            <a:endParaRPr lang="ko-KR" altLang="en-US" sz="1100" dirty="0"/>
          </a:p>
        </p:txBody>
      </p:sp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12DC0C12-A095-5253-BFBA-3E3EBA655BC5}"/>
              </a:ext>
            </a:extLst>
          </p:cNvPr>
          <p:cNvSpPr txBox="1"/>
          <p:nvPr/>
        </p:nvSpPr>
        <p:spPr>
          <a:xfrm>
            <a:off x="1413936" y="845454"/>
            <a:ext cx="6316128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한국어 처리를 위한 파이썬 라이브러리</a:t>
            </a:r>
            <a:endParaRPr kumimoji="0" lang="en-US" altLang="ko-KR" sz="140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한국어 텍스트에 대한 종류의 언어 처리 기능 제공</a:t>
            </a:r>
            <a:endParaRPr kumimoji="0" lang="en-US" altLang="ko-KR" sz="140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olidFill>
                  <a:srgbClr val="19264B"/>
                </a:solidFill>
              </a:rPr>
              <a:t>Okt</a:t>
            </a:r>
            <a:r>
              <a:rPr lang="en-US" dirty="0">
                <a:solidFill>
                  <a:srgbClr val="19264B"/>
                </a:solidFill>
              </a:rPr>
              <a:t> : Open Korean Text -&gt; </a:t>
            </a:r>
            <a:r>
              <a:rPr lang="ko-KR" altLang="en-US" dirty="0">
                <a:solidFill>
                  <a:srgbClr val="19264B"/>
                </a:solidFill>
              </a:rPr>
              <a:t>트위터에서 만든 오픈소스 한국어 처리기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740594-4533-7B5B-512B-1F16EA70EC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975" y="1999586"/>
            <a:ext cx="7562150" cy="243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69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D8A01A65-253C-7CD2-78CD-A2ABA27D2221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Tensorflow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" panose="020D0604000000000000" pitchFamily="50" charset="-127"/>
              <a:ea typeface="NanumGothic" panose="020D06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2EF09-E7E8-8173-E280-2434F04B3DEC}"/>
              </a:ext>
            </a:extLst>
          </p:cNvPr>
          <p:cNvSpPr txBox="1"/>
          <p:nvPr/>
        </p:nvSpPr>
        <p:spPr>
          <a:xfrm>
            <a:off x="7359161" y="4881890"/>
            <a:ext cx="26640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100" b="0" i="0" u="sng" dirty="0">
                <a:solidFill>
                  <a:srgbClr val="296EAA"/>
                </a:solidFill>
                <a:effectLst/>
                <a:highlight>
                  <a:srgbClr val="FFFFFF"/>
                </a:highlight>
                <a:latin typeface="+mn-lt"/>
                <a:hlinkClick r:id="rId4"/>
              </a:rPr>
              <a:t>https://www.tensorflow.org</a:t>
            </a:r>
            <a:endParaRPr lang="en-US" altLang="ko-KR" sz="11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lt"/>
            </a:endParaRPr>
          </a:p>
        </p:txBody>
      </p:sp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84E50045-5F96-BBE7-8555-37405EA4C426}"/>
              </a:ext>
            </a:extLst>
          </p:cNvPr>
          <p:cNvSpPr txBox="1"/>
          <p:nvPr/>
        </p:nvSpPr>
        <p:spPr>
          <a:xfrm>
            <a:off x="1413936" y="845454"/>
            <a:ext cx="6316128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srgbClr val="19264B"/>
                </a:solidFill>
              </a:rPr>
              <a:t>Google</a:t>
            </a:r>
            <a:r>
              <a:rPr lang="ko-KR" altLang="en-US" dirty="0">
                <a:solidFill>
                  <a:srgbClr val="19264B"/>
                </a:solidFill>
              </a:rPr>
              <a:t>이 </a:t>
            </a:r>
            <a:r>
              <a:rPr lang="en-US" altLang="ko-KR" dirty="0">
                <a:solidFill>
                  <a:srgbClr val="19264B"/>
                </a:solidFill>
              </a:rPr>
              <a:t>2015</a:t>
            </a:r>
            <a:r>
              <a:rPr lang="ko-KR" altLang="en-US" dirty="0">
                <a:solidFill>
                  <a:srgbClr val="19264B"/>
                </a:solidFill>
              </a:rPr>
              <a:t>년 </a:t>
            </a:r>
            <a:r>
              <a:rPr lang="en-US" altLang="ko-KR" dirty="0">
                <a:solidFill>
                  <a:srgbClr val="19264B"/>
                </a:solidFill>
              </a:rPr>
              <a:t>opensource</a:t>
            </a:r>
            <a:r>
              <a:rPr lang="ko-KR" altLang="en-US" dirty="0">
                <a:solidFill>
                  <a:srgbClr val="19264B"/>
                </a:solidFill>
              </a:rPr>
              <a:t>로 공개한 딥러닝 라이브러리</a:t>
            </a:r>
            <a:endParaRPr lang="en-US" altLang="ko-KR" dirty="0">
              <a:solidFill>
                <a:srgbClr val="19264B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rgbClr val="19264B"/>
                </a:solidFill>
              </a:rPr>
              <a:t>기본 자료구조 </a:t>
            </a:r>
            <a:r>
              <a:rPr lang="en-US" altLang="ko-KR" dirty="0">
                <a:solidFill>
                  <a:srgbClr val="19264B"/>
                </a:solidFill>
              </a:rPr>
              <a:t>: Tensor / C++ </a:t>
            </a:r>
            <a:r>
              <a:rPr lang="ko-KR" altLang="en-US" dirty="0">
                <a:solidFill>
                  <a:srgbClr val="19264B"/>
                </a:solidFill>
              </a:rPr>
              <a:t>코어로 개발</a:t>
            </a:r>
            <a:endParaRPr kumimoji="0" lang="en-US" altLang="ko-KR" sz="140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3520BD-D465-98EC-446F-1E2245C13E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975" y="1676420"/>
            <a:ext cx="6341048" cy="1458041"/>
          </a:xfrm>
          <a:prstGeom prst="rect">
            <a:avLst/>
          </a:prstGeom>
        </p:spPr>
      </p:pic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CB0903CA-230E-C77F-205C-829FA4262840}"/>
              </a:ext>
            </a:extLst>
          </p:cNvPr>
          <p:cNvSpPr txBox="1"/>
          <p:nvPr/>
        </p:nvSpPr>
        <p:spPr>
          <a:xfrm>
            <a:off x="1393977" y="3084861"/>
            <a:ext cx="6827704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>
                <a:solidFill>
                  <a:srgbClr val="19264B"/>
                </a:solidFill>
                <a:latin typeface="+mn-ea"/>
                <a:ea typeface="+mn-ea"/>
              </a:rPr>
              <a:t>Tokenizer</a:t>
            </a:r>
            <a:r>
              <a:rPr lang="ko-KR" altLang="en-US" sz="1200" dirty="0">
                <a:solidFill>
                  <a:srgbClr val="19264B"/>
                </a:solidFill>
                <a:latin typeface="+mn-ea"/>
                <a:ea typeface="+mn-ea"/>
              </a:rPr>
              <a:t>을 통한 </a:t>
            </a:r>
            <a:r>
              <a:rPr lang="en-US" altLang="ko-KR" sz="1200" dirty="0">
                <a:solidFill>
                  <a:srgbClr val="19264B"/>
                </a:solidFill>
                <a:latin typeface="+mn-ea"/>
                <a:ea typeface="+mn-ea"/>
              </a:rPr>
              <a:t>word tokenizing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19264B"/>
                </a:solidFill>
                <a:latin typeface="+mn-ea"/>
                <a:ea typeface="+mn-ea"/>
              </a:rPr>
              <a:t>p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ad_sequences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 : tokenize</a:t>
            </a:r>
            <a:r>
              <a:rPr lang="ko-KR" altLang="en-US" sz="1200" dirty="0">
                <a:solidFill>
                  <a:srgbClr val="19264B"/>
                </a:solidFill>
                <a:latin typeface="+mn-ea"/>
                <a:ea typeface="+mn-ea"/>
              </a:rPr>
              <a:t>된 모든 데이터가 같은 길이를 갖도록 함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+mn-ea"/>
              <a:ea typeface="+mn-ea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Sequential() : layer</a:t>
            </a:r>
            <a:r>
              <a:rPr kumimoji="0" lang="ko-KR" altLang="en-US" sz="12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를 순차적으로 쉽게 쌓을 수 있도록 하는 도구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+mn-ea"/>
              <a:ea typeface="+mn-ea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 err="1">
                <a:solidFill>
                  <a:srgbClr val="19264B"/>
                </a:solidFill>
                <a:latin typeface="+mn-ea"/>
                <a:ea typeface="+mn-ea"/>
              </a:rPr>
              <a:t>Model.add</a:t>
            </a:r>
            <a:r>
              <a:rPr lang="en-US" sz="1200" dirty="0">
                <a:solidFill>
                  <a:srgbClr val="19264B"/>
                </a:solidFill>
                <a:latin typeface="+mn-ea"/>
                <a:ea typeface="+mn-ea"/>
              </a:rPr>
              <a:t>(Embedding()) : Text </a:t>
            </a:r>
            <a:r>
              <a:rPr lang="en-US" sz="1200" dirty="0" err="1">
                <a:solidFill>
                  <a:srgbClr val="19264B"/>
                </a:solidFill>
                <a:latin typeface="+mn-ea"/>
                <a:ea typeface="+mn-ea"/>
              </a:rPr>
              <a:t>emedding</a:t>
            </a:r>
            <a:endParaRPr lang="en-US" sz="1200"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19264B"/>
                </a:solidFill>
                <a:latin typeface="+mn-ea"/>
                <a:ea typeface="+mn-ea"/>
              </a:rPr>
              <a:t>m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odel.add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(LSTM()) : Sequence </a:t>
            </a:r>
            <a:r>
              <a:rPr kumimoji="0" lang="ko-KR" altLang="en-US" sz="12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데이터를 처리하기 위한 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model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+mn-ea"/>
              <a:ea typeface="+mn-ea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 err="1">
                <a:solidFill>
                  <a:srgbClr val="19264B"/>
                </a:solidFill>
                <a:latin typeface="+mn-ea"/>
                <a:ea typeface="+mn-ea"/>
              </a:rPr>
              <a:t>Model.add</a:t>
            </a:r>
            <a:r>
              <a:rPr lang="en-US" sz="1200" dirty="0">
                <a:solidFill>
                  <a:srgbClr val="19264B"/>
                </a:solidFill>
                <a:latin typeface="+mn-ea"/>
                <a:ea typeface="+mn-ea"/>
              </a:rPr>
              <a:t>(Dense()) : fully-connected layer, output</a:t>
            </a:r>
            <a:r>
              <a:rPr lang="ko-KR" altLang="en-US" sz="1200" dirty="0">
                <a:solidFill>
                  <a:srgbClr val="19264B"/>
                </a:solidFill>
                <a:latin typeface="+mn-ea"/>
                <a:ea typeface="+mn-ea"/>
              </a:rPr>
              <a:t>을 생성하기 위함</a:t>
            </a:r>
            <a:r>
              <a:rPr lang="en-US" sz="1200" dirty="0">
                <a:solidFill>
                  <a:srgbClr val="19264B"/>
                </a:solidFill>
                <a:latin typeface="+mn-ea"/>
                <a:ea typeface="+mn-ea"/>
              </a:rPr>
              <a:t> </a:t>
            </a:r>
            <a:endParaRPr kumimoji="0" sz="120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+mn-ea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264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스터디원 소개 및 만남 인증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" panose="020D0604000000000000" pitchFamily="50" charset="-127"/>
              <a:ea typeface="NanumGothic" panose="020D06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388363" y="1768096"/>
            <a:ext cx="22821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스터디원 </a:t>
            </a:r>
            <a:r>
              <a:rPr kumimoji="0" lang="en-US" altLang="ko" sz="14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 : </a:t>
            </a:r>
            <a:r>
              <a:rPr kumimoji="0" lang="ko-KR" altLang="en-US" sz="1400" i="0" u="none" strike="noStrike" kern="0" cap="none" spc="0" normalizeH="0" baseline="0" noProof="0" dirty="0" err="1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박준상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스터디원 </a:t>
            </a:r>
            <a:r>
              <a:rPr kumimoji="0" lang="en-US" altLang="ko" sz="14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 : </a:t>
            </a:r>
            <a:r>
              <a:rPr kumimoji="0" lang="ko-KR" altLang="en-US" sz="1400" i="0" u="none" strike="noStrike" kern="0" cap="none" spc="0" normalizeH="0" baseline="0" noProof="0" dirty="0" err="1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송경준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스터디원 </a:t>
            </a:r>
            <a:r>
              <a:rPr kumimoji="0" lang="en-US" altLang="ko" sz="14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 : </a:t>
            </a:r>
            <a:r>
              <a:rPr kumimoji="0" lang="ko-KR" altLang="en-US" sz="1400" i="0" u="none" strike="noStrike" kern="0" cap="none" spc="0" normalizeH="0" baseline="0" noProof="0" dirty="0" err="1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안상우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그림 3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86CED7E1-DB9F-4FC4-39BF-2EC1D9DEA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863" y="1404625"/>
            <a:ext cx="2909595" cy="1988797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10C1E5B-B177-9603-CC31-77B8251E4D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202" y="2840527"/>
            <a:ext cx="2909595" cy="1643345"/>
          </a:xfrm>
          <a:prstGeom prst="rect">
            <a:avLst/>
          </a:prstGeom>
        </p:spPr>
      </p:pic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4646298A-F7DB-AA90-4E06-4C5231637F4C}"/>
              </a:ext>
            </a:extLst>
          </p:cNvPr>
          <p:cNvSpPr txBox="1"/>
          <p:nvPr/>
        </p:nvSpPr>
        <p:spPr>
          <a:xfrm>
            <a:off x="1366958" y="937075"/>
            <a:ext cx="410671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b="1" dirty="0">
                <a:solidFill>
                  <a:srgbClr val="19264B"/>
                </a:solidFill>
              </a:rPr>
              <a:t>매주 </a:t>
            </a:r>
            <a:r>
              <a:rPr lang="en-US" altLang="ko-KR" b="1" dirty="0">
                <a:solidFill>
                  <a:srgbClr val="19264B"/>
                </a:solidFill>
              </a:rPr>
              <a:t>1</a:t>
            </a:r>
            <a:r>
              <a:rPr lang="ko-KR" altLang="en-US" b="1" dirty="0">
                <a:solidFill>
                  <a:srgbClr val="19264B"/>
                </a:solidFill>
              </a:rPr>
              <a:t>회 </a:t>
            </a:r>
            <a:r>
              <a:rPr lang="en-US" altLang="ko-KR" b="1" dirty="0">
                <a:solidFill>
                  <a:srgbClr val="19264B"/>
                </a:solidFill>
              </a:rPr>
              <a:t>1~ 2</a:t>
            </a:r>
            <a:r>
              <a:rPr lang="ko-KR" altLang="en-US" b="1" dirty="0">
                <a:solidFill>
                  <a:srgbClr val="19264B"/>
                </a:solidFill>
              </a:rPr>
              <a:t>시간 비대면으로 진행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34F679-9F88-3548-0156-97105526D426}"/>
              </a:ext>
            </a:extLst>
          </p:cNvPr>
          <p:cNvSpPr txBox="1"/>
          <p:nvPr/>
        </p:nvSpPr>
        <p:spPr>
          <a:xfrm>
            <a:off x="1408963" y="845454"/>
            <a:ext cx="4263793" cy="4336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0" lang="en-US" altLang="ko-KR" sz="1400" b="1" i="0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1. </a:t>
            </a:r>
            <a:r>
              <a:rPr kumimoji="0" lang="ko-KR" altLang="en-US" sz="1400" b="1" i="0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월간 </a:t>
            </a:r>
            <a:r>
              <a:rPr kumimoji="0" lang="ko-KR" altLang="en-US" sz="1400" b="1" i="0" strike="noStrike" kern="0" cap="none" spc="0" normalizeH="0" baseline="0" noProof="0" dirty="0" err="1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데이콘</a:t>
            </a:r>
            <a:r>
              <a:rPr kumimoji="0" lang="ko-KR" altLang="en-US" sz="1400" b="1" i="0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 항공편 지연 예측 </a:t>
            </a:r>
            <a:r>
              <a:rPr kumimoji="0" lang="en-US" altLang="ko-KR" sz="1400" b="1" i="0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AI </a:t>
            </a:r>
            <a:r>
              <a:rPr kumimoji="0" lang="ko-KR" altLang="en-US" sz="1400" b="1" i="0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경진대회</a:t>
            </a:r>
            <a:endParaRPr lang="en-US" altLang="ko-KR" b="1" dirty="0">
              <a:solidFill>
                <a:srgbClr val="19264B"/>
              </a:solidFill>
              <a:latin typeface="NanumGothic" panose="020D0604000000000000" pitchFamily="50" charset="-127"/>
              <a:ea typeface="NanumGothic" panose="020D0604000000000000" pitchFamily="50" charset="-127"/>
              <a:cs typeface="NanumGothic ExtraBold"/>
              <a:sym typeface="NanumGothic ExtraBold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Pseudo-labeling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 i="0" u="none" strike="noStrike" kern="0" cap="none" spc="0" normalizeH="0" baseline="0" noProof="0" dirty="0" err="1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결측치</a:t>
            </a: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 처리 </a:t>
            </a:r>
            <a:r>
              <a:rPr kumimoji="0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: </a:t>
            </a:r>
            <a:r>
              <a:rPr lang="ko-KR" altLang="en-US" dirty="0">
                <a:solidFill>
                  <a:srgbClr val="19264B"/>
                </a:solidFill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상관관계가 높은 </a:t>
            </a:r>
            <a:r>
              <a:rPr lang="en-US" altLang="ko-KR" dirty="0">
                <a:solidFill>
                  <a:srgbClr val="19264B"/>
                </a:solidFill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column</a:t>
            </a:r>
            <a:r>
              <a:rPr lang="ko-KR" altLang="en-US" dirty="0">
                <a:solidFill>
                  <a:srgbClr val="19264B"/>
                </a:solidFill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 이용</a:t>
            </a:r>
            <a:endParaRPr lang="en-US" altLang="ko-KR" dirty="0">
              <a:solidFill>
                <a:srgbClr val="19264B"/>
              </a:solidFill>
              <a:latin typeface="NanumGothic" panose="020D0604000000000000" pitchFamily="50" charset="-127"/>
              <a:ea typeface="NanumGothic" panose="020D0604000000000000" pitchFamily="50" charset="-127"/>
              <a:cs typeface="NanumGothic ExtraBold"/>
              <a:sym typeface="NanumGothic ExtraBold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Modeling : </a:t>
            </a:r>
            <a:r>
              <a:rPr kumimoji="0" lang="en-US" altLang="ko-KR" sz="1400" i="0" u="none" strike="noStrike" kern="0" cap="none" spc="0" normalizeH="0" baseline="0" noProof="0" dirty="0" err="1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Catboost</a:t>
            </a:r>
            <a:endParaRPr kumimoji="0" lang="en-US" altLang="ko-KR" sz="140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" panose="020D0604000000000000" pitchFamily="50" charset="-127"/>
              <a:ea typeface="NanumGothic" panose="020D0604000000000000" pitchFamily="50" charset="-127"/>
              <a:cs typeface="NanumGothic ExtraBold"/>
              <a:sym typeface="NanumGothic ExtraBold"/>
            </a:endParaRPr>
          </a:p>
          <a:p>
            <a:pPr>
              <a:lnSpc>
                <a:spcPct val="200000"/>
              </a:lnSpc>
            </a:pP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" panose="020D0604000000000000" pitchFamily="50" charset="-127"/>
              <a:ea typeface="NanumGothic" panose="020D0604000000000000" pitchFamily="50" charset="-127"/>
              <a:cs typeface="NanumGothic ExtraBold"/>
              <a:sym typeface="NanumGothic ExtraBold"/>
            </a:endParaRPr>
          </a:p>
          <a:p>
            <a:pPr>
              <a:lnSpc>
                <a:spcPct val="200000"/>
              </a:lnSpc>
            </a:pPr>
            <a:r>
              <a:rPr kumimoji="0" lang="en-US" altLang="ko-KR" sz="1400" b="1" i="0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" panose="020D0604000000000000" pitchFamily="50" charset="-127"/>
                <a:ea typeface="NanumGothic" panose="020D0604000000000000" pitchFamily="50" charset="-127"/>
                <a:sym typeface="Arial"/>
              </a:rPr>
              <a:t>2.</a:t>
            </a:r>
            <a:r>
              <a:rPr kumimoji="0" lang="ko-KR" altLang="en-US" sz="1400" b="1" i="0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" panose="020D0604000000000000" pitchFamily="50" charset="-127"/>
                <a:ea typeface="NanumGothic" panose="020D0604000000000000" pitchFamily="50" charset="-127"/>
                <a:sym typeface="Arial"/>
              </a:rPr>
              <a:t>영화 리뷰 감성분석 </a:t>
            </a:r>
            <a:r>
              <a:rPr kumimoji="0" lang="en-US" altLang="ko-KR" sz="1400" b="1" i="0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" panose="020D0604000000000000" pitchFamily="50" charset="-127"/>
                <a:ea typeface="NanumGothic" panose="020D0604000000000000" pitchFamily="50" charset="-127"/>
                <a:sym typeface="Arial"/>
              </a:rPr>
              <a:t>AI </a:t>
            </a:r>
            <a:r>
              <a:rPr kumimoji="0" lang="ko-KR" altLang="en-US" sz="1400" b="1" i="0" strike="noStrike" kern="0" cap="none" spc="0" normalizeH="0" baseline="0" noProof="0" dirty="0" err="1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" panose="020D0604000000000000" pitchFamily="50" charset="-127"/>
                <a:ea typeface="NanumGothic" panose="020D0604000000000000" pitchFamily="50" charset="-127"/>
                <a:sym typeface="Arial"/>
              </a:rPr>
              <a:t>해커톤</a:t>
            </a:r>
            <a:endParaRPr lang="en-US" altLang="ko-KR" b="1" dirty="0">
              <a:solidFill>
                <a:srgbClr val="19264B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9264B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정규표현식</a:t>
            </a:r>
            <a:endParaRPr lang="en-US" altLang="ko-KR" dirty="0">
              <a:solidFill>
                <a:srgbClr val="19264B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i="0" strike="noStrike" kern="0" cap="none" spc="0" normalizeH="0" baseline="0" noProof="0" dirty="0" err="1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" panose="020D0604000000000000" pitchFamily="50" charset="-127"/>
                <a:ea typeface="NanumGothic" panose="020D0604000000000000" pitchFamily="50" charset="-127"/>
                <a:sym typeface="Arial"/>
              </a:rPr>
              <a:t>Konlpy</a:t>
            </a:r>
            <a:r>
              <a:rPr lang="en-US" altLang="ko-KR" dirty="0">
                <a:solidFill>
                  <a:srgbClr val="19264B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 : </a:t>
            </a:r>
            <a:r>
              <a:rPr lang="en-US" altLang="ko-KR" dirty="0" err="1">
                <a:solidFill>
                  <a:srgbClr val="19264B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Okt</a:t>
            </a:r>
            <a:endParaRPr lang="en-US" altLang="ko-KR" dirty="0">
              <a:solidFill>
                <a:srgbClr val="19264B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i="0" strike="noStrike" kern="0" cap="none" spc="0" normalizeH="0" baseline="0" noProof="0" dirty="0" err="1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" panose="020D0604000000000000" pitchFamily="50" charset="-127"/>
                <a:ea typeface="NanumGothic" panose="020D0604000000000000" pitchFamily="50" charset="-127"/>
                <a:sym typeface="Arial"/>
              </a:rPr>
              <a:t>Tensorflow</a:t>
            </a:r>
            <a:endParaRPr kumimoji="0" lang="en-US" altLang="ko-KR" sz="1400" i="0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" panose="020D0604000000000000" pitchFamily="50" charset="-127"/>
              <a:ea typeface="NanumGothic" panose="020D0604000000000000" pitchFamily="50" charset="-127"/>
              <a:sym typeface="Arial"/>
            </a:endParaRPr>
          </a:p>
          <a:p>
            <a:pPr>
              <a:lnSpc>
                <a:spcPct val="200000"/>
              </a:lnSpc>
            </a:pP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" panose="020D0604000000000000" pitchFamily="50" charset="-127"/>
              <a:ea typeface="NanumGothic" panose="020D0604000000000000" pitchFamily="50" charset="-127"/>
              <a:sym typeface="Arial"/>
            </a:endParaRPr>
          </a:p>
        </p:txBody>
      </p:sp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D8A01A65-253C-7CD2-78CD-A2ABA27D2221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목차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" panose="020D0604000000000000" pitchFamily="50" charset="-127"/>
              <a:ea typeface="NanumGothic" panose="020D0604000000000000" pitchFamily="50" charset="-127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D8A01A65-253C-7CD2-78CD-A2ABA27D2221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2000" b="1" dirty="0">
                <a:solidFill>
                  <a:srgbClr val="19264B"/>
                </a:solidFill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월간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데이콘</a:t>
            </a:r>
            <a:r>
              <a:rPr lang="ko-KR" altLang="en-US" sz="2000" b="1" dirty="0">
                <a:solidFill>
                  <a:srgbClr val="19264B"/>
                </a:solidFill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 항공편 지연 예측 </a:t>
            </a:r>
            <a:r>
              <a:rPr lang="en-US" altLang="ko-KR" sz="2000" b="1" dirty="0">
                <a:solidFill>
                  <a:srgbClr val="19264B"/>
                </a:solidFill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AI </a:t>
            </a:r>
            <a:r>
              <a:rPr lang="ko-KR" altLang="en-US" sz="2000" b="1" dirty="0">
                <a:solidFill>
                  <a:srgbClr val="19264B"/>
                </a:solidFill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경진대회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" panose="020D0604000000000000" pitchFamily="50" charset="-127"/>
              <a:ea typeface="NanumGothic" panose="020D0604000000000000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33CC13-027F-FF2E-8BA8-A2ACB62E6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978804"/>
            <a:ext cx="4573297" cy="1592946"/>
          </a:xfrm>
          <a:prstGeom prst="rect">
            <a:avLst/>
          </a:prstGeom>
        </p:spPr>
      </p:pic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1F1950CA-DD3D-A1A5-6AE7-410B662DD9AD}"/>
              </a:ext>
            </a:extLst>
          </p:cNvPr>
          <p:cNvSpPr txBox="1"/>
          <p:nvPr/>
        </p:nvSpPr>
        <p:spPr>
          <a:xfrm>
            <a:off x="1408975" y="2705100"/>
            <a:ext cx="6316128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rgbClr val="19264B"/>
                </a:solidFill>
              </a:rPr>
              <a:t>준지도학습 </a:t>
            </a:r>
            <a:r>
              <a:rPr lang="en-US" altLang="ko-KR" dirty="0">
                <a:solidFill>
                  <a:srgbClr val="19264B"/>
                </a:solidFill>
              </a:rPr>
              <a:t>: </a:t>
            </a:r>
            <a:r>
              <a:rPr lang="ko-KR" altLang="en-US" dirty="0">
                <a:solidFill>
                  <a:srgbClr val="19264B"/>
                </a:solidFill>
              </a:rPr>
              <a:t>대부분의 데이터에 </a:t>
            </a:r>
            <a:r>
              <a:rPr lang="en-US" altLang="ko-KR" dirty="0">
                <a:solidFill>
                  <a:srgbClr val="19264B"/>
                </a:solidFill>
              </a:rPr>
              <a:t>labeling </a:t>
            </a:r>
            <a:r>
              <a:rPr lang="ko-KR" altLang="en-US" dirty="0">
                <a:solidFill>
                  <a:srgbClr val="19264B"/>
                </a:solidFill>
              </a:rPr>
              <a:t>되어 있지 않음</a:t>
            </a:r>
            <a:r>
              <a:rPr lang="en-US" altLang="ko-KR" dirty="0">
                <a:solidFill>
                  <a:srgbClr val="19264B"/>
                </a:solidFill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항공편 지연 여부를 예측하는 </a:t>
            </a:r>
            <a:r>
              <a:rPr kumimoji="0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AI </a:t>
            </a: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모델을 구축하는 것이 목표</a:t>
            </a:r>
            <a:endParaRPr kumimoji="0" lang="en-US" altLang="ko-KR" sz="140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srgbClr val="19264B"/>
                </a:solidFill>
              </a:rPr>
              <a:t>1,000,000</a:t>
            </a:r>
            <a:r>
              <a:rPr lang="ko-KR" altLang="en-US" dirty="0">
                <a:solidFill>
                  <a:srgbClr val="19264B"/>
                </a:solidFill>
              </a:rPr>
              <a:t>개의 데이터</a:t>
            </a:r>
            <a:r>
              <a:rPr lang="en-US" altLang="ko-KR" dirty="0">
                <a:solidFill>
                  <a:srgbClr val="19264B"/>
                </a:solidFill>
              </a:rPr>
              <a:t>, 17</a:t>
            </a:r>
            <a:r>
              <a:rPr lang="ko-KR" altLang="en-US" dirty="0">
                <a:solidFill>
                  <a:srgbClr val="19264B"/>
                </a:solidFill>
              </a:rPr>
              <a:t>개의 독립변수</a:t>
            </a:r>
            <a:endParaRPr lang="en-US" altLang="ko-KR" dirty="0">
              <a:solidFill>
                <a:srgbClr val="19264B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Target : Delay (</a:t>
            </a:r>
            <a:r>
              <a:rPr lang="en-US" altLang="ko-KR" dirty="0" err="1">
                <a:solidFill>
                  <a:srgbClr val="19264B"/>
                </a:solidFill>
              </a:rPr>
              <a:t>Not_Delayed</a:t>
            </a:r>
            <a:r>
              <a:rPr lang="en-US" altLang="ko-KR" dirty="0">
                <a:solidFill>
                  <a:srgbClr val="19264B"/>
                </a:solidFill>
              </a:rPr>
              <a:t>,</a:t>
            </a:r>
            <a:r>
              <a:rPr lang="ko-KR" altLang="en-US" dirty="0">
                <a:solidFill>
                  <a:srgbClr val="19264B"/>
                </a:solidFill>
              </a:rPr>
              <a:t> </a:t>
            </a:r>
            <a:r>
              <a:rPr lang="en-US" altLang="ko-KR" dirty="0">
                <a:solidFill>
                  <a:srgbClr val="19264B"/>
                </a:solidFill>
              </a:rPr>
              <a:t>Delayed)</a:t>
            </a:r>
            <a:endParaRPr kumimoji="0" lang="en-US" altLang="ko-KR" sz="140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rgbClr val="19264B"/>
                </a:solidFill>
              </a:rPr>
              <a:t>심사 기준 </a:t>
            </a:r>
            <a:r>
              <a:rPr lang="en-US" altLang="ko-KR" dirty="0">
                <a:solidFill>
                  <a:srgbClr val="19264B"/>
                </a:solidFill>
              </a:rPr>
              <a:t>: </a:t>
            </a:r>
            <a:r>
              <a:rPr lang="en-US" altLang="ko-KR" dirty="0" err="1">
                <a:solidFill>
                  <a:srgbClr val="19264B"/>
                </a:solidFill>
              </a:rPr>
              <a:t>LogLoss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341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D8A01A65-253C-7CD2-78CD-A2ABA27D2221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000" b="1" dirty="0">
                <a:solidFill>
                  <a:srgbClr val="19264B"/>
                </a:solidFill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Pseudo-labeling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" panose="020D0604000000000000" pitchFamily="50" charset="-127"/>
              <a:ea typeface="NanumGothic" panose="020D0604000000000000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411C01-79D2-B2CB-A2C0-0DCB10DB3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541" y="845454"/>
            <a:ext cx="3152459" cy="3983421"/>
          </a:xfrm>
          <a:prstGeom prst="rect">
            <a:avLst/>
          </a:prstGeom>
        </p:spPr>
      </p:pic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08F42C7F-75C9-8634-CDF8-88CD45DF7D46}"/>
              </a:ext>
            </a:extLst>
          </p:cNvPr>
          <p:cNvSpPr txBox="1"/>
          <p:nvPr/>
        </p:nvSpPr>
        <p:spPr>
          <a:xfrm>
            <a:off x="4582566" y="1290602"/>
            <a:ext cx="3825709" cy="309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rgbClr val="19264B"/>
                </a:solidFill>
              </a:rPr>
              <a:t>대부분의 데이터에 </a:t>
            </a:r>
            <a:r>
              <a:rPr lang="en-US" altLang="ko-KR" dirty="0">
                <a:solidFill>
                  <a:srgbClr val="19264B"/>
                </a:solidFill>
              </a:rPr>
              <a:t>labeling </a:t>
            </a:r>
            <a:r>
              <a:rPr lang="ko-KR" altLang="en-US" dirty="0">
                <a:solidFill>
                  <a:srgbClr val="19264B"/>
                </a:solidFill>
              </a:rPr>
              <a:t>되어 있지 않음</a:t>
            </a:r>
            <a:r>
              <a:rPr lang="en-US" altLang="ko-KR" dirty="0">
                <a:solidFill>
                  <a:srgbClr val="19264B"/>
                </a:solidFill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수행된 예측 결과를 이용해 가짜</a:t>
            </a:r>
            <a:r>
              <a:rPr kumimoji="0" lang="en-US" altLang="ko-KR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(pseudo)</a:t>
            </a:r>
            <a:r>
              <a:rPr kumimoji="0" lang="ko-KR" altLang="en-US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로 </a:t>
            </a:r>
            <a:r>
              <a:rPr kumimoji="0" lang="ko-KR" altLang="en-US" i="0" u="none" strike="noStrike" kern="0" cap="none" spc="0" normalizeH="0" baseline="0" noProof="0" dirty="0" err="1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라벨링</a:t>
            </a:r>
            <a:r>
              <a:rPr kumimoji="0" lang="en-US" altLang="ko-KR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(labeling)</a:t>
            </a:r>
            <a:r>
              <a:rPr kumimoji="0" lang="ko-KR" altLang="en-US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하는 기법</a:t>
            </a:r>
            <a:endParaRPr kumimoji="0" lang="en-US" altLang="ko-KR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rgbClr val="19264B"/>
                </a:solidFill>
              </a:rPr>
              <a:t>장점 </a:t>
            </a:r>
            <a:r>
              <a:rPr lang="en-US" altLang="ko-KR" dirty="0">
                <a:solidFill>
                  <a:srgbClr val="19264B"/>
                </a:solidFill>
              </a:rPr>
              <a:t>: </a:t>
            </a:r>
            <a:r>
              <a:rPr lang="ko-KR" altLang="en-US" dirty="0">
                <a:solidFill>
                  <a:srgbClr val="19264B"/>
                </a:solidFill>
              </a:rPr>
              <a:t>더 많은 데이터를 확보해서 성능을 향상할 수 있음</a:t>
            </a:r>
            <a:endParaRPr lang="en-US" altLang="ko-KR" dirty="0">
              <a:solidFill>
                <a:srgbClr val="19264B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rgbClr val="19264B"/>
                </a:solidFill>
              </a:rPr>
              <a:t>단점 </a:t>
            </a:r>
            <a:r>
              <a:rPr lang="en-US" altLang="ko-KR" dirty="0">
                <a:solidFill>
                  <a:srgbClr val="19264B"/>
                </a:solidFill>
              </a:rPr>
              <a:t>: </a:t>
            </a:r>
            <a:r>
              <a:rPr lang="ko-KR" altLang="en-US" dirty="0">
                <a:solidFill>
                  <a:srgbClr val="19264B"/>
                </a:solidFill>
              </a:rPr>
              <a:t>예측으로 생성한 라벨 값을 학습에 사용하기 때문에</a:t>
            </a:r>
            <a:r>
              <a:rPr lang="en-US" altLang="ko-KR" dirty="0">
                <a:solidFill>
                  <a:srgbClr val="19264B"/>
                </a:solidFill>
              </a:rPr>
              <a:t>, </a:t>
            </a:r>
            <a:r>
              <a:rPr lang="ko-KR" altLang="en-US" dirty="0">
                <a:solidFill>
                  <a:srgbClr val="19264B"/>
                </a:solidFill>
              </a:rPr>
              <a:t>데이터가 정확하지 않을 수 있음</a:t>
            </a:r>
            <a:endParaRPr lang="en-US" altLang="ko-KR" dirty="0">
              <a:solidFill>
                <a:srgbClr val="19264B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722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D8A01A65-253C-7CD2-78CD-A2ABA27D2221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2000" b="1" dirty="0" err="1">
                <a:solidFill>
                  <a:srgbClr val="19264B"/>
                </a:solidFill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결측치</a:t>
            </a:r>
            <a:r>
              <a:rPr lang="ko-KR" altLang="en-US" sz="2000" b="1" dirty="0">
                <a:solidFill>
                  <a:srgbClr val="19264B"/>
                </a:solidFill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 처리 </a:t>
            </a:r>
            <a:r>
              <a:rPr lang="en-US" altLang="ko-KR" sz="2000" b="1" dirty="0">
                <a:solidFill>
                  <a:srgbClr val="19264B"/>
                </a:solidFill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: </a:t>
            </a:r>
            <a:r>
              <a:rPr lang="ko-KR" altLang="en-US" sz="2000" b="1" dirty="0">
                <a:solidFill>
                  <a:srgbClr val="19264B"/>
                </a:solidFill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상관관계가 높은 </a:t>
            </a:r>
            <a:r>
              <a:rPr lang="en-US" altLang="ko-KR" sz="2000" b="1" dirty="0">
                <a:solidFill>
                  <a:srgbClr val="19264B"/>
                </a:solidFill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column</a:t>
            </a:r>
            <a:r>
              <a:rPr lang="ko-KR" altLang="en-US" sz="2000" b="1" dirty="0">
                <a:solidFill>
                  <a:srgbClr val="19264B"/>
                </a:solidFill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 이용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" panose="020D0604000000000000" pitchFamily="50" charset="-127"/>
              <a:ea typeface="NanumGothic" panose="020D06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F6BD2-7D51-F73D-8311-0F53729D59A2}"/>
              </a:ext>
            </a:extLst>
          </p:cNvPr>
          <p:cNvSpPr txBox="1"/>
          <p:nvPr/>
        </p:nvSpPr>
        <p:spPr>
          <a:xfrm>
            <a:off x="2057932" y="1396248"/>
            <a:ext cx="488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F564F-AC30-C3B1-4F81-67FD829DC463}"/>
              </a:ext>
            </a:extLst>
          </p:cNvPr>
          <p:cNvSpPr txBox="1"/>
          <p:nvPr/>
        </p:nvSpPr>
        <p:spPr>
          <a:xfrm>
            <a:off x="1607487" y="1216061"/>
            <a:ext cx="25364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b="1" i="1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&lt;</a:t>
            </a:r>
            <a:r>
              <a:rPr lang="en-US" altLang="ko-KR" sz="1050" b="1" i="1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Carrier_ID</a:t>
            </a:r>
            <a:r>
              <a:rPr lang="en-US" altLang="ko-KR" sz="1050" b="1" i="1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(DOT) </a:t>
            </a:r>
            <a:r>
              <a:rPr lang="ko-KR" altLang="en-US" sz="1050" b="1" i="1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처리 </a:t>
            </a:r>
            <a:r>
              <a:rPr lang="en-US" altLang="ko-KR" sz="1050" b="1" i="1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with Airline&gt;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87D047-BDF1-708A-6C97-E370A5E5A7EA}"/>
              </a:ext>
            </a:extLst>
          </p:cNvPr>
          <p:cNvSpPr txBox="1"/>
          <p:nvPr/>
        </p:nvSpPr>
        <p:spPr>
          <a:xfrm>
            <a:off x="1699278" y="3471708"/>
            <a:ext cx="23749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Carrier_ID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(DOT)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은 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Airline 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별로 하나가 할당</a:t>
            </a:r>
            <a:r>
              <a:rPr lang="en-US" altLang="ko-KR" sz="9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(1</a:t>
            </a:r>
            <a:r>
              <a:rPr lang="ko-KR" altLang="en-US" sz="9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대</a:t>
            </a:r>
            <a:r>
              <a:rPr lang="en-US" altLang="ko-KR" sz="9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 </a:t>
            </a:r>
            <a:r>
              <a:rPr lang="ko-KR" altLang="en-US" sz="9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대응</a:t>
            </a:r>
            <a:r>
              <a:rPr lang="en-US" altLang="ko-KR" sz="9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endParaRPr lang="en-US" altLang="ko-KR" sz="90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둘 중 하나만 알면 나머지 하나를 알아낼 수 있음</a:t>
            </a:r>
            <a:endParaRPr lang="ko-KR" altLang="en-US" sz="9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FFDBF3-2BF2-0E39-21DE-9100172B24F2}"/>
              </a:ext>
            </a:extLst>
          </p:cNvPr>
          <p:cNvCxnSpPr>
            <a:cxnSpLocks/>
          </p:cNvCxnSpPr>
          <p:nvPr/>
        </p:nvCxnSpPr>
        <p:spPr>
          <a:xfrm>
            <a:off x="4500564" y="1031108"/>
            <a:ext cx="0" cy="3606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2B40F7E-0675-D966-4EB1-1194A322E9A5}"/>
              </a:ext>
            </a:extLst>
          </p:cNvPr>
          <p:cNvSpPr txBox="1"/>
          <p:nvPr/>
        </p:nvSpPr>
        <p:spPr>
          <a:xfrm>
            <a:off x="4720514" y="3458965"/>
            <a:ext cx="395906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err="1"/>
              <a:t>Origin_Airport</a:t>
            </a:r>
            <a:r>
              <a:rPr lang="ko-KR" altLang="en-US" sz="900" dirty="0"/>
              <a:t> </a:t>
            </a:r>
            <a:r>
              <a:rPr lang="en-US" altLang="ko-KR" sz="900" dirty="0"/>
              <a:t>=</a:t>
            </a:r>
            <a:r>
              <a:rPr lang="ko-KR" altLang="en-US" sz="900" dirty="0"/>
              <a:t> 출발지</a:t>
            </a:r>
            <a:r>
              <a:rPr lang="en-US" altLang="ko-KR" sz="900" dirty="0"/>
              <a:t>, </a:t>
            </a:r>
            <a:r>
              <a:rPr lang="ko-KR" altLang="en-US" sz="900" dirty="0"/>
              <a:t> </a:t>
            </a:r>
            <a:r>
              <a:rPr lang="en-US" altLang="ko-KR" sz="900" dirty="0" err="1"/>
              <a:t>Destination_Airport</a:t>
            </a:r>
            <a:r>
              <a:rPr lang="ko-KR" altLang="en-US" sz="900" dirty="0"/>
              <a:t> </a:t>
            </a:r>
            <a:r>
              <a:rPr lang="en-US" altLang="ko-KR" sz="900" dirty="0"/>
              <a:t>=</a:t>
            </a:r>
            <a:r>
              <a:rPr lang="ko-KR" altLang="en-US" sz="900" dirty="0"/>
              <a:t> 도착지</a:t>
            </a:r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/>
              <a:t>출발지</a:t>
            </a:r>
            <a:r>
              <a:rPr lang="en-US" altLang="ko-KR" sz="900" dirty="0"/>
              <a:t>, </a:t>
            </a:r>
            <a:r>
              <a:rPr lang="ko-KR" altLang="en-US" sz="900" dirty="0"/>
              <a:t>도착지가 같은데 도착시간이나 출발 시간이 빠져 있음 → 출발지</a:t>
            </a:r>
            <a:r>
              <a:rPr lang="en-US" altLang="ko-KR" sz="900" dirty="0"/>
              <a:t>, </a:t>
            </a:r>
            <a:r>
              <a:rPr lang="ko-KR" altLang="en-US" sz="900" dirty="0"/>
              <a:t>도착지가 같은 다른 행 참조하면 됨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2599361-8B15-DD93-E0EB-18AE7F116221}"/>
              </a:ext>
            </a:extLst>
          </p:cNvPr>
          <p:cNvCxnSpPr>
            <a:cxnSpLocks/>
          </p:cNvCxnSpPr>
          <p:nvPr/>
        </p:nvCxnSpPr>
        <p:spPr>
          <a:xfrm flipH="1">
            <a:off x="1408975" y="1031108"/>
            <a:ext cx="7625489" cy="93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F2A5BF5-229C-A178-8FEF-83921C891E6D}"/>
              </a:ext>
            </a:extLst>
          </p:cNvPr>
          <p:cNvCxnSpPr>
            <a:cxnSpLocks/>
          </p:cNvCxnSpPr>
          <p:nvPr/>
        </p:nvCxnSpPr>
        <p:spPr>
          <a:xfrm>
            <a:off x="1408975" y="1031108"/>
            <a:ext cx="0" cy="3606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75BCDFC-6D46-3F1D-1EBA-9AE7DA79F089}"/>
              </a:ext>
            </a:extLst>
          </p:cNvPr>
          <p:cNvCxnSpPr>
            <a:cxnSpLocks/>
          </p:cNvCxnSpPr>
          <p:nvPr/>
        </p:nvCxnSpPr>
        <p:spPr>
          <a:xfrm>
            <a:off x="9034464" y="1040470"/>
            <a:ext cx="0" cy="3606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D08D16-5364-4F7F-908B-B736312BF65A}"/>
              </a:ext>
            </a:extLst>
          </p:cNvPr>
          <p:cNvCxnSpPr>
            <a:cxnSpLocks/>
          </p:cNvCxnSpPr>
          <p:nvPr/>
        </p:nvCxnSpPr>
        <p:spPr>
          <a:xfrm flipH="1">
            <a:off x="1401038" y="4637908"/>
            <a:ext cx="76334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C80CC786-E54A-3631-CBD1-39A6982A0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370" y="1593057"/>
            <a:ext cx="2374900" cy="12637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AA7C825-903E-1188-28AE-B23E136DF6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7300" y="2955676"/>
            <a:ext cx="2113183" cy="3429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7A603C7-BBC5-5ABD-2CFB-80A10EF641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3479" y="1628197"/>
            <a:ext cx="3589400" cy="122856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5136B79-CB1D-3811-E7EC-2C852A0DF1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6044" y="2806211"/>
            <a:ext cx="2644269" cy="4924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5EFA060-CB67-FD85-E69B-988A42142E9D}"/>
              </a:ext>
            </a:extLst>
          </p:cNvPr>
          <p:cNvSpPr txBox="1"/>
          <p:nvPr/>
        </p:nvSpPr>
        <p:spPr>
          <a:xfrm>
            <a:off x="4416484" y="1210689"/>
            <a:ext cx="488526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 i="1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&lt;Estimated Departure Time (EDT), Estimated Arrival Time (EAT) </a:t>
            </a:r>
            <a:r>
              <a:rPr lang="ko-KR" altLang="en-US" sz="1050" b="1" i="1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복구</a:t>
            </a:r>
            <a:r>
              <a:rPr lang="en-US" altLang="ko-KR" sz="1050" b="1" i="1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4265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D8A01A65-253C-7CD2-78CD-A2ABA27D2221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000" b="1" dirty="0">
                <a:solidFill>
                  <a:srgbClr val="19264B"/>
                </a:solidFill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Modeling : </a:t>
            </a:r>
            <a:r>
              <a:rPr lang="en-US" altLang="ko-KR" sz="2000" b="1" dirty="0" err="1">
                <a:solidFill>
                  <a:srgbClr val="19264B"/>
                </a:solidFill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Catboost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" panose="020D0604000000000000" pitchFamily="50" charset="-127"/>
              <a:ea typeface="NanumGothic" panose="020D06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6990B3-7714-7ABD-F7BF-33DBCC97C226}"/>
              </a:ext>
            </a:extLst>
          </p:cNvPr>
          <p:cNvSpPr txBox="1"/>
          <p:nvPr/>
        </p:nvSpPr>
        <p:spPr>
          <a:xfrm>
            <a:off x="1408975" y="1737095"/>
            <a:ext cx="4885263" cy="263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“</a:t>
            </a:r>
            <a:r>
              <a:rPr lang="en-US" altLang="ko-KR" dirty="0" err="1"/>
              <a:t>Catboost</a:t>
            </a:r>
            <a:r>
              <a:rPr lang="en-US" altLang="ko-KR" dirty="0"/>
              <a:t> is a high-performance opensource library for gradient boosting on decision trees”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Catboost</a:t>
            </a:r>
            <a:r>
              <a:rPr lang="en-US" altLang="ko-KR" dirty="0"/>
              <a:t> = Categorical + Boosting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Catboost</a:t>
            </a:r>
            <a:r>
              <a:rPr lang="ko-KR" altLang="en-US" dirty="0"/>
              <a:t>를 활용하기 위해 모든 독립변수를 </a:t>
            </a:r>
            <a:r>
              <a:rPr lang="en-US" altLang="ko-KR" dirty="0"/>
              <a:t>category </a:t>
            </a:r>
            <a:r>
              <a:rPr lang="ko-KR" altLang="en-US" dirty="0"/>
              <a:t>형태로 만들어줘야 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Pseudo-labeling</a:t>
            </a:r>
            <a:r>
              <a:rPr lang="ko-KR" altLang="en-US" dirty="0"/>
              <a:t>을 적용하지 않고</a:t>
            </a:r>
            <a:r>
              <a:rPr lang="en-US" altLang="ko-KR" dirty="0"/>
              <a:t>, </a:t>
            </a:r>
            <a:r>
              <a:rPr lang="ko-KR" altLang="en-US" dirty="0"/>
              <a:t>모든 데이터를 </a:t>
            </a:r>
            <a:r>
              <a:rPr lang="en-US" altLang="ko-KR" dirty="0"/>
              <a:t>training </a:t>
            </a:r>
            <a:r>
              <a:rPr lang="ko-KR" altLang="en-US" dirty="0"/>
              <a:t>데이터로 활용하는 방법도 시도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0D22E7-9E8B-AE86-BE41-2ABAAF060D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52"/>
          <a:stretch/>
        </p:blipFill>
        <p:spPr>
          <a:xfrm>
            <a:off x="6692798" y="1720690"/>
            <a:ext cx="2171039" cy="2970316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2138EA75-4E51-3DDE-2CA4-45E20E6AF646}"/>
              </a:ext>
            </a:extLst>
          </p:cNvPr>
          <p:cNvSpPr/>
          <p:nvPr/>
        </p:nvSpPr>
        <p:spPr>
          <a:xfrm>
            <a:off x="6692786" y="4542809"/>
            <a:ext cx="2171039" cy="193157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C96C664D-08CF-5153-727C-46C83A7AB0C4}"/>
              </a:ext>
            </a:extLst>
          </p:cNvPr>
          <p:cNvSpPr/>
          <p:nvPr/>
        </p:nvSpPr>
        <p:spPr>
          <a:xfrm>
            <a:off x="6692799" y="1984171"/>
            <a:ext cx="2171039" cy="193157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9F784-7C8B-6156-3B86-6582FDB22249}"/>
              </a:ext>
            </a:extLst>
          </p:cNvPr>
          <p:cNvSpPr txBox="1"/>
          <p:nvPr/>
        </p:nvSpPr>
        <p:spPr>
          <a:xfrm>
            <a:off x="6977460" y="4842782"/>
            <a:ext cx="284980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hlinkClick r:id="rId5"/>
              </a:rPr>
              <a:t>https://arxiv.org/abs/1706.09516</a:t>
            </a:r>
            <a:endParaRPr lang="en-US" altLang="ko-KR" sz="1100" dirty="0"/>
          </a:p>
          <a:p>
            <a:endParaRPr lang="en-US" altLang="ko-KR" sz="11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01D1DA8-CFF0-C310-A38A-455B525812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7268" y="957654"/>
            <a:ext cx="2244727" cy="66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D8A01A65-253C-7CD2-78CD-A2ABA27D2221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2000" b="1" dirty="0">
                <a:solidFill>
                  <a:srgbClr val="19264B"/>
                </a:solidFill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영화 리뷰 감성분석 </a:t>
            </a:r>
            <a:r>
              <a:rPr lang="en-US" altLang="ko-KR" sz="2000" b="1" dirty="0">
                <a:solidFill>
                  <a:srgbClr val="19264B"/>
                </a:solidFill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AI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해커톤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" panose="020D0604000000000000" pitchFamily="50" charset="-127"/>
              <a:ea typeface="NanumGothic" panose="020D0604000000000000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DA4B01-E18B-D022-66D9-22F737631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943149"/>
            <a:ext cx="4750086" cy="1628601"/>
          </a:xfrm>
          <a:prstGeom prst="rect">
            <a:avLst/>
          </a:prstGeom>
        </p:spPr>
      </p:pic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5A7979E9-E2C4-7D77-3E11-F737D2C580E1}"/>
              </a:ext>
            </a:extLst>
          </p:cNvPr>
          <p:cNvSpPr txBox="1"/>
          <p:nvPr/>
        </p:nvSpPr>
        <p:spPr>
          <a:xfrm>
            <a:off x="1408975" y="2705100"/>
            <a:ext cx="6316128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srgbClr val="19264B"/>
                </a:solidFill>
              </a:rPr>
              <a:t>Sentiment Analysis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rgbClr val="19264B"/>
                </a:solidFill>
              </a:rPr>
              <a:t>네이버 리뷰 데이터를 활용</a:t>
            </a:r>
            <a:r>
              <a:rPr lang="en-US" altLang="ko-KR" dirty="0">
                <a:solidFill>
                  <a:srgbClr val="19264B"/>
                </a:solidFill>
              </a:rPr>
              <a:t>,</a:t>
            </a:r>
            <a:r>
              <a:rPr lang="ko-KR" altLang="en-US" dirty="0">
                <a:solidFill>
                  <a:srgbClr val="19264B"/>
                </a:solidFill>
              </a:rPr>
              <a:t> 영화 리뷰의 긍정</a:t>
            </a:r>
            <a:r>
              <a:rPr lang="en-US" altLang="ko-KR" dirty="0">
                <a:solidFill>
                  <a:srgbClr val="19264B"/>
                </a:solidFill>
              </a:rPr>
              <a:t>/</a:t>
            </a:r>
            <a:r>
              <a:rPr lang="ko-KR" altLang="en-US" dirty="0">
                <a:solidFill>
                  <a:srgbClr val="19264B"/>
                </a:solidFill>
              </a:rPr>
              <a:t>부정을 분류</a:t>
            </a:r>
            <a:endParaRPr kumimoji="0" lang="en-US" altLang="ko-KR" sz="140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srgbClr val="19264B"/>
                </a:solidFill>
              </a:rPr>
              <a:t>document : </a:t>
            </a:r>
            <a:r>
              <a:rPr lang="ko-KR" altLang="en-US" dirty="0">
                <a:solidFill>
                  <a:srgbClr val="19264B"/>
                </a:solidFill>
              </a:rPr>
              <a:t>리뷰 내용 </a:t>
            </a:r>
            <a:r>
              <a:rPr lang="en-US" altLang="ko-KR" dirty="0">
                <a:solidFill>
                  <a:srgbClr val="19264B"/>
                </a:solidFill>
              </a:rPr>
              <a:t>/ label : 0(</a:t>
            </a:r>
            <a:r>
              <a:rPr lang="ko-KR" altLang="en-US" dirty="0">
                <a:solidFill>
                  <a:srgbClr val="19264B"/>
                </a:solidFill>
              </a:rPr>
              <a:t>부정</a:t>
            </a:r>
            <a:r>
              <a:rPr lang="en-US" altLang="ko-KR" dirty="0">
                <a:solidFill>
                  <a:srgbClr val="19264B"/>
                </a:solidFill>
              </a:rPr>
              <a:t>) / 1(</a:t>
            </a:r>
            <a:r>
              <a:rPr lang="ko-KR" altLang="en-US" dirty="0">
                <a:solidFill>
                  <a:srgbClr val="19264B"/>
                </a:solidFill>
              </a:rPr>
              <a:t>긍정</a:t>
            </a:r>
            <a:r>
              <a:rPr lang="en-US" altLang="ko-KR" dirty="0">
                <a:solidFill>
                  <a:srgbClr val="19264B"/>
                </a:solidFill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rgbClr val="19264B"/>
                </a:solidFill>
              </a:rPr>
              <a:t>심사 기준 </a:t>
            </a:r>
            <a:r>
              <a:rPr lang="en-US" altLang="ko-KR" dirty="0">
                <a:solidFill>
                  <a:srgbClr val="19264B"/>
                </a:solidFill>
              </a:rPr>
              <a:t>: Accuracy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243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D8A01A65-253C-7CD2-78CD-A2ABA27D2221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NanumGothic" panose="020D0604000000000000" pitchFamily="50" charset="-127"/>
                <a:ea typeface="NanumGothic" panose="020D0604000000000000" pitchFamily="50" charset="-127"/>
                <a:cs typeface="NanumGothic ExtraBold"/>
                <a:sym typeface="NanumGothic ExtraBold"/>
              </a:rPr>
              <a:t>정규표현식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NanumGothic" panose="020D0604000000000000" pitchFamily="50" charset="-127"/>
              <a:ea typeface="NanumGothic" panose="020D06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47DB8C-1D5C-9B16-9F27-1D27E490790C}"/>
              </a:ext>
            </a:extLst>
          </p:cNvPr>
          <p:cNvSpPr txBox="1"/>
          <p:nvPr/>
        </p:nvSpPr>
        <p:spPr>
          <a:xfrm>
            <a:off x="7391088" y="4861823"/>
            <a:ext cx="221456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4"/>
              </a:rPr>
              <a:t>https://wikidocs.net/21703</a:t>
            </a: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78E027F9-6F73-F52D-9702-E35D08642848}"/>
              </a:ext>
            </a:extLst>
          </p:cNvPr>
          <p:cNvSpPr txBox="1"/>
          <p:nvPr/>
        </p:nvSpPr>
        <p:spPr>
          <a:xfrm>
            <a:off x="1413936" y="845454"/>
            <a:ext cx="6316128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rgbClr val="19264B"/>
                </a:solidFill>
              </a:rPr>
              <a:t>텍스트 전처리에서 활용할 수 있는 유용한 도구</a:t>
            </a:r>
            <a:endParaRPr lang="en-US" altLang="ko-KR" dirty="0">
              <a:solidFill>
                <a:srgbClr val="19264B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정규 표현식 모듈 </a:t>
            </a:r>
            <a:r>
              <a:rPr kumimoji="0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62CF5D-5599-45D6-54B1-13B4765B7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6025" y="1561505"/>
            <a:ext cx="4613173" cy="7279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DFDDB84-4EC3-0F85-BA77-895ACD93FF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6025" y="2392471"/>
            <a:ext cx="2152650" cy="4953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BDD720D-C4C4-BA42-6CAC-B6D678CBC7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5280" y="2392471"/>
            <a:ext cx="1943100" cy="495300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3F7353D-10A0-F4AD-604D-2C01C7691FC2}"/>
              </a:ext>
            </a:extLst>
          </p:cNvPr>
          <p:cNvSpPr/>
          <p:nvPr/>
        </p:nvSpPr>
        <p:spPr>
          <a:xfrm>
            <a:off x="4004187" y="2556258"/>
            <a:ext cx="405581" cy="11061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67;p14">
            <a:extLst>
              <a:ext uri="{FF2B5EF4-FFF2-40B4-BE49-F238E27FC236}">
                <a16:creationId xmlns:a16="http://schemas.microsoft.com/office/drawing/2014/main" id="{458870B4-50F7-639F-4132-86C95A79ECA0}"/>
              </a:ext>
            </a:extLst>
          </p:cNvPr>
          <p:cNvSpPr txBox="1"/>
          <p:nvPr/>
        </p:nvSpPr>
        <p:spPr>
          <a:xfrm>
            <a:off x="1746025" y="2917173"/>
            <a:ext cx="6827704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 err="1">
                <a:solidFill>
                  <a:srgbClr val="19264B"/>
                </a:solidFill>
                <a:latin typeface="+mn-ea"/>
                <a:ea typeface="+mn-ea"/>
              </a:rPr>
              <a:t>re.sub</a:t>
            </a:r>
            <a:r>
              <a:rPr lang="en-US" altLang="ko-KR" sz="1200" dirty="0">
                <a:solidFill>
                  <a:srgbClr val="19264B"/>
                </a:solidFill>
                <a:latin typeface="+mn-ea"/>
                <a:ea typeface="+mn-ea"/>
              </a:rPr>
              <a:t>() : </a:t>
            </a:r>
            <a:r>
              <a:rPr lang="ko-KR" altLang="en-US" sz="1200" dirty="0">
                <a:solidFill>
                  <a:srgbClr val="19264B"/>
                </a:solidFill>
                <a:latin typeface="+mn-ea"/>
                <a:ea typeface="+mn-ea"/>
              </a:rPr>
              <a:t>문자열에서 정규 표현식과 일치하는 부분에 대해</a:t>
            </a:r>
            <a:r>
              <a:rPr lang="en-US" altLang="ko-KR" sz="1200" dirty="0">
                <a:solidFill>
                  <a:srgbClr val="19264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19264B"/>
                </a:solidFill>
                <a:latin typeface="+mn-ea"/>
                <a:ea typeface="+mn-ea"/>
              </a:rPr>
              <a:t>다른 문자열로 대체</a:t>
            </a:r>
            <a:endParaRPr lang="en-US" altLang="ko-KR" sz="1200"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>
                <a:solidFill>
                  <a:srgbClr val="19264B"/>
                </a:solidFill>
                <a:latin typeface="+mn-ea"/>
                <a:ea typeface="+mn-ea"/>
              </a:rPr>
              <a:t>^ : </a:t>
            </a:r>
            <a:r>
              <a:rPr lang="ko-KR" altLang="en-US" sz="1200" dirty="0">
                <a:solidFill>
                  <a:srgbClr val="19264B"/>
                </a:solidFill>
                <a:latin typeface="+mn-ea"/>
                <a:ea typeface="+mn-ea"/>
              </a:rPr>
              <a:t>부정</a:t>
            </a:r>
            <a:endParaRPr lang="en-US" altLang="ko-KR" sz="1200"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dirty="0">
                <a:solidFill>
                  <a:srgbClr val="19264B"/>
                </a:solidFill>
                <a:latin typeface="+mn-ea"/>
                <a:ea typeface="+mn-ea"/>
              </a:rPr>
              <a:t>[A-Za-z] : </a:t>
            </a:r>
            <a:r>
              <a:rPr lang="ko-KR" altLang="en-US" sz="1200" dirty="0">
                <a:solidFill>
                  <a:srgbClr val="19264B"/>
                </a:solidFill>
                <a:latin typeface="+mn-ea"/>
                <a:ea typeface="+mn-ea"/>
              </a:rPr>
              <a:t>영문 대문자와 소문자 의미</a:t>
            </a:r>
            <a:endParaRPr lang="en-US" altLang="ko-KR" sz="1200"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i="0" u="none" strike="noStrike" kern="0" cap="none" spc="0" normalizeH="0" baseline="0" noProof="0" dirty="0" err="1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ㄱ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-</a:t>
            </a:r>
            <a:r>
              <a:rPr kumimoji="0" lang="ko-KR" altLang="en-US" sz="1200" i="0" u="none" strike="noStrike" kern="0" cap="none" spc="0" normalizeH="0" baseline="0" noProof="0" dirty="0" err="1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ㅎ</a:t>
            </a:r>
            <a:r>
              <a:rPr kumimoji="0" lang="ko-KR" altLang="en-US" sz="12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: </a:t>
            </a:r>
            <a:r>
              <a:rPr kumimoji="0" lang="ko-KR" altLang="en-US" sz="12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한글 자음 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/ </a:t>
            </a:r>
            <a:r>
              <a:rPr kumimoji="0" lang="ko-KR" altLang="en-US" sz="1200" i="0" u="none" strike="noStrike" kern="0" cap="none" spc="0" normalizeH="0" baseline="0" noProof="0" dirty="0" err="1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ㅏ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-</a:t>
            </a:r>
            <a:r>
              <a:rPr kumimoji="0" lang="ko-KR" altLang="en-US" sz="1200" i="0" u="none" strike="noStrike" kern="0" cap="none" spc="0" normalizeH="0" baseline="0" noProof="0" dirty="0" err="1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ㅣ</a:t>
            </a:r>
            <a:r>
              <a:rPr kumimoji="0" lang="ko-KR" altLang="en-US" sz="12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: </a:t>
            </a:r>
            <a:r>
              <a:rPr kumimoji="0" lang="ko-KR" altLang="en-US" sz="12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한글 모음</a:t>
            </a:r>
            <a:endParaRPr kumimoji="0" lang="en-US" altLang="ko-KR" sz="120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+mn-ea"/>
              <a:ea typeface="+mn-ea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 dirty="0">
                <a:solidFill>
                  <a:srgbClr val="19264B"/>
                </a:solidFill>
                <a:latin typeface="+mn-ea"/>
                <a:ea typeface="+mn-ea"/>
              </a:rPr>
              <a:t>가</a:t>
            </a:r>
            <a:r>
              <a:rPr lang="en-US" altLang="ko-KR" sz="1200" dirty="0">
                <a:solidFill>
                  <a:srgbClr val="19264B"/>
                </a:solidFill>
                <a:latin typeface="+mn-ea"/>
                <a:ea typeface="+mn-ea"/>
              </a:rPr>
              <a:t>-</a:t>
            </a:r>
            <a:r>
              <a:rPr lang="ko-KR" altLang="en-US" sz="1200" dirty="0" err="1">
                <a:solidFill>
                  <a:srgbClr val="19264B"/>
                </a:solidFill>
                <a:latin typeface="+mn-ea"/>
                <a:ea typeface="+mn-ea"/>
              </a:rPr>
              <a:t>힣</a:t>
            </a:r>
            <a:r>
              <a:rPr lang="ko-KR" altLang="en-US" sz="1200" dirty="0">
                <a:solidFill>
                  <a:srgbClr val="19264B"/>
                </a:solidFill>
                <a:latin typeface="+mn-ea"/>
                <a:ea typeface="+mn-ea"/>
              </a:rPr>
              <a:t> </a:t>
            </a:r>
            <a:r>
              <a:rPr lang="en-US" altLang="ko-KR" sz="1200" dirty="0">
                <a:solidFill>
                  <a:srgbClr val="19264B"/>
                </a:solidFill>
                <a:latin typeface="+mn-ea"/>
                <a:ea typeface="+mn-ea"/>
              </a:rPr>
              <a:t>: </a:t>
            </a:r>
            <a:r>
              <a:rPr lang="ko-KR" altLang="en-US" sz="1200" dirty="0">
                <a:solidFill>
                  <a:srgbClr val="19264B"/>
                </a:solidFill>
                <a:latin typeface="+mn-ea"/>
                <a:ea typeface="+mn-ea"/>
              </a:rPr>
              <a:t>한글 음절 문자를 나타내는 범위</a:t>
            </a:r>
            <a:r>
              <a:rPr lang="en-US" altLang="ko-KR" sz="1200" dirty="0">
                <a:solidFill>
                  <a:srgbClr val="19264B"/>
                </a:solidFill>
                <a:latin typeface="+mn-ea"/>
                <a:ea typeface="+mn-ea"/>
              </a:rPr>
              <a:t>(</a:t>
            </a:r>
            <a:r>
              <a:rPr lang="ko-KR" altLang="en-US" sz="1200" dirty="0">
                <a:solidFill>
                  <a:srgbClr val="19264B"/>
                </a:solidFill>
                <a:latin typeface="+mn-ea"/>
                <a:ea typeface="+mn-ea"/>
              </a:rPr>
              <a:t>가장 첫 글자</a:t>
            </a:r>
            <a:r>
              <a:rPr lang="en-US" altLang="ko-KR" sz="1200" dirty="0">
                <a:solidFill>
                  <a:srgbClr val="19264B"/>
                </a:solidFill>
                <a:latin typeface="+mn-ea"/>
                <a:ea typeface="+mn-ea"/>
              </a:rPr>
              <a:t>-</a:t>
            </a:r>
            <a:r>
              <a:rPr lang="ko-KR" altLang="en-US" sz="1200" dirty="0">
                <a:solidFill>
                  <a:srgbClr val="19264B"/>
                </a:solidFill>
                <a:latin typeface="+mn-ea"/>
                <a:ea typeface="+mn-ea"/>
              </a:rPr>
              <a:t>마지막 글자</a:t>
            </a:r>
            <a:r>
              <a:rPr lang="en-US" altLang="ko-KR" sz="1200" dirty="0">
                <a:solidFill>
                  <a:srgbClr val="19264B"/>
                </a:solidFill>
                <a:latin typeface="+mn-ea"/>
                <a:ea typeface="+mn-ea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‘ ‘(</a:t>
            </a:r>
            <a:r>
              <a:rPr kumimoji="0" lang="ko-KR" altLang="en-US" sz="12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공백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) : </a:t>
            </a:r>
            <a:r>
              <a:rPr kumimoji="0" lang="ko-KR" altLang="en-US" sz="1200" i="0" u="none" strike="noStrike" kern="0" cap="none" spc="0" normalizeH="0" baseline="0" noProof="0" dirty="0">
                <a:ln>
                  <a:noFill/>
                </a:ln>
                <a:solidFill>
                  <a:srgbClr val="19264B"/>
                </a:solidFill>
                <a:effectLst/>
                <a:uLnTx/>
                <a:uFillTx/>
                <a:latin typeface="+mn-ea"/>
                <a:ea typeface="+mn-ea"/>
                <a:cs typeface="Arial"/>
                <a:sym typeface="Arial"/>
              </a:rPr>
              <a:t>문자열 내의 공백을 허용</a:t>
            </a:r>
            <a:endParaRPr kumimoji="0" sz="1200" i="0" u="none" strike="noStrike" kern="0" cap="none" spc="0" normalizeH="0" baseline="0" noProof="0" dirty="0">
              <a:ln>
                <a:noFill/>
              </a:ln>
              <a:solidFill>
                <a:srgbClr val="19264B"/>
              </a:solidFill>
              <a:effectLst/>
              <a:uLnTx/>
              <a:uFillTx/>
              <a:latin typeface="+mn-ea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493826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559</Words>
  <Application>Microsoft Office PowerPoint</Application>
  <PresentationFormat>화면 슬라이드 쇼(16:9)</PresentationFormat>
  <Paragraphs>81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NanumGothic</vt:lpstr>
      <vt:lpstr>Malgun Gothic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송 경준</cp:lastModifiedBy>
  <cp:revision>27</cp:revision>
  <dcterms:modified xsi:type="dcterms:W3CDTF">2024-05-20T07:03:57Z</dcterms:modified>
</cp:coreProperties>
</file>