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60" r:id="rId5"/>
    <p:sldId id="273" r:id="rId6"/>
    <p:sldId id="275" r:id="rId7"/>
    <p:sldId id="276" r:id="rId8"/>
    <p:sldId id="277" r:id="rId9"/>
    <p:sldId id="279" r:id="rId10"/>
    <p:sldId id="278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91" r:id="rId19"/>
    <p:sldId id="292" r:id="rId20"/>
    <p:sldId id="288" r:id="rId21"/>
    <p:sldId id="289" r:id="rId22"/>
    <p:sldId id="290" r:id="rId23"/>
    <p:sldId id="287" r:id="rId24"/>
    <p:sldId id="271" r:id="rId25"/>
    <p:sldId id="272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2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1" autoAdjust="0"/>
    <p:restoredTop sz="81780" autoAdjust="0"/>
  </p:normalViewPr>
  <p:slideViewPr>
    <p:cSldViewPr snapToGrid="0">
      <p:cViewPr varScale="1">
        <p:scale>
          <a:sx n="95" d="100"/>
          <a:sy n="95" d="100"/>
        </p:scale>
        <p:origin x="882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dirty="0"/>
              <a:t>고유벡터를 사용하는 알고리즘의 예시로</a:t>
            </a:r>
            <a:r>
              <a:rPr lang="en-US" altLang="ko-KR" dirty="0"/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dirty="0"/>
              <a:t>이 네트워크 구조를 통해 해당 페이지에 접속할 확률을 계산한다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6291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dirty="0"/>
              <a:t>연속함수의 모든 점에서의 기울기</a:t>
            </a:r>
            <a:r>
              <a:rPr lang="en-US" altLang="ko-KR" dirty="0"/>
              <a:t>(gradient)</a:t>
            </a:r>
            <a:r>
              <a:rPr lang="ko-KR" altLang="en-US" dirty="0"/>
              <a:t>를 새로운 함수로 나타낸 것</a:t>
            </a: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dirty="0"/>
              <a:t>Anti-derivative(</a:t>
            </a:r>
            <a:r>
              <a:rPr lang="ko-KR" altLang="en-US" dirty="0"/>
              <a:t>역도함수</a:t>
            </a:r>
            <a:r>
              <a:rPr lang="en-US" altLang="ko-KR" dirty="0"/>
              <a:t>): </a:t>
            </a:r>
            <a:r>
              <a:rPr lang="ko-KR" altLang="en-US" dirty="0"/>
              <a:t>도함수의 </a:t>
            </a:r>
            <a:r>
              <a:rPr lang="ko-KR" altLang="en-US" dirty="0" err="1"/>
              <a:t>역과정</a:t>
            </a:r>
            <a:r>
              <a:rPr lang="en-US" altLang="ko-KR" dirty="0"/>
              <a:t>.</a:t>
            </a:r>
            <a:r>
              <a:rPr lang="ko-KR" altLang="en-US" dirty="0"/>
              <a:t> 기존 함수가 어떤 함수의 기울기가 </a:t>
            </a:r>
            <a:r>
              <a:rPr lang="ko-KR" altLang="en-US" dirty="0" err="1"/>
              <a:t>되는지의</a:t>
            </a:r>
            <a:r>
              <a:rPr lang="ko-KR" altLang="en-US" dirty="0"/>
              <a:t> 아이디어에서 착안</a:t>
            </a:r>
          </a:p>
        </p:txBody>
      </p:sp>
    </p:spTree>
    <p:extLst>
      <p:ext uri="{BB962C8B-B14F-4D97-AF65-F5344CB8AC3E}">
        <p14:creationId xmlns:p14="http://schemas.microsoft.com/office/powerpoint/2010/main" val="23107348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0370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dirty="0" err="1"/>
              <a:t>편미분</a:t>
            </a:r>
            <a:r>
              <a:rPr lang="en-US" altLang="ko-KR" dirty="0"/>
              <a:t>: </a:t>
            </a:r>
            <a:r>
              <a:rPr lang="ko-KR" altLang="en-US" dirty="0" err="1"/>
              <a:t>다변수</a:t>
            </a:r>
            <a:r>
              <a:rPr lang="ko-KR" altLang="en-US" dirty="0"/>
              <a:t> 함수에서 특정 변수 이외의 변수는 상수로 생각하고 미분하는 것으로 편도함수를 구하기 위한 과정</a:t>
            </a: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dirty="0"/>
              <a:t>이 경우</a:t>
            </a:r>
            <a:r>
              <a:rPr lang="en-US" altLang="ko-KR" dirty="0"/>
              <a:t>, </a:t>
            </a:r>
            <a:r>
              <a:rPr lang="en-US" altLang="ko-KR" dirty="0" err="1"/>
              <a:t>xyz</a:t>
            </a:r>
            <a:r>
              <a:rPr lang="ko-KR" altLang="en-US" dirty="0"/>
              <a:t>에 대한 편도함수를 매개변수 </a:t>
            </a:r>
            <a:r>
              <a:rPr lang="en-US" altLang="ko-KR" dirty="0"/>
              <a:t>t</a:t>
            </a:r>
            <a:r>
              <a:rPr lang="ko-KR" altLang="en-US" dirty="0"/>
              <a:t>에 대하여 나타낸 것</a:t>
            </a:r>
          </a:p>
        </p:txBody>
      </p:sp>
    </p:spTree>
    <p:extLst>
      <p:ext uri="{BB962C8B-B14F-4D97-AF65-F5344CB8AC3E}">
        <p14:creationId xmlns:p14="http://schemas.microsoft.com/office/powerpoint/2010/main" val="156141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NanumGothicCoding" panose="020B0503020000020004" pitchFamily="49" charset="-127"/>
                <a:ea typeface="NanumGothicCoding" panose="020B0503020000020004" pitchFamily="49" charset="-127"/>
              </a:rPr>
              <a:t>자코비안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NanumGothicCoding" panose="020B0503020000020004" pitchFamily="49" charset="-127"/>
                <a:ea typeface="NanumGothicCoding" panose="020B0503020000020004" pitchFamily="49" charset="-127"/>
              </a:rPr>
              <a:t> 행렬은 모든 벡터들의 </a:t>
            </a:r>
            <a:r>
              <a:rPr lang="en-US" altLang="ko-KR" dirty="0"/>
              <a:t>1</a:t>
            </a:r>
            <a:r>
              <a:rPr lang="ko-KR" altLang="en-US" dirty="0"/>
              <a:t>차 </a:t>
            </a:r>
            <a:r>
              <a:rPr lang="ko-KR" altLang="en-US" dirty="0" err="1"/>
              <a:t>편미분값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NanumGothicCoding" panose="020B0503020000020004" pitchFamily="49" charset="-127"/>
                <a:ea typeface="NanumGothicCoding" panose="020B0503020000020004" pitchFamily="49" charset="-127"/>
              </a:rPr>
              <a:t>으로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NanumGothicCoding" panose="020B0503020000020004" pitchFamily="49" charset="-127"/>
                <a:ea typeface="NanumGothicCoding" panose="020B0503020000020004" pitchFamily="49" charset="-127"/>
              </a:rPr>
              <a:t> 된 행렬</a:t>
            </a:r>
            <a:endParaRPr lang="en-US" altLang="ko-KR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NanumGothicCoding" panose="020B0503020000020004" pitchFamily="49" charset="-127"/>
              <a:ea typeface="NanumGothicCoding" panose="020B0503020000020004" pitchFamily="49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NanumGothicCoding" panose="020B0503020000020004" pitchFamily="49" charset="-127"/>
                <a:ea typeface="NanumGothicCoding" panose="020B0503020000020004" pitchFamily="49" charset="-127"/>
              </a:rPr>
              <a:t>헤세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NanumGothicCoding" panose="020B0503020000020004" pitchFamily="49" charset="-127"/>
                <a:ea typeface="NanumGothicCoding" panose="020B0503020000020004" pitchFamily="49" charset="-127"/>
              </a:rPr>
              <a:t> 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NanumGothicCoding" panose="020B0503020000020004" pitchFamily="49" charset="-127"/>
                <a:ea typeface="NanumGothicCoding" panose="020B0503020000020004" pitchFamily="49" charset="-127"/>
              </a:rPr>
              <a:t>행렬은 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NanumGothicCoding" panose="020B0503020000020004" pitchFamily="49" charset="-127"/>
                <a:ea typeface="NanumGothicCoding" panose="020B0503020000020004" pitchFamily="49" charset="-127"/>
              </a:rPr>
              <a:t>2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NanumGothicCoding" panose="020B0503020000020004" pitchFamily="49" charset="-127"/>
                <a:ea typeface="NanumGothicCoding" panose="020B0503020000020004" pitchFamily="49" charset="-127"/>
              </a:rPr>
              <a:t>차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NanumGothicCoding" panose="020B0503020000020004" pitchFamily="49" charset="-127"/>
                <a:ea typeface="NanumGothicCoding" panose="020B0503020000020004" pitchFamily="49" charset="-127"/>
              </a:rPr>
              <a:t>편미분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NanumGothicCoding" panose="020B0503020000020004" pitchFamily="49" charset="-127"/>
                <a:ea typeface="NanumGothicCoding" panose="020B0503020000020004" pitchFamily="49" charset="-127"/>
              </a:rPr>
              <a:t> 값으로 된 행렬</a:t>
            </a:r>
            <a:endParaRPr lang="en-US" altLang="ko-KR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NanumGothicCoding" panose="020B0503020000020004" pitchFamily="49" charset="-127"/>
              <a:ea typeface="NanumGothicCoding" panose="020B0503020000020004" pitchFamily="49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07649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1800" kern="1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multivariate chain rule</a:t>
            </a:r>
            <a:r>
              <a:rPr lang="ko-KR" altLang="ko-KR" sz="1800" kern="1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을 통해 반복적으로 업데이트될 수 있음</a:t>
            </a:r>
          </a:p>
        </p:txBody>
      </p:sp>
    </p:spTree>
    <p:extLst>
      <p:ext uri="{BB962C8B-B14F-4D97-AF65-F5344CB8AC3E}">
        <p14:creationId xmlns:p14="http://schemas.microsoft.com/office/powerpoint/2010/main" val="4674893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dirty="0" err="1"/>
              <a:t>Talor</a:t>
            </a:r>
            <a:r>
              <a:rPr lang="en-US" altLang="ko-KR" dirty="0"/>
              <a:t> series</a:t>
            </a:r>
            <a:r>
              <a:rPr lang="ko-KR" altLang="en-US" dirty="0"/>
              <a:t>는 함수를 선형 근사하기 위한 도구</a:t>
            </a:r>
            <a:r>
              <a:rPr lang="en-US" altLang="ko-KR" dirty="0"/>
              <a:t>. </a:t>
            </a:r>
            <a:r>
              <a:rPr lang="ko-KR" altLang="en-US" dirty="0"/>
              <a:t>식을 변형하여 기존함수와 </a:t>
            </a:r>
            <a:r>
              <a:rPr lang="ko-KR" altLang="en-US" dirty="0" err="1"/>
              <a:t>근사된</a:t>
            </a:r>
            <a:r>
              <a:rPr lang="ko-KR" altLang="en-US" dirty="0"/>
              <a:t> 함수 간 에러의 크기를 계산할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49713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99228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58841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dirty="0"/>
              <a:t>최대 최소를 제약조건 내에서 찾는 방법</a:t>
            </a:r>
          </a:p>
        </p:txBody>
      </p:sp>
    </p:spTree>
    <p:extLst>
      <p:ext uri="{BB962C8B-B14F-4D97-AF65-F5344CB8AC3E}">
        <p14:creationId xmlns:p14="http://schemas.microsoft.com/office/powerpoint/2010/main" val="4137171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98436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31934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00379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0993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727056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8249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dirty="0" err="1"/>
              <a:t>행렬곱이나</a:t>
            </a:r>
            <a:r>
              <a:rPr lang="ko-KR" altLang="en-US" dirty="0"/>
              <a:t> 내적을 아인슈타인 합 규약</a:t>
            </a:r>
            <a:r>
              <a:rPr lang="en-US" altLang="ko-KR" dirty="0"/>
              <a:t>(</a:t>
            </a:r>
            <a:r>
              <a:rPr lang="ko-KR" altLang="en-US" dirty="0"/>
              <a:t>아인슈타인 표기법</a:t>
            </a:r>
            <a:r>
              <a:rPr lang="en-US" altLang="ko-KR" dirty="0"/>
              <a:t>)</a:t>
            </a:r>
            <a:r>
              <a:rPr lang="ko-KR" altLang="en-US" dirty="0"/>
              <a:t>을 사용하여 </a:t>
            </a:r>
            <a:r>
              <a:rPr lang="ko-KR" altLang="en-US" dirty="0" err="1"/>
              <a:t>간략화할</a:t>
            </a:r>
            <a:r>
              <a:rPr lang="ko-KR" altLang="en-US" dirty="0"/>
              <a:t> 수 있다</a:t>
            </a:r>
          </a:p>
        </p:txBody>
      </p:sp>
    </p:spTree>
    <p:extLst>
      <p:ext uri="{BB962C8B-B14F-4D97-AF65-F5344CB8AC3E}">
        <p14:creationId xmlns:p14="http://schemas.microsoft.com/office/powerpoint/2010/main" val="3017421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dirty="0"/>
              <a:t>다음과 같이 임의의 기저로 변환 가능하다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기저가 서로 직교하면 벡터 간의 내적으로 기저 변환을 수행할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2372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dirty="0"/>
              <a:t>어떠한 유한 차원의 기저를 정규 직교 기저의 형태로 변형하는 과정을 설명한 정리이다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458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latinLnBrk="1">
              <a:lnSpc>
                <a:spcPct val="107000"/>
              </a:lnSpc>
              <a:spcAft>
                <a:spcPts val="800"/>
              </a:spcAft>
              <a:buFont typeface="나눔고딕" panose="020D0604000000000000" pitchFamily="50" charset="-127"/>
              <a:buNone/>
            </a:pPr>
            <a:r>
              <a:rPr lang="en-US" altLang="ko-KR" sz="1800" kern="1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eigenvector(</a:t>
            </a:r>
            <a:r>
              <a:rPr lang="ko-KR" altLang="ko-KR" sz="1800" kern="1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고유벡터</a:t>
            </a:r>
            <a:r>
              <a:rPr lang="en-US" altLang="ko-KR" sz="1800" kern="1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): </a:t>
            </a:r>
            <a:r>
              <a:rPr lang="ko-KR" altLang="ko-KR" sz="1800" kern="1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선형변환을 적용하기 전</a:t>
            </a:r>
            <a:r>
              <a:rPr lang="en-US" altLang="ko-KR" sz="1800" kern="1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후에 동일한 범위에 있는 벡터</a:t>
            </a:r>
          </a:p>
          <a:p>
            <a:pPr marL="0" lvl="0" indent="0" algn="just" latinLnBrk="1">
              <a:lnSpc>
                <a:spcPct val="107000"/>
              </a:lnSpc>
              <a:spcAft>
                <a:spcPts val="800"/>
              </a:spcAft>
              <a:buFont typeface="나눔고딕" panose="020D0604000000000000" pitchFamily="50" charset="-127"/>
              <a:buNone/>
            </a:pPr>
            <a:r>
              <a:rPr lang="en-US" altLang="ko-KR" sz="1800" kern="1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eigenvalues(</a:t>
            </a:r>
            <a:r>
              <a:rPr lang="ko-KR" altLang="ko-KR" sz="1800" kern="10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고유값</a:t>
            </a:r>
            <a:r>
              <a:rPr lang="en-US" altLang="ko-KR" sz="1800" kern="1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):  </a:t>
            </a:r>
            <a:r>
              <a:rPr lang="ko-KR" altLang="ko-KR" sz="1800" kern="1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선형변환 과정에서 각 벡터가 늘어난 양</a:t>
            </a:r>
            <a:r>
              <a:rPr lang="ko-KR" altLang="en-US" sz="1800" kern="1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으로</a:t>
            </a:r>
            <a:endParaRPr lang="en-US" altLang="ko-KR" sz="1800" kern="100" dirty="0">
              <a:effectLst/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  <a:p>
            <a:pPr marL="0" lvl="0" indent="0" algn="just" latinLnBrk="1">
              <a:lnSpc>
                <a:spcPct val="107000"/>
              </a:lnSpc>
              <a:spcAft>
                <a:spcPts val="800"/>
              </a:spcAft>
              <a:buFont typeface="나눔고딕" panose="020D0604000000000000" pitchFamily="50" charset="-127"/>
              <a:buNone/>
            </a:pPr>
            <a:r>
              <a:rPr lang="en-US" altLang="ko-KR" sz="1800" kern="1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Sheer </a:t>
            </a:r>
            <a:r>
              <a:rPr lang="ko-KR" altLang="en-US" sz="1800" kern="1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변환의 경우 녹색 벡터가 </a:t>
            </a:r>
            <a:r>
              <a:rPr lang="en-US" altLang="ko-KR" sz="1800" kern="1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eigenvector</a:t>
            </a:r>
            <a:r>
              <a:rPr lang="ko-KR" altLang="en-US" sz="1800" kern="1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가 되며 </a:t>
            </a:r>
            <a:r>
              <a:rPr lang="en-US" altLang="ko-KR" sz="1800" kern="1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eigenvalue = 1</a:t>
            </a:r>
            <a:endParaRPr lang="ko-KR" altLang="ko-KR" sz="1800" kern="100" dirty="0">
              <a:effectLst/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701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dirty="0"/>
              <a:t>위의 예시에서 행렬식 </a:t>
            </a:r>
            <a:r>
              <a:rPr lang="en-US" altLang="ko-KR" dirty="0"/>
              <a:t>0</a:t>
            </a:r>
            <a:r>
              <a:rPr lang="ko-KR" altLang="en-US" dirty="0"/>
              <a:t>을 만족하는 실제 </a:t>
            </a:r>
            <a:r>
              <a:rPr lang="ko-KR" altLang="en-US" dirty="0" err="1"/>
              <a:t>스칼라값은</a:t>
            </a:r>
            <a:r>
              <a:rPr lang="ko-KR" altLang="en-US" dirty="0"/>
              <a:t> 없으므로 </a:t>
            </a:r>
            <a:r>
              <a:rPr lang="en-US" altLang="ko-KR" dirty="0"/>
              <a:t>90</a:t>
            </a:r>
            <a:r>
              <a:rPr lang="ko-KR" altLang="en-US" dirty="0"/>
              <a:t>도 회전 변환은 </a:t>
            </a:r>
            <a:r>
              <a:rPr lang="en-US" altLang="ko-KR" dirty="0"/>
              <a:t>eigenvector</a:t>
            </a:r>
            <a:r>
              <a:rPr lang="ko-KR" altLang="en-US" dirty="0"/>
              <a:t>가 없다고 할 수 있다</a:t>
            </a:r>
          </a:p>
        </p:txBody>
      </p:sp>
    </p:spTree>
    <p:extLst>
      <p:ext uri="{BB962C8B-B14F-4D97-AF65-F5344CB8AC3E}">
        <p14:creationId xmlns:p14="http://schemas.microsoft.com/office/powerpoint/2010/main" val="726526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6559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en-US" altLang="ko" sz="2500" b="1" dirty="0">
                <a:solidFill>
                  <a:srgbClr val="19264B"/>
                </a:solidFill>
              </a:rPr>
              <a:t>MML</a:t>
            </a:r>
            <a:r>
              <a:rPr lang="ko" sz="2500" b="1" dirty="0">
                <a:solidFill>
                  <a:srgbClr val="19264B"/>
                </a:solidFill>
              </a:rPr>
              <a:t>스터디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</a:t>
            </a:r>
            <a:r>
              <a:rPr lang="en-US" altLang="ko" dirty="0">
                <a:solidFill>
                  <a:srgbClr val="19264B"/>
                </a:solidFill>
              </a:rPr>
              <a:t>4</a:t>
            </a:r>
            <a:r>
              <a:rPr lang="ko" dirty="0">
                <a:solidFill>
                  <a:srgbClr val="19264B"/>
                </a:solidFill>
              </a:rPr>
              <a:t>.0</a:t>
            </a:r>
            <a:r>
              <a:rPr lang="en-US" altLang="ko" dirty="0">
                <a:solidFill>
                  <a:srgbClr val="19264B"/>
                </a:solidFill>
              </a:rPr>
              <a:t>5</a:t>
            </a:r>
            <a:r>
              <a:rPr lang="ko" dirty="0">
                <a:solidFill>
                  <a:srgbClr val="19264B"/>
                </a:solidFill>
              </a:rPr>
              <a:t>.</a:t>
            </a:r>
            <a:r>
              <a:rPr lang="en-US" altLang="ko" dirty="0">
                <a:solidFill>
                  <a:srgbClr val="19264B"/>
                </a:solidFill>
              </a:rPr>
              <a:t>07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 err="1">
                <a:solidFill>
                  <a:srgbClr val="19264B"/>
                </a:solidFill>
              </a:rPr>
              <a:t>박아현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Linear</a:t>
            </a:r>
            <a:r>
              <a:rPr lang="ko-KR" altLang="en-US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 </a:t>
            </a:r>
            <a:r>
              <a:rPr lang="en-US" altLang="ko-KR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Algebra</a:t>
            </a:r>
            <a:endParaRPr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780B19-B015-4B53-26B9-B8191F8F30C1}"/>
              </a:ext>
            </a:extLst>
          </p:cNvPr>
          <p:cNvSpPr txBox="1"/>
          <p:nvPr/>
        </p:nvSpPr>
        <p:spPr>
          <a:xfrm>
            <a:off x="1724736" y="981176"/>
            <a:ext cx="2767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PageRank Algorithm </a:t>
            </a:r>
            <a:endParaRPr lang="ko-KR" altLang="en-US"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C6AF22A-219D-E6A0-519B-B3AECBB77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737" y="1517008"/>
            <a:ext cx="4043018" cy="325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870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Multivariate Calculus</a:t>
            </a:r>
            <a:endParaRPr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780B19-B015-4B53-26B9-B8191F8F30C1}"/>
              </a:ext>
            </a:extLst>
          </p:cNvPr>
          <p:cNvSpPr txBox="1"/>
          <p:nvPr/>
        </p:nvSpPr>
        <p:spPr>
          <a:xfrm>
            <a:off x="1724736" y="981176"/>
            <a:ext cx="17828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Rise over Run</a:t>
            </a:r>
            <a:endParaRPr lang="ko-KR" altLang="en-US"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5746763-C872-DFB7-82A0-78B20121F3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736" y="1673207"/>
            <a:ext cx="5043285" cy="267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737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Multivariate Calculus</a:t>
            </a:r>
            <a:endParaRPr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780B19-B015-4B53-26B9-B8191F8F30C1}"/>
              </a:ext>
            </a:extLst>
          </p:cNvPr>
          <p:cNvSpPr txBox="1"/>
          <p:nvPr/>
        </p:nvSpPr>
        <p:spPr>
          <a:xfrm>
            <a:off x="1724736" y="981176"/>
            <a:ext cx="26068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Differentiation Rules</a:t>
            </a:r>
            <a:endParaRPr lang="ko-KR" altLang="en-US"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DFFBF9-01E8-757C-3D5A-DCF03605F1D9}"/>
                  </a:ext>
                </a:extLst>
              </p:cNvPr>
              <p:cNvSpPr txBox="1"/>
              <p:nvPr/>
            </p:nvSpPr>
            <p:spPr>
              <a:xfrm>
                <a:off x="1724736" y="1663242"/>
                <a:ext cx="6425922" cy="31971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0" indent="-285750" algn="just" latinLnBrk="1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altLang="ko-KR" sz="1600" kern="100" dirty="0"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  <a:cs typeface="Times New Roman" panose="02020603050405020304" pitchFamily="18" charset="0"/>
                  </a:rPr>
                  <a:t>Sum Rule: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6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ko-KR" sz="1600" kern="100">
                            <a:effectLst/>
                            <a:latin typeface="Cambria Math" panose="02040503050406030204" pitchFamily="18" charset="0"/>
                            <a:ea typeface="나눔고딕" panose="020D0604000000000000" pitchFamily="50" charset="-127"/>
                            <a:cs typeface="Times New Roman" panose="02020603050405020304" pitchFamily="18" charset="0"/>
                          </a:rPr>
                          <m:t>ⅆ</m:t>
                        </m:r>
                      </m:num>
                      <m:den>
                        <m:r>
                          <a:rPr lang="en-US" altLang="ko-KR" sz="1600" kern="100">
                            <a:effectLst/>
                            <a:latin typeface="Cambria Math" panose="02040503050406030204" pitchFamily="18" charset="0"/>
                            <a:ea typeface="나눔고딕" panose="020D0604000000000000" pitchFamily="50" charset="-127"/>
                            <a:cs typeface="Times New Roman" panose="02020603050405020304" pitchFamily="18" charset="0"/>
                          </a:rPr>
                          <m:t>ⅆ</m:t>
                        </m:r>
                        <m:r>
                          <m:rPr>
                            <m:sty m:val="p"/>
                          </m:rPr>
                          <a:rPr lang="en-US" altLang="ko-KR" sz="1600" kern="100">
                            <a:effectLst/>
                            <a:latin typeface="Cambria Math" panose="02040503050406030204" pitchFamily="18" charset="0"/>
                            <a:ea typeface="나눔고딕" panose="020D0604000000000000" pitchFamily="50" charset="-127"/>
                            <a:cs typeface="Times New Roman" panose="02020603050405020304" pitchFamily="18" charset="0"/>
                          </a:rPr>
                          <m:t>x</m:t>
                        </m:r>
                      </m:den>
                    </m:f>
                    <m:d>
                      <m:dPr>
                        <m:ctrlPr>
                          <a:rPr lang="ko-KR" altLang="ko-KR" sz="16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600" kern="100">
                            <a:effectLst/>
                            <a:latin typeface="Cambria Math" panose="02040503050406030204" pitchFamily="18" charset="0"/>
                            <a:ea typeface="나눔고딕" panose="020D0604000000000000" pitchFamily="50" charset="-127"/>
                            <a:cs typeface="Times New Roman" panose="020206030504050203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lang="ko-KR" altLang="ko-KR" sz="16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1600" kern="100">
                                <a:effectLst/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</m:d>
                        <m:r>
                          <a:rPr lang="en-US" altLang="ko-KR" sz="1600" kern="100">
                            <a:effectLst/>
                            <a:latin typeface="Cambria Math" panose="02040503050406030204" pitchFamily="18" charset="0"/>
                            <a:ea typeface="나눔고딕" panose="020D0604000000000000" pitchFamily="50" charset="-127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ko-KR" sz="1600" kern="100">
                            <a:effectLst/>
                            <a:latin typeface="Cambria Math" panose="02040503050406030204" pitchFamily="18" charset="0"/>
                            <a:ea typeface="나눔고딕" panose="020D0604000000000000" pitchFamily="50" charset="-127"/>
                            <a:cs typeface="Times New Roman" panose="02020603050405020304" pitchFamily="18" charset="0"/>
                          </a:rPr>
                          <m:t>g</m:t>
                        </m:r>
                        <m:d>
                          <m:dPr>
                            <m:ctrlPr>
                              <a:rPr lang="ko-KR" altLang="ko-KR" sz="16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1600" kern="100">
                                <a:effectLst/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</m:d>
                      </m:e>
                    </m:d>
                    <m:r>
                      <a:rPr lang="en-US" altLang="ko-KR" sz="1600" kern="100">
                        <a:effectLst/>
                        <a:latin typeface="Cambria Math" panose="02040503050406030204" pitchFamily="18" charset="0"/>
                        <a:ea typeface="나눔고딕" panose="020D0604000000000000" pitchFamily="50" charset="-127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ko-KR" altLang="ko-KR" sz="16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ko-KR" sz="1600" kern="100">
                            <a:effectLst/>
                            <a:latin typeface="Cambria Math" panose="02040503050406030204" pitchFamily="18" charset="0"/>
                            <a:ea typeface="나눔고딕" panose="020D0604000000000000" pitchFamily="50" charset="-127"/>
                            <a:cs typeface="Times New Roman" panose="02020603050405020304" pitchFamily="18" charset="0"/>
                          </a:rPr>
                          <m:t>ⅆ</m:t>
                        </m:r>
                        <m:r>
                          <m:rPr>
                            <m:sty m:val="p"/>
                          </m:rPr>
                          <a:rPr lang="en-US" altLang="ko-KR" sz="1600" kern="100">
                            <a:effectLst/>
                            <a:latin typeface="Cambria Math" panose="02040503050406030204" pitchFamily="18" charset="0"/>
                            <a:ea typeface="나눔고딕" panose="020D0604000000000000" pitchFamily="50" charset="-127"/>
                            <a:cs typeface="Times New Roman" panose="020206030504050203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lang="ko-KR" altLang="ko-KR" sz="16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1600" kern="100">
                                <a:effectLst/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</m:d>
                      </m:num>
                      <m:den>
                        <m:r>
                          <a:rPr lang="en-US" altLang="ko-KR" sz="1600" kern="100">
                            <a:effectLst/>
                            <a:latin typeface="Cambria Math" panose="02040503050406030204" pitchFamily="18" charset="0"/>
                            <a:ea typeface="나눔고딕" panose="020D0604000000000000" pitchFamily="50" charset="-127"/>
                            <a:cs typeface="Times New Roman" panose="02020603050405020304" pitchFamily="18" charset="0"/>
                          </a:rPr>
                          <m:t>ⅆ</m:t>
                        </m:r>
                        <m:r>
                          <m:rPr>
                            <m:sty m:val="p"/>
                          </m:rPr>
                          <a:rPr lang="en-US" altLang="ko-KR" sz="1600" kern="100">
                            <a:effectLst/>
                            <a:latin typeface="Cambria Math" panose="02040503050406030204" pitchFamily="18" charset="0"/>
                            <a:ea typeface="나눔고딕" panose="020D0604000000000000" pitchFamily="50" charset="-127"/>
                            <a:cs typeface="Times New Roman" panose="02020603050405020304" pitchFamily="18" charset="0"/>
                          </a:rPr>
                          <m:t>x</m:t>
                        </m:r>
                      </m:den>
                    </m:f>
                    <m:r>
                      <a:rPr lang="en-US" altLang="ko-KR" sz="1600" kern="100">
                        <a:effectLst/>
                        <a:latin typeface="Cambria Math" panose="02040503050406030204" pitchFamily="18" charset="0"/>
                        <a:ea typeface="나눔고딕" panose="020D0604000000000000" pitchFamily="50" charset="-127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ko-KR" altLang="ko-KR" sz="16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ko-KR" sz="1600" kern="100">
                            <a:effectLst/>
                            <a:latin typeface="Cambria Math" panose="02040503050406030204" pitchFamily="18" charset="0"/>
                            <a:ea typeface="나눔고딕" panose="020D0604000000000000" pitchFamily="50" charset="-127"/>
                            <a:cs typeface="Times New Roman" panose="02020603050405020304" pitchFamily="18" charset="0"/>
                          </a:rPr>
                          <m:t>ⅆ</m:t>
                        </m:r>
                        <m:r>
                          <m:rPr>
                            <m:sty m:val="p"/>
                          </m:rPr>
                          <a:rPr lang="en-US" altLang="ko-KR" sz="1600" kern="100">
                            <a:effectLst/>
                            <a:latin typeface="Cambria Math" panose="02040503050406030204" pitchFamily="18" charset="0"/>
                            <a:ea typeface="나눔고딕" panose="020D0604000000000000" pitchFamily="50" charset="-127"/>
                            <a:cs typeface="Times New Roman" panose="02020603050405020304" pitchFamily="18" charset="0"/>
                          </a:rPr>
                          <m:t>g</m:t>
                        </m:r>
                        <m:d>
                          <m:dPr>
                            <m:ctrlPr>
                              <a:rPr lang="ko-KR" altLang="ko-KR" sz="16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1600" kern="100">
                                <a:effectLst/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</m:d>
                      </m:num>
                      <m:den>
                        <m:r>
                          <a:rPr lang="en-US" altLang="ko-KR" sz="1600" kern="100">
                            <a:effectLst/>
                            <a:latin typeface="Cambria Math" panose="02040503050406030204" pitchFamily="18" charset="0"/>
                            <a:ea typeface="나눔고딕" panose="020D0604000000000000" pitchFamily="50" charset="-127"/>
                            <a:cs typeface="Times New Roman" panose="02020603050405020304" pitchFamily="18" charset="0"/>
                          </a:rPr>
                          <m:t>ⅆ</m:t>
                        </m:r>
                        <m:r>
                          <m:rPr>
                            <m:sty m:val="p"/>
                          </m:rPr>
                          <a:rPr lang="en-US" altLang="ko-KR" sz="1600" kern="100">
                            <a:effectLst/>
                            <a:latin typeface="Cambria Math" panose="02040503050406030204" pitchFamily="18" charset="0"/>
                            <a:ea typeface="나눔고딕" panose="020D0604000000000000" pitchFamily="50" charset="-127"/>
                            <a:cs typeface="Times New Roman" panose="02020603050405020304" pitchFamily="18" charset="0"/>
                          </a:rPr>
                          <m:t>x</m:t>
                        </m:r>
                      </m:den>
                    </m:f>
                  </m:oMath>
                </a14:m>
                <a:endParaRPr lang="en-US" altLang="ko-KR" sz="1600" kern="100" dirty="0">
                  <a:effectLst/>
                  <a:latin typeface="나눔고딕" panose="020D0604000000000000" pitchFamily="50" charset="-127"/>
                  <a:ea typeface="나눔고딕" panose="020D0604000000000000" pitchFamily="50" charset="-127"/>
                  <a:cs typeface="Times New Roman" panose="02020603050405020304" pitchFamily="18" charset="0"/>
                </a:endParaRPr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endParaRPr lang="en-US" altLang="ko-KR" sz="1600" kern="100" dirty="0">
                  <a:effectLst/>
                  <a:latin typeface="나눔고딕" panose="020D0604000000000000" pitchFamily="50" charset="-127"/>
                  <a:ea typeface="나눔고딕" panose="020D0604000000000000" pitchFamily="50" charset="-127"/>
                  <a:cs typeface="Times New Roman" panose="02020603050405020304" pitchFamily="18" charset="0"/>
                </a:endParaRPr>
              </a:p>
              <a:p>
                <a:pPr marL="285750" lvl="0" indent="-285750" algn="just" latinLnBrk="1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altLang="ko-KR" sz="1600" kern="100" dirty="0"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  <a:cs typeface="Times New Roman" panose="02020603050405020304" pitchFamily="18" charset="0"/>
                  </a:rPr>
                  <a:t>Power Rule: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kern="100">
                        <a:effectLst/>
                        <a:latin typeface="Cambria Math" panose="02040503050406030204" pitchFamily="18" charset="0"/>
                        <a:ea typeface="나눔고딕" panose="020D0604000000000000" pitchFamily="50" charset="-127"/>
                        <a:cs typeface="Times New Roman" panose="02020603050405020304" pitchFamily="18" charset="0"/>
                      </a:rPr>
                      <m:t>f</m:t>
                    </m:r>
                    <m:d>
                      <m:dPr>
                        <m:ctrlPr>
                          <a:rPr lang="ko-KR" altLang="ko-KR" sz="16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600" kern="100">
                            <a:effectLst/>
                            <a:latin typeface="Cambria Math" panose="02040503050406030204" pitchFamily="18" charset="0"/>
                            <a:ea typeface="나눔고딕" panose="020D0604000000000000" pitchFamily="50" charset="-127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</m:d>
                    <m:r>
                      <a:rPr lang="en-US" altLang="ko-KR" sz="1600" kern="100">
                        <a:effectLst/>
                        <a:latin typeface="Cambria Math" panose="02040503050406030204" pitchFamily="18" charset="0"/>
                        <a:ea typeface="나눔고딕" panose="020D0604000000000000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600" kern="100">
                        <a:effectLst/>
                        <a:latin typeface="Cambria Math" panose="02040503050406030204" pitchFamily="18" charset="0"/>
                        <a:ea typeface="나눔고딕" panose="020D0604000000000000" pitchFamily="50" charset="-127"/>
                        <a:cs typeface="Times New Roman" panose="02020603050405020304" pitchFamily="18" charset="0"/>
                      </a:rPr>
                      <m:t>a</m:t>
                    </m:r>
                    <m:sSup>
                      <m:sSupPr>
                        <m:ctrlPr>
                          <a:rPr lang="ko-KR" altLang="ko-KR" sz="16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600" kern="100">
                            <a:effectLst/>
                            <a:latin typeface="Cambria Math" panose="02040503050406030204" pitchFamily="18" charset="0"/>
                            <a:ea typeface="나눔고딕" panose="020D0604000000000000" pitchFamily="50" charset="-127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1600" kern="100">
                            <a:effectLst/>
                            <a:latin typeface="Cambria Math" panose="02040503050406030204" pitchFamily="18" charset="0"/>
                            <a:ea typeface="나눔고딕" panose="020D0604000000000000" pitchFamily="50" charset="-127"/>
                            <a:cs typeface="Times New Roman" panose="02020603050405020304" pitchFamily="18" charset="0"/>
                          </a:rPr>
                          <m:t>b</m:t>
                        </m:r>
                      </m:sup>
                    </m:sSup>
                    <m:r>
                      <a:rPr lang="en-US" altLang="ko-KR" sz="1600" i="1" kern="100">
                        <a:effectLst/>
                        <a:latin typeface="Cambria Math" panose="02040503050406030204" pitchFamily="18" charset="0"/>
                        <a:ea typeface="나눔고딕" panose="020D0604000000000000" pitchFamily="50" charset="-127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en-US" altLang="ko-KR" sz="1600" kern="100" dirty="0"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  <a:cs typeface="Times New Roman" panose="02020603050405020304" pitchFamily="18" charset="0"/>
                  </a:rPr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6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600" i="1" kern="100">
                            <a:effectLst/>
                            <a:latin typeface="Cambria Math" panose="02040503050406030204" pitchFamily="18" charset="0"/>
                            <a:ea typeface="나눔고딕" panose="020D0604000000000000" pitchFamily="50" charset="-127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1600" i="1" kern="100">
                            <a:effectLst/>
                            <a:latin typeface="Cambria Math" panose="02040503050406030204" pitchFamily="18" charset="0"/>
                            <a:ea typeface="나눔고딕" panose="020D0604000000000000" pitchFamily="50" charset="-127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ko-KR" altLang="ko-KR" sz="16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600" i="1" kern="100">
                            <a:effectLst/>
                            <a:latin typeface="Cambria Math" panose="02040503050406030204" pitchFamily="18" charset="0"/>
                            <a:ea typeface="나눔고딕" panose="020D0604000000000000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600" i="1" kern="100">
                        <a:effectLst/>
                        <a:latin typeface="Cambria Math" panose="02040503050406030204" pitchFamily="18" charset="0"/>
                        <a:ea typeface="나눔고딕" panose="020D0604000000000000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1600" i="1" kern="100">
                        <a:effectLst/>
                        <a:latin typeface="Cambria Math" panose="02040503050406030204" pitchFamily="18" charset="0"/>
                        <a:ea typeface="나눔고딕" panose="020D0604000000000000" pitchFamily="50" charset="-127"/>
                        <a:cs typeface="Times New Roman" panose="02020603050405020304" pitchFamily="18" charset="0"/>
                      </a:rPr>
                      <m:t>𝑎𝑏</m:t>
                    </m:r>
                    <m:sSup>
                      <m:sSupPr>
                        <m:ctrlPr>
                          <a:rPr lang="ko-KR" altLang="ko-KR" sz="16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600" i="1" kern="100">
                            <a:effectLst/>
                            <a:latin typeface="Cambria Math" panose="02040503050406030204" pitchFamily="18" charset="0"/>
                            <a:ea typeface="나눔고딕" panose="020D0604000000000000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600" i="1" kern="100">
                            <a:effectLst/>
                            <a:latin typeface="Cambria Math" panose="02040503050406030204" pitchFamily="18" charset="0"/>
                            <a:ea typeface="나눔고딕" panose="020D0604000000000000" pitchFamily="50" charset="-127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ko-KR" sz="1600" i="1" kern="100">
                            <a:effectLst/>
                            <a:latin typeface="Cambria Math" panose="02040503050406030204" pitchFamily="18" charset="0"/>
                            <a:ea typeface="나눔고딕" panose="020D0604000000000000" pitchFamily="50" charset="-127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sz="1600" kern="100" dirty="0">
                  <a:effectLst/>
                  <a:latin typeface="나눔고딕" panose="020D0604000000000000" pitchFamily="50" charset="-127"/>
                  <a:ea typeface="나눔고딕" panose="020D0604000000000000" pitchFamily="50" charset="-127"/>
                  <a:cs typeface="Times New Roman" panose="02020603050405020304" pitchFamily="18" charset="0"/>
                </a:endParaRPr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endParaRPr lang="en-US" altLang="ko-KR" sz="1600" kern="100" dirty="0">
                  <a:effectLst/>
                  <a:latin typeface="나눔고딕" panose="020D0604000000000000" pitchFamily="50" charset="-127"/>
                  <a:ea typeface="나눔고딕" panose="020D0604000000000000" pitchFamily="50" charset="-127"/>
                  <a:cs typeface="Times New Roman" panose="02020603050405020304" pitchFamily="18" charset="0"/>
                </a:endParaRPr>
              </a:p>
              <a:p>
                <a:pPr marL="285750" indent="-285750" algn="just" latinLnBrk="1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altLang="ko-KR" sz="1600" kern="100" dirty="0"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  <a:cs typeface="Times New Roman" panose="02020603050405020304" pitchFamily="18" charset="0"/>
                  </a:rPr>
                  <a:t>Product Rule: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6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600" kern="100">
                            <a:effectLst/>
                            <a:latin typeface="Cambria Math" panose="02040503050406030204" pitchFamily="18" charset="0"/>
                            <a:ea typeface="나눔고딕" panose="020D0604000000000000" pitchFamily="50" charset="-127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ko-KR" sz="1600" i="1" kern="100">
                            <a:effectLst/>
                            <a:latin typeface="Cambria Math" panose="02040503050406030204" pitchFamily="18" charset="0"/>
                            <a:ea typeface="나눔고딕" panose="020D0604000000000000" pitchFamily="50" charset="-127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ko-KR" altLang="ko-KR" sz="16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600" kern="100">
                            <a:effectLst/>
                            <a:latin typeface="Cambria Math" panose="02040503050406030204" pitchFamily="18" charset="0"/>
                            <a:ea typeface="나눔고딕" panose="020D0604000000000000" pitchFamily="50" charset="-127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</m:d>
                    <m:r>
                      <a:rPr lang="en-US" altLang="ko-KR" sz="1600" kern="100">
                        <a:effectLst/>
                        <a:latin typeface="Cambria Math" panose="02040503050406030204" pitchFamily="18" charset="0"/>
                        <a:ea typeface="나눔고딕" panose="020D0604000000000000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600" kern="100">
                        <a:effectLst/>
                        <a:latin typeface="Cambria Math" panose="02040503050406030204" pitchFamily="18" charset="0"/>
                        <a:ea typeface="나눔고딕" panose="020D0604000000000000" pitchFamily="50" charset="-127"/>
                        <a:cs typeface="Times New Roman" panose="02020603050405020304" pitchFamily="18" charset="0"/>
                      </a:rPr>
                      <m:t>f</m:t>
                    </m:r>
                    <m:d>
                      <m:dPr>
                        <m:ctrlPr>
                          <a:rPr lang="ko-KR" altLang="ko-KR" sz="16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600" kern="100">
                            <a:effectLst/>
                            <a:latin typeface="Cambria Math" panose="02040503050406030204" pitchFamily="18" charset="0"/>
                            <a:ea typeface="나눔고딕" panose="020D0604000000000000" pitchFamily="50" charset="-127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</m:d>
                    <m:sSup>
                      <m:sSupPr>
                        <m:ctrlPr>
                          <a:rPr lang="ko-KR" altLang="ko-KR" sz="16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600" kern="100">
                            <a:effectLst/>
                            <a:latin typeface="Cambria Math" panose="02040503050406030204" pitchFamily="18" charset="0"/>
                            <a:ea typeface="나눔고딕" panose="020D0604000000000000" pitchFamily="50" charset="-127"/>
                            <a:cs typeface="Times New Roman" panose="02020603050405020304" pitchFamily="18" charset="0"/>
                          </a:rPr>
                          <m:t>g</m:t>
                        </m:r>
                      </m:e>
                      <m:sup>
                        <m:r>
                          <a:rPr lang="en-US" altLang="ko-KR" sz="1600" i="1" kern="100">
                            <a:effectLst/>
                            <a:latin typeface="Cambria Math" panose="02040503050406030204" pitchFamily="18" charset="0"/>
                            <a:ea typeface="나눔고딕" panose="020D0604000000000000" pitchFamily="50" charset="-127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ko-KR" altLang="ko-KR" sz="16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600" kern="100">
                            <a:effectLst/>
                            <a:latin typeface="Cambria Math" panose="02040503050406030204" pitchFamily="18" charset="0"/>
                            <a:ea typeface="나눔고딕" panose="020D0604000000000000" pitchFamily="50" charset="-127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</m:d>
                    <m:r>
                      <a:rPr lang="en-US" altLang="ko-KR" sz="1600" kern="100">
                        <a:effectLst/>
                        <a:latin typeface="Cambria Math" panose="02040503050406030204" pitchFamily="18" charset="0"/>
                        <a:ea typeface="나눔고딕" panose="020D0604000000000000" pitchFamily="50" charset="-127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sz="1600" kern="100">
                        <a:effectLst/>
                        <a:latin typeface="Cambria Math" panose="02040503050406030204" pitchFamily="18" charset="0"/>
                        <a:ea typeface="나눔고딕" panose="020D0604000000000000" pitchFamily="50" charset="-127"/>
                        <a:cs typeface="Times New Roman" panose="02020603050405020304" pitchFamily="18" charset="0"/>
                      </a:rPr>
                      <m:t>g</m:t>
                    </m:r>
                    <m:d>
                      <m:dPr>
                        <m:ctrlPr>
                          <a:rPr lang="ko-KR" altLang="ko-KR" sz="16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600" kern="100">
                            <a:effectLst/>
                            <a:latin typeface="Cambria Math" panose="02040503050406030204" pitchFamily="18" charset="0"/>
                            <a:ea typeface="나눔고딕" panose="020D0604000000000000" pitchFamily="50" charset="-127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</m:d>
                    <m:sSup>
                      <m:sSupPr>
                        <m:ctrlPr>
                          <a:rPr lang="ko-KR" altLang="ko-KR" sz="16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600" kern="100">
                            <a:effectLst/>
                            <a:latin typeface="Cambria Math" panose="02040503050406030204" pitchFamily="18" charset="0"/>
                            <a:ea typeface="나눔고딕" panose="020D0604000000000000" pitchFamily="50" charset="-127"/>
                            <a:cs typeface="Times New Roman" panose="02020603050405020304" pitchFamily="18" charset="0"/>
                          </a:rPr>
                          <m:t>f</m:t>
                        </m:r>
                      </m:e>
                      <m:sup>
                        <m:r>
                          <a:rPr lang="en-US" altLang="ko-KR" sz="1600" i="1" kern="100">
                            <a:effectLst/>
                            <a:latin typeface="Cambria Math" panose="02040503050406030204" pitchFamily="18" charset="0"/>
                            <a:ea typeface="나눔고딕" panose="020D0604000000000000" pitchFamily="50" charset="-127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ko-KR" altLang="ko-KR" sz="16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600" kern="100">
                            <a:effectLst/>
                            <a:latin typeface="Cambria Math" panose="02040503050406030204" pitchFamily="18" charset="0"/>
                            <a:ea typeface="나눔고딕" panose="020D0604000000000000" pitchFamily="50" charset="-127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</m:d>
                  </m:oMath>
                </a14:m>
                <a:endParaRPr lang="en-US" altLang="ko-KR" sz="1600" kern="100" dirty="0">
                  <a:effectLst/>
                  <a:latin typeface="나눔고딕" panose="020D0604000000000000" pitchFamily="50" charset="-127"/>
                  <a:ea typeface="나눔고딕" panose="020D0604000000000000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endParaRPr lang="ko-KR" altLang="ko-KR" sz="1600" kern="100" dirty="0">
                  <a:effectLst/>
                  <a:latin typeface="나눔고딕" panose="020D0604000000000000" pitchFamily="50" charset="-127"/>
                  <a:ea typeface="나눔고딕" panose="020D0604000000000000" pitchFamily="50" charset="-127"/>
                  <a:cs typeface="Times New Roman" panose="02020603050405020304" pitchFamily="18" charset="0"/>
                </a:endParaRPr>
              </a:p>
              <a:p>
                <a:pPr marL="285750" indent="-285750" algn="just" latinLnBrk="1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altLang="ko-KR" sz="1600" kern="100" dirty="0"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  <a:cs typeface="Times New Roman" panose="02020603050405020304" pitchFamily="18" charset="0"/>
                  </a:rPr>
                  <a:t>Chain Rule: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kern="100">
                        <a:effectLst/>
                        <a:latin typeface="Cambria Math" panose="02040503050406030204" pitchFamily="18" charset="0"/>
                        <a:ea typeface="나눔고딕" panose="020D0604000000000000" pitchFamily="50" charset="-127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ko-KR" sz="1600" kern="100">
                        <a:effectLst/>
                        <a:latin typeface="Cambria Math" panose="02040503050406030204" pitchFamily="18" charset="0"/>
                        <a:ea typeface="나눔고딕" panose="020D0604000000000000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600" kern="100">
                        <a:effectLst/>
                        <a:latin typeface="Cambria Math" panose="02040503050406030204" pitchFamily="18" charset="0"/>
                        <a:ea typeface="나눔고딕" panose="020D0604000000000000" pitchFamily="50" charset="-127"/>
                        <a:cs typeface="Times New Roman" panose="02020603050405020304" pitchFamily="18" charset="0"/>
                      </a:rPr>
                      <m:t>h</m:t>
                    </m:r>
                    <m:d>
                      <m:dPr>
                        <m:ctrlPr>
                          <a:rPr lang="ko-KR" altLang="ko-KR" sz="16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600" kern="100">
                            <a:effectLst/>
                            <a:latin typeface="Cambria Math" panose="02040503050406030204" pitchFamily="18" charset="0"/>
                            <a:ea typeface="나눔고딕" panose="020D0604000000000000" pitchFamily="50" charset="-127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</m:d>
                    <m:r>
                      <a:rPr lang="en-US" altLang="ko-KR" sz="1600" kern="100">
                        <a:effectLst/>
                        <a:latin typeface="Cambria Math" panose="02040503050406030204" pitchFamily="18" charset="0"/>
                        <a:ea typeface="나눔고딕" panose="020D0604000000000000" pitchFamily="50" charset="-127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600" kern="100">
                        <a:effectLst/>
                        <a:latin typeface="Cambria Math" panose="02040503050406030204" pitchFamily="18" charset="0"/>
                        <a:ea typeface="나눔고딕" panose="020D0604000000000000" pitchFamily="50" charset="-127"/>
                        <a:cs typeface="Times New Roman" panose="02020603050405020304" pitchFamily="18" charset="0"/>
                      </a:rPr>
                      <m:t>and</m:t>
                    </m:r>
                    <m:r>
                      <a:rPr lang="en-US" altLang="ko-KR" sz="1600" kern="100">
                        <a:effectLst/>
                        <a:latin typeface="Cambria Math" panose="02040503050406030204" pitchFamily="18" charset="0"/>
                        <a:ea typeface="나눔고딕" panose="020D0604000000000000" pitchFamily="50" charset="-127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600" kern="100">
                        <a:effectLst/>
                        <a:latin typeface="Cambria Math" panose="02040503050406030204" pitchFamily="18" charset="0"/>
                        <a:ea typeface="나눔고딕" panose="020D0604000000000000" pitchFamily="50" charset="-127"/>
                        <a:cs typeface="Times New Roman" panose="02020603050405020304" pitchFamily="18" charset="0"/>
                      </a:rPr>
                      <m:t>p</m:t>
                    </m:r>
                    <m:r>
                      <a:rPr lang="en-US" altLang="ko-KR" sz="1600" kern="100">
                        <a:effectLst/>
                        <a:latin typeface="Cambria Math" panose="02040503050406030204" pitchFamily="18" charset="0"/>
                        <a:ea typeface="나눔고딕" panose="020D0604000000000000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600" kern="100">
                        <a:effectLst/>
                        <a:latin typeface="Cambria Math" panose="02040503050406030204" pitchFamily="18" charset="0"/>
                        <a:ea typeface="나눔고딕" panose="020D0604000000000000" pitchFamily="50" charset="-127"/>
                        <a:cs typeface="Times New Roman" panose="02020603050405020304" pitchFamily="18" charset="0"/>
                      </a:rPr>
                      <m:t>p</m:t>
                    </m:r>
                    <m:r>
                      <a:rPr lang="en-US" altLang="ko-KR" sz="1600" kern="100">
                        <a:effectLst/>
                        <a:latin typeface="Cambria Math" panose="02040503050406030204" pitchFamily="18" charset="0"/>
                        <a:ea typeface="나눔고딕" panose="020D0604000000000000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1600" kern="100">
                        <a:effectLst/>
                        <a:latin typeface="Cambria Math" panose="02040503050406030204" pitchFamily="18" charset="0"/>
                        <a:ea typeface="나눔고딕" panose="020D0604000000000000" pitchFamily="50" charset="-127"/>
                        <a:cs typeface="Times New Roman" panose="02020603050405020304" pitchFamily="18" charset="0"/>
                      </a:rPr>
                      <m:t>m</m:t>
                    </m:r>
                    <m:r>
                      <a:rPr lang="en-US" altLang="ko-KR" sz="1600" kern="100">
                        <a:effectLst/>
                        <a:latin typeface="Cambria Math" panose="02040503050406030204" pitchFamily="18" charset="0"/>
                        <a:ea typeface="나눔고딕" panose="020D0604000000000000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sz="1600" kern="100" dirty="0"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  <a:cs typeface="Times New Roman" panose="02020603050405020304" pitchFamily="18" charset="0"/>
                  </a:rPr>
                  <a:t>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6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1600" kern="100">
                            <a:effectLst/>
                            <a:latin typeface="Cambria Math" panose="02040503050406030204" pitchFamily="18" charset="0"/>
                            <a:ea typeface="나눔고딕" panose="020D0604000000000000" pitchFamily="50" charset="-127"/>
                            <a:cs typeface="Times New Roman" panose="02020603050405020304" pitchFamily="18" charset="0"/>
                          </a:rPr>
                          <m:t>dh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sz="1600" kern="100">
                            <a:effectLst/>
                            <a:latin typeface="Cambria Math" panose="02040503050406030204" pitchFamily="18" charset="0"/>
                            <a:ea typeface="나눔고딕" panose="020D0604000000000000" pitchFamily="50" charset="-127"/>
                            <a:cs typeface="Times New Roman" panose="02020603050405020304" pitchFamily="18" charset="0"/>
                          </a:rPr>
                          <m:t>dm</m:t>
                        </m:r>
                      </m:den>
                    </m:f>
                    <m:r>
                      <a:rPr lang="en-US" altLang="ko-KR" sz="1600" kern="100">
                        <a:effectLst/>
                        <a:latin typeface="Cambria Math" panose="02040503050406030204" pitchFamily="18" charset="0"/>
                        <a:ea typeface="나눔고딕" panose="020D0604000000000000" pitchFamily="50" charset="-127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sz="16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1600" kern="100">
                            <a:effectLst/>
                            <a:latin typeface="Cambria Math" panose="02040503050406030204" pitchFamily="18" charset="0"/>
                            <a:ea typeface="나눔고딕" panose="020D0604000000000000" pitchFamily="50" charset="-127"/>
                            <a:cs typeface="Times New Roman" panose="02020603050405020304" pitchFamily="18" charset="0"/>
                          </a:rPr>
                          <m:t>dh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sz="1600" kern="100">
                            <a:effectLst/>
                            <a:latin typeface="Cambria Math" panose="02040503050406030204" pitchFamily="18" charset="0"/>
                            <a:ea typeface="나눔고딕" panose="020D0604000000000000" pitchFamily="50" charset="-127"/>
                            <a:cs typeface="Times New Roman" panose="02020603050405020304" pitchFamily="18" charset="0"/>
                          </a:rPr>
                          <m:t>dp</m:t>
                        </m:r>
                      </m:den>
                    </m:f>
                    <m:r>
                      <a:rPr lang="en-US" altLang="ko-KR" sz="1600" kern="100">
                        <a:effectLst/>
                        <a:latin typeface="Cambria Math" panose="02040503050406030204" pitchFamily="18" charset="0"/>
                        <a:ea typeface="나눔고딕" panose="020D0604000000000000" pitchFamily="50" charset="-127"/>
                        <a:cs typeface="Times New Roman" panose="02020603050405020304" pitchFamily="18" charset="0"/>
                      </a:rPr>
                      <m:t>×</m:t>
                    </m:r>
                    <m:f>
                      <m:fPr>
                        <m:ctrlPr>
                          <a:rPr lang="ko-KR" altLang="ko-KR" sz="16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1600" kern="100">
                            <a:effectLst/>
                            <a:latin typeface="Cambria Math" panose="02040503050406030204" pitchFamily="18" charset="0"/>
                            <a:ea typeface="나눔고딕" panose="020D0604000000000000" pitchFamily="50" charset="-127"/>
                            <a:cs typeface="Times New Roman" panose="02020603050405020304" pitchFamily="18" charset="0"/>
                          </a:rPr>
                          <m:t>dp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sz="1600" kern="100">
                            <a:effectLst/>
                            <a:latin typeface="Cambria Math" panose="02040503050406030204" pitchFamily="18" charset="0"/>
                            <a:ea typeface="나눔고딕" panose="020D0604000000000000" pitchFamily="50" charset="-127"/>
                            <a:cs typeface="Times New Roman" panose="02020603050405020304" pitchFamily="18" charset="0"/>
                          </a:rPr>
                          <m:t>dm</m:t>
                        </m:r>
                      </m:den>
                    </m:f>
                  </m:oMath>
                </a14:m>
                <a:endParaRPr lang="ko-KR" altLang="ko-KR" sz="1600" kern="100" dirty="0">
                  <a:effectLst/>
                  <a:latin typeface="나눔고딕" panose="020D0604000000000000" pitchFamily="50" charset="-127"/>
                  <a:ea typeface="나눔고딕" panose="020D0604000000000000" pitchFamily="50" charset="-127"/>
                  <a:cs typeface="Times New Roman" panose="02020603050405020304" pitchFamily="18" charset="0"/>
                </a:endParaRPr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endParaRPr lang="ko-KR" altLang="ko-KR" sz="1600" kern="100" dirty="0">
                  <a:effectLst/>
                  <a:latin typeface="나눔고딕" panose="020D0604000000000000" pitchFamily="50" charset="-127"/>
                  <a:ea typeface="나눔고딕" panose="020D0604000000000000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DFFBF9-01E8-757C-3D5A-DCF03605F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736" y="1663242"/>
                <a:ext cx="6425922" cy="3197157"/>
              </a:xfrm>
              <a:prstGeom prst="rect">
                <a:avLst/>
              </a:prstGeom>
              <a:blipFill>
                <a:blip r:embed="rId4"/>
                <a:stretch>
                  <a:fillRect l="-3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1870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Multivariate Calculus</a:t>
            </a:r>
            <a:endParaRPr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780B19-B015-4B53-26B9-B8191F8F30C1}"/>
              </a:ext>
            </a:extLst>
          </p:cNvPr>
          <p:cNvSpPr txBox="1"/>
          <p:nvPr/>
        </p:nvSpPr>
        <p:spPr>
          <a:xfrm>
            <a:off x="1724736" y="981176"/>
            <a:ext cx="2717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Partial Differentiation</a:t>
            </a:r>
            <a:endParaRPr lang="ko-KR" altLang="en-US"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FD98449-4053-D789-86CA-4E0497A91F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736" y="1690052"/>
            <a:ext cx="3833166" cy="207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215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Multivariate Calculus</a:t>
            </a:r>
            <a:endParaRPr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780B19-B015-4B53-26B9-B8191F8F30C1}"/>
              </a:ext>
            </a:extLst>
          </p:cNvPr>
          <p:cNvSpPr txBox="1"/>
          <p:nvPr/>
        </p:nvSpPr>
        <p:spPr>
          <a:xfrm>
            <a:off x="1724736" y="981176"/>
            <a:ext cx="2440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Jacobian &amp; Hessian</a:t>
            </a:r>
            <a:endParaRPr lang="ko-KR" altLang="en-US"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B4C80FA-C313-1A82-1991-F1B2D2F40F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947" y="1933934"/>
            <a:ext cx="2865053" cy="164953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9CE3B5D-2710-98D2-E380-F89203D35B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750" y="1933934"/>
            <a:ext cx="4318375" cy="164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740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Multivariate Calculus</a:t>
            </a:r>
            <a:endParaRPr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780B19-B015-4B53-26B9-B8191F8F30C1}"/>
              </a:ext>
            </a:extLst>
          </p:cNvPr>
          <p:cNvSpPr txBox="1"/>
          <p:nvPr/>
        </p:nvSpPr>
        <p:spPr>
          <a:xfrm>
            <a:off x="1724736" y="981176"/>
            <a:ext cx="2962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Simple neural networks</a:t>
            </a:r>
            <a:endParaRPr lang="ko-KR" altLang="en-US"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3E59658-E705-3613-744F-058285A28C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736" y="1595908"/>
            <a:ext cx="2962671" cy="296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942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Multivariate Calculus</a:t>
            </a:r>
            <a:endParaRPr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780B19-B015-4B53-26B9-B8191F8F30C1}"/>
              </a:ext>
            </a:extLst>
          </p:cNvPr>
          <p:cNvSpPr txBox="1"/>
          <p:nvPr/>
        </p:nvSpPr>
        <p:spPr>
          <a:xfrm>
            <a:off x="1724736" y="981176"/>
            <a:ext cx="3894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Building approximate functions</a:t>
            </a:r>
            <a:endParaRPr lang="ko-KR" altLang="en-US"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92F035F-BFD5-421B-438F-DBEA3E93A8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790" y="1517008"/>
            <a:ext cx="3894014" cy="300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701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Multivariate Calculus</a:t>
            </a:r>
            <a:endParaRPr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780B19-B015-4B53-26B9-B8191F8F30C1}"/>
              </a:ext>
            </a:extLst>
          </p:cNvPr>
          <p:cNvSpPr txBox="1"/>
          <p:nvPr/>
        </p:nvSpPr>
        <p:spPr>
          <a:xfrm>
            <a:off x="1724736" y="981176"/>
            <a:ext cx="29145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Power series derivation</a:t>
            </a:r>
            <a:endParaRPr lang="ko-KR" altLang="en-US"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CA36496-D33F-F508-0A86-C5AAD0C311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496" y="2142962"/>
            <a:ext cx="2776820" cy="12073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499DA5E-1ED0-5C4E-89E4-435F956036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222" y="2142963"/>
            <a:ext cx="2776820" cy="120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459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Multivariate Calculus</a:t>
            </a:r>
            <a:endParaRPr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780B19-B015-4B53-26B9-B8191F8F30C1}"/>
              </a:ext>
            </a:extLst>
          </p:cNvPr>
          <p:cNvSpPr txBox="1"/>
          <p:nvPr/>
        </p:nvSpPr>
        <p:spPr>
          <a:xfrm>
            <a:off x="1724736" y="981176"/>
            <a:ext cx="2173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 i="0" dirty="0">
                <a:solidFill>
                  <a:srgbClr val="0F0F0F"/>
                </a:solidFill>
                <a:effectLst/>
                <a:highlight>
                  <a:srgbClr val="FFFFFF"/>
                </a:highlight>
                <a:latin typeface="Roboto" panose="020F0502020204030204" pitchFamily="2" charset="0"/>
              </a:rPr>
              <a:t>Gradient Descent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937D237-FBD6-AE2F-D301-F83A2CF442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8049" y="1747108"/>
            <a:ext cx="4671040" cy="215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614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Multivariate Calculus</a:t>
            </a:r>
            <a:endParaRPr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780B19-B015-4B53-26B9-B8191F8F30C1}"/>
              </a:ext>
            </a:extLst>
          </p:cNvPr>
          <p:cNvSpPr txBox="1"/>
          <p:nvPr/>
        </p:nvSpPr>
        <p:spPr>
          <a:xfrm>
            <a:off x="1724736" y="981176"/>
            <a:ext cx="3124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 i="0" dirty="0">
                <a:solidFill>
                  <a:srgbClr val="0F0F0F"/>
                </a:solidFill>
                <a:effectLst/>
                <a:highlight>
                  <a:srgbClr val="FFFFFF"/>
                </a:highlight>
                <a:latin typeface="Roboto" panose="020F0502020204030204" pitchFamily="2" charset="0"/>
              </a:rPr>
              <a:t>Constrained Optimization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56469C-6FB2-9258-389F-36DD7FE79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736" y="1645960"/>
            <a:ext cx="3784881" cy="302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850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479550"/>
            <a:ext cx="4287600" cy="29797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이곳에 만나서 찍은 사진을 넣어주세요.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(비대면일 경우엔 화면 캡쳐 이용)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얼굴이 나오게 찍어주셔야 합니다:D</a:t>
            </a:r>
            <a:endParaRPr sz="1200"/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137600" y="1820125"/>
            <a:ext cx="22821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1 : </a:t>
            </a:r>
            <a:r>
              <a:rPr lang="ko-KR" altLang="en-US" dirty="0" err="1"/>
              <a:t>최규원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2 :</a:t>
            </a:r>
            <a:r>
              <a:rPr lang="en-US" altLang="ko" dirty="0"/>
              <a:t> </a:t>
            </a:r>
            <a:r>
              <a:rPr lang="ko-KR" altLang="en-US" dirty="0" err="1"/>
              <a:t>박아현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F30DF2-FE7B-BD2C-596E-894E3B8FF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0994" y="1479549"/>
            <a:ext cx="4315856" cy="297969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제작문제</a:t>
            </a:r>
            <a:endParaRPr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7C00391-F65B-2A5C-55A6-452F79755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1473924"/>
            <a:ext cx="5782795" cy="236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267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제작문제</a:t>
            </a:r>
            <a:endParaRPr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252B3D-5E11-A662-375F-CD3DCD461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1407354"/>
            <a:ext cx="3932373" cy="291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745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제작문제</a:t>
            </a:r>
            <a:endParaRPr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C559816-5955-E71F-A7B8-90948DCAF3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4" y="1765528"/>
            <a:ext cx="7461457" cy="183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295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제작문제</a:t>
            </a:r>
            <a:endParaRPr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69BB690-154A-AACA-E4E9-E0939F7493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1469723"/>
            <a:ext cx="7232127" cy="259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564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4" y="306875"/>
            <a:ext cx="2349109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스터디 변경사항 </a:t>
            </a:r>
            <a:endParaRPr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029D2E-5C31-19A5-72E0-D430B5725E55}"/>
              </a:ext>
            </a:extLst>
          </p:cNvPr>
          <p:cNvSpPr txBox="1"/>
          <p:nvPr/>
        </p:nvSpPr>
        <p:spPr>
          <a:xfrm>
            <a:off x="1408974" y="1942907"/>
            <a:ext cx="4615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월요일 오전 </a:t>
            </a:r>
            <a:r>
              <a:rPr lang="en-US" altLang="ko-KR" sz="2000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10:00 </a:t>
            </a:r>
            <a:r>
              <a:rPr lang="ko-KR" altLang="en-US" sz="2000" dirty="0" err="1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비대면</a:t>
            </a:r>
            <a:r>
              <a:rPr lang="ko-KR" altLang="en-US" sz="2000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진행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22AA47-BD45-02C2-5CE2-AFE4D962EE0F}"/>
              </a:ext>
            </a:extLst>
          </p:cNvPr>
          <p:cNvSpPr txBox="1"/>
          <p:nvPr/>
        </p:nvSpPr>
        <p:spPr>
          <a:xfrm>
            <a:off x="1408976" y="3422484"/>
            <a:ext cx="4615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5/10</a:t>
            </a:r>
            <a:r>
              <a:rPr lang="ko-KR" altLang="en-US" sz="2000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 이후 금요일 오후 </a:t>
            </a:r>
            <a:r>
              <a:rPr lang="en-US" altLang="ko-KR" sz="2000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7:00 </a:t>
            </a:r>
            <a:r>
              <a:rPr lang="ko-KR" altLang="en-US" sz="2000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대면 진행 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F694B91-8564-F73F-C8F5-B029DD1085FA}"/>
              </a:ext>
            </a:extLst>
          </p:cNvPr>
          <p:cNvCxnSpPr/>
          <p:nvPr/>
        </p:nvCxnSpPr>
        <p:spPr>
          <a:xfrm>
            <a:off x="3184303" y="2620502"/>
            <a:ext cx="0" cy="502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681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029D2E-5C31-19A5-72E0-D430B5725E55}"/>
              </a:ext>
            </a:extLst>
          </p:cNvPr>
          <p:cNvSpPr txBox="1"/>
          <p:nvPr/>
        </p:nvSpPr>
        <p:spPr>
          <a:xfrm>
            <a:off x="1631603" y="2279362"/>
            <a:ext cx="345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r>
              <a:rPr lang="en-US" altLang="ko-KR" sz="32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32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9654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목차</a:t>
            </a:r>
            <a:endParaRPr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405512E7-E3C0-6CDD-4A1D-89E8343F2AAA}"/>
              </a:ext>
            </a:extLst>
          </p:cNvPr>
          <p:cNvSpPr txBox="1"/>
          <p:nvPr/>
        </p:nvSpPr>
        <p:spPr>
          <a:xfrm>
            <a:off x="1834425" y="1055550"/>
            <a:ext cx="2737575" cy="124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Linear algebra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ch4-5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3" name="Google Shape;83;p16">
            <a:extLst>
              <a:ext uri="{FF2B5EF4-FFF2-40B4-BE49-F238E27FC236}">
                <a16:creationId xmlns:a16="http://schemas.microsoft.com/office/drawing/2014/main" id="{B2E5C03F-E4AD-6616-38BA-56629F8E488C}"/>
              </a:ext>
            </a:extLst>
          </p:cNvPr>
          <p:cNvSpPr txBox="1"/>
          <p:nvPr/>
        </p:nvSpPr>
        <p:spPr>
          <a:xfrm>
            <a:off x="1834425" y="2065850"/>
            <a:ext cx="3461056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Multivariate Calculus 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ch1-6</a:t>
            </a:r>
            <a:endParaRPr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4" name="Google Shape;83;p16">
            <a:extLst>
              <a:ext uri="{FF2B5EF4-FFF2-40B4-BE49-F238E27FC236}">
                <a16:creationId xmlns:a16="http://schemas.microsoft.com/office/drawing/2014/main" id="{BC372070-F232-7F05-C1A5-63092FDE84DC}"/>
              </a:ext>
            </a:extLst>
          </p:cNvPr>
          <p:cNvSpPr txBox="1"/>
          <p:nvPr/>
        </p:nvSpPr>
        <p:spPr>
          <a:xfrm>
            <a:off x="1834425" y="3965091"/>
            <a:ext cx="3461056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스터디 변경 사항</a:t>
            </a:r>
            <a:endParaRPr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7" name="Google Shape;83;p16">
            <a:extLst>
              <a:ext uri="{FF2B5EF4-FFF2-40B4-BE49-F238E27FC236}">
                <a16:creationId xmlns:a16="http://schemas.microsoft.com/office/drawing/2014/main" id="{6F3B2C42-51BA-A172-15B6-91B9A59F43C4}"/>
              </a:ext>
            </a:extLst>
          </p:cNvPr>
          <p:cNvSpPr txBox="1"/>
          <p:nvPr/>
        </p:nvSpPr>
        <p:spPr>
          <a:xfrm>
            <a:off x="1834425" y="3123621"/>
            <a:ext cx="3461056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제작 문제</a:t>
            </a:r>
            <a:endParaRPr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Linear</a:t>
            </a:r>
            <a:r>
              <a:rPr lang="ko-KR" altLang="en-US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 </a:t>
            </a:r>
            <a:r>
              <a:rPr lang="en-US" altLang="ko-KR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Algebra</a:t>
            </a:r>
            <a:endParaRPr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780B19-B015-4B53-26B9-B8191F8F30C1}"/>
              </a:ext>
            </a:extLst>
          </p:cNvPr>
          <p:cNvSpPr txBox="1"/>
          <p:nvPr/>
        </p:nvSpPr>
        <p:spPr>
          <a:xfrm>
            <a:off x="1724736" y="981176"/>
            <a:ext cx="3908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Einstein summation convention</a:t>
            </a:r>
            <a:endParaRPr lang="ko-KR" altLang="en-US"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A1641E-ED85-1829-75E6-58A49B2A5951}"/>
                  </a:ext>
                </a:extLst>
              </p:cNvPr>
              <p:cNvSpPr txBox="1"/>
              <p:nvPr/>
            </p:nvSpPr>
            <p:spPr>
              <a:xfrm>
                <a:off x="1612675" y="1978414"/>
                <a:ext cx="4572000" cy="11866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ko-KR" altLang="en-US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ko-KR" altLang="en-US" sz="2800" i="1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ko-KR" altLang="en-US" sz="28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ko-KR" alt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ko-KR" altLang="en-US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ko-KR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ko-KR" altLang="en-US" sz="28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ko-KR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ko-KR" alt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ko-KR" alt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nary>
                      <m:r>
                        <a:rPr lang="ko-KR" altLang="en-US" sz="2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ko-KR" altLang="en-US" sz="28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ko-KR" altLang="en-US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ko-KR" altLang="en-US" sz="2800" i="1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A1641E-ED85-1829-75E6-58A49B2A5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675" y="1978414"/>
                <a:ext cx="4572000" cy="11866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2626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Linear</a:t>
            </a:r>
            <a:r>
              <a:rPr lang="ko-KR" altLang="en-US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 </a:t>
            </a:r>
            <a:r>
              <a:rPr lang="en-US" altLang="ko-KR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Algebra</a:t>
            </a:r>
            <a:endParaRPr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780B19-B015-4B53-26B9-B8191F8F30C1}"/>
              </a:ext>
            </a:extLst>
          </p:cNvPr>
          <p:cNvSpPr txBox="1"/>
          <p:nvPr/>
        </p:nvSpPr>
        <p:spPr>
          <a:xfrm>
            <a:off x="1724736" y="981176"/>
            <a:ext cx="3087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Matrices changing basis</a:t>
            </a:r>
            <a:endParaRPr lang="ko-KR" altLang="en-US"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5DABC7-B433-B651-73F9-30F0448A7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736" y="1605883"/>
            <a:ext cx="3891191" cy="297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60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Linear</a:t>
            </a:r>
            <a:r>
              <a:rPr lang="ko-KR" altLang="en-US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 </a:t>
            </a:r>
            <a:r>
              <a:rPr lang="en-US" altLang="ko-KR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Algebra</a:t>
            </a:r>
            <a:endParaRPr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780B19-B015-4B53-26B9-B8191F8F30C1}"/>
              </a:ext>
            </a:extLst>
          </p:cNvPr>
          <p:cNvSpPr txBox="1"/>
          <p:nvPr/>
        </p:nvSpPr>
        <p:spPr>
          <a:xfrm>
            <a:off x="1724736" y="981176"/>
            <a:ext cx="3373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The Gram-Schmidt process</a:t>
            </a:r>
            <a:endParaRPr lang="ko-KR" altLang="en-US"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082F2C-7F9D-476F-D965-A9A03D46C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736" y="1499218"/>
            <a:ext cx="4161800" cy="351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100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Linear</a:t>
            </a:r>
            <a:r>
              <a:rPr lang="ko-KR" altLang="en-US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 </a:t>
            </a:r>
            <a:r>
              <a:rPr lang="en-US" altLang="ko-KR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Algebra</a:t>
            </a:r>
            <a:endParaRPr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780B19-B015-4B53-26B9-B8191F8F30C1}"/>
              </a:ext>
            </a:extLst>
          </p:cNvPr>
          <p:cNvSpPr txBox="1"/>
          <p:nvPr/>
        </p:nvSpPr>
        <p:spPr>
          <a:xfrm>
            <a:off x="1724736" y="981176"/>
            <a:ext cx="3385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eigenvalues &amp; eigenvectors</a:t>
            </a:r>
            <a:endParaRPr lang="ko-KR" altLang="en-US"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2470C96-1B61-483F-1273-BD8B7D943F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736" y="1756309"/>
            <a:ext cx="2496820" cy="2406015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A9CC122-019D-1AE7-4B3D-CEAAC4755BB2}"/>
              </a:ext>
            </a:extLst>
          </p:cNvPr>
          <p:cNvCxnSpPr/>
          <p:nvPr/>
        </p:nvCxnSpPr>
        <p:spPr>
          <a:xfrm>
            <a:off x="4572000" y="2959316"/>
            <a:ext cx="773723" cy="0"/>
          </a:xfrm>
          <a:prstGeom prst="straightConnector1">
            <a:avLst/>
          </a:prstGeom>
          <a:ln>
            <a:solidFill>
              <a:srgbClr val="1926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34BBA29E-62B4-061E-1453-BD062646F5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489" y="1756309"/>
            <a:ext cx="2496820" cy="24060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E482D8-92E8-6E55-B874-37F5F7C45E88}"/>
              </a:ext>
            </a:extLst>
          </p:cNvPr>
          <p:cNvSpPr txBox="1"/>
          <p:nvPr/>
        </p:nvSpPr>
        <p:spPr>
          <a:xfrm>
            <a:off x="4512846" y="2959316"/>
            <a:ext cx="904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Sheer</a:t>
            </a:r>
            <a:endParaRPr lang="ko-KR" altLang="en-US" sz="1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1729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Linear</a:t>
            </a:r>
            <a:r>
              <a:rPr lang="ko-KR" altLang="en-US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 </a:t>
            </a:r>
            <a:r>
              <a:rPr lang="en-US" altLang="ko-KR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Algebra</a:t>
            </a:r>
            <a:endParaRPr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780B19-B015-4B53-26B9-B8191F8F30C1}"/>
              </a:ext>
            </a:extLst>
          </p:cNvPr>
          <p:cNvSpPr txBox="1"/>
          <p:nvPr/>
        </p:nvSpPr>
        <p:spPr>
          <a:xfrm>
            <a:off x="1724736" y="981176"/>
            <a:ext cx="3140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Calculating eigenvectors</a:t>
            </a:r>
            <a:endParaRPr lang="ko-KR" altLang="en-US"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9F42311-52FE-32C4-F1E4-5F25AEBDC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1926185"/>
            <a:ext cx="3303702" cy="88520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FE253C7-56C0-EC2E-48C3-01CC783D37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8685" y="2811388"/>
            <a:ext cx="3183992" cy="79169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A0C0B35-D880-AFFB-EA79-AF88749628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263" y="2006452"/>
            <a:ext cx="3609072" cy="160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86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Linear</a:t>
            </a:r>
            <a:r>
              <a:rPr lang="ko-KR" altLang="en-US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 </a:t>
            </a:r>
            <a:r>
              <a:rPr lang="en-US" altLang="ko-KR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Algebra</a:t>
            </a:r>
            <a:endParaRPr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780B19-B015-4B53-26B9-B8191F8F30C1}"/>
              </a:ext>
            </a:extLst>
          </p:cNvPr>
          <p:cNvSpPr txBox="1"/>
          <p:nvPr/>
        </p:nvSpPr>
        <p:spPr>
          <a:xfrm>
            <a:off x="1724736" y="981176"/>
            <a:ext cx="3029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Changing to eigen basis</a:t>
            </a:r>
            <a:endParaRPr lang="ko-KR" altLang="en-US"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C29AA5E-A39E-64EA-E146-065C9B00E9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736" y="1763479"/>
            <a:ext cx="5962650" cy="10001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C813273-5CAA-0E3C-2A2A-F660727B77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736" y="3145797"/>
            <a:ext cx="2513332" cy="100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88014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448</Words>
  <Application>Microsoft Office PowerPoint</Application>
  <PresentationFormat>화면 슬라이드 쇼(16:9)</PresentationFormat>
  <Paragraphs>88</Paragraphs>
  <Slides>25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NanumGothic ExtraBold</vt:lpstr>
      <vt:lpstr>NanumGothicCoding</vt:lpstr>
      <vt:lpstr>나눔고딕</vt:lpstr>
      <vt:lpstr>나눔고딕 ExtraBold</vt:lpstr>
      <vt:lpstr>Arial</vt:lpstr>
      <vt:lpstr>Cambria Math</vt:lpstr>
      <vt:lpstr>Roboto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규원 최</cp:lastModifiedBy>
  <cp:revision>18</cp:revision>
  <dcterms:modified xsi:type="dcterms:W3CDTF">2024-05-06T02:10:39Z</dcterms:modified>
</cp:coreProperties>
</file>