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62" r:id="rId4"/>
    <p:sldId id="267" r:id="rId5"/>
    <p:sldId id="269" r:id="rId6"/>
    <p:sldId id="270" r:id="rId7"/>
    <p:sldId id="273" r:id="rId8"/>
    <p:sldId id="275" r:id="rId9"/>
    <p:sldId id="274" r:id="rId10"/>
    <p:sldId id="276" r:id="rId11"/>
    <p:sldId id="280" r:id="rId12"/>
    <p:sldId id="281" r:id="rId13"/>
    <p:sldId id="282" r:id="rId14"/>
    <p:sldId id="283" r:id="rId15"/>
    <p:sldId id="287" r:id="rId16"/>
    <p:sldId id="285" r:id="rId17"/>
    <p:sldId id="284" r:id="rId18"/>
    <p:sldId id="286" r:id="rId19"/>
    <p:sldId id="26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3" y="6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622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19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703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578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783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748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450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981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98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08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52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95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661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76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124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834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96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D327FFF8-8991-3EE9-0959-BA4C9E2659E2}"/>
              </a:ext>
            </a:extLst>
          </p:cNvPr>
          <p:cNvSpPr txBox="1"/>
          <p:nvPr/>
        </p:nvSpPr>
        <p:spPr>
          <a:xfrm>
            <a:off x="1339750" y="2710050"/>
            <a:ext cx="7387938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Multimodal </a:t>
            </a:r>
            <a:r>
              <a:rPr lang="ko-KR" altLang="en-US" sz="2500" b="1" dirty="0">
                <a:solidFill>
                  <a:srgbClr val="19264B"/>
                </a:solidFill>
              </a:rPr>
              <a:t>논문 리뷰 </a:t>
            </a:r>
            <a:r>
              <a:rPr lang="ko-KR" altLang="en-US" sz="2500" b="1" dirty="0" err="1">
                <a:solidFill>
                  <a:srgbClr val="19264B"/>
                </a:solidFill>
              </a:rPr>
              <a:t>스터디팀</a:t>
            </a:r>
            <a:r>
              <a:rPr lang="ko-KR" altLang="en-US" sz="2500" b="1" dirty="0">
                <a:solidFill>
                  <a:srgbClr val="19264B"/>
                </a:solidFill>
              </a:rPr>
              <a:t>  </a:t>
            </a:r>
            <a:endParaRPr lang="en-US" altLang="ko-KR" sz="2500" b="1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ko" dirty="0">
                <a:solidFill>
                  <a:srgbClr val="19264B"/>
                </a:solidFill>
              </a:rPr>
              <a:t>2024.05.14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 err="1">
                <a:solidFill>
                  <a:srgbClr val="19264B"/>
                </a:solidFill>
              </a:rPr>
              <a:t>오규안</a:t>
            </a:r>
            <a:endParaRPr sz="1100" dirty="0" err="1">
              <a:solidFill>
                <a:srgbClr val="19264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2. Approach: Tokenization &amp; Positional Encoding  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101C78EB-2B97-D571-0811-F585100B5C87}"/>
              </a:ext>
            </a:extLst>
          </p:cNvPr>
          <p:cNvSpPr txBox="1"/>
          <p:nvPr/>
        </p:nvSpPr>
        <p:spPr>
          <a:xfrm>
            <a:off x="1402315" y="946546"/>
            <a:ext cx="7612036" cy="464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300" b="1" dirty="0"/>
              <a:t>Video: </a:t>
            </a:r>
            <a:r>
              <a:rPr lang="ko-KR" altLang="en-US" sz="1300" dirty="0"/>
              <a:t>전체 비디오 클립은 </a:t>
            </a:r>
            <a:r>
              <a:rPr lang="en-US" altLang="ko-KR" sz="1300" dirty="0"/>
              <a:t>Patch Sequence</a:t>
            </a:r>
            <a:r>
              <a:rPr lang="ko-KR" altLang="en-US" sz="1300" dirty="0"/>
              <a:t>로 분할되어 각각의 </a:t>
            </a:r>
            <a:r>
              <a:rPr lang="en-US" altLang="ko-KR" sz="1300" dirty="0"/>
              <a:t>T H W </a:t>
            </a:r>
            <a:r>
              <a:rPr lang="ko-KR" altLang="en-US" sz="1300" dirty="0"/>
              <a:t>차원의 </a:t>
            </a:r>
            <a:r>
              <a:rPr lang="ko-KR" altLang="en-US" sz="1300" dirty="0" err="1"/>
              <a:t>복셀을</a:t>
            </a:r>
            <a:r>
              <a:rPr lang="ko-KR" altLang="en-US" sz="1300" dirty="0"/>
              <a:t> 나타내는 작은 패치로 나뉜다</a:t>
            </a:r>
            <a:r>
              <a:rPr lang="en-US" altLang="ko-KR" sz="1300" dirty="0"/>
              <a:t>. </a:t>
            </a:r>
            <a:r>
              <a:rPr lang="ko-KR" altLang="en-US" sz="1300" dirty="0"/>
              <a:t>각 </a:t>
            </a:r>
            <a:r>
              <a:rPr lang="ko-KR" altLang="en-US" sz="1300" dirty="0" err="1"/>
              <a:t>복셀에</a:t>
            </a:r>
            <a:r>
              <a:rPr lang="ko-KR" altLang="en-US" sz="1300" dirty="0"/>
              <a:t> 대해 </a:t>
            </a:r>
            <a:r>
              <a:rPr lang="en-US" altLang="ko-KR" sz="1300" dirty="0"/>
              <a:t>linear projection</a:t>
            </a:r>
            <a:r>
              <a:rPr lang="ko-KR" altLang="en-US" sz="1300" dirty="0"/>
              <a:t>이 적용되어 </a:t>
            </a:r>
            <a:r>
              <a:rPr lang="en-US" altLang="ko-KR" sz="1300" dirty="0"/>
              <a:t>d</a:t>
            </a:r>
            <a:r>
              <a:rPr lang="ko-KR" altLang="en-US" sz="1300" dirty="0"/>
              <a:t>차원 </a:t>
            </a:r>
            <a:r>
              <a:rPr lang="en-US" altLang="ko-KR" sz="1300" dirty="0"/>
              <a:t>vector</a:t>
            </a:r>
            <a:r>
              <a:rPr lang="ko-KR" altLang="en-US" sz="1300" dirty="0"/>
              <a:t>의 </a:t>
            </a:r>
            <a:r>
              <a:rPr lang="en-US" altLang="ko-KR" sz="1300" dirty="0"/>
              <a:t>representation</a:t>
            </a:r>
            <a:r>
              <a:rPr lang="ko-KR" altLang="en-US" sz="1300" dirty="0"/>
              <a:t>이 생성된다</a:t>
            </a:r>
            <a:r>
              <a:rPr lang="en-US" altLang="ko-KR" sz="1300" dirty="0"/>
              <a:t>. </a:t>
            </a:r>
            <a:r>
              <a:rPr lang="ko-KR" altLang="en-US" sz="1300" dirty="0" err="1"/>
              <a:t>차원별</a:t>
            </a:r>
            <a:r>
              <a:rPr lang="ko-KR" altLang="en-US" sz="1300" dirty="0"/>
              <a:t> </a:t>
            </a:r>
            <a:r>
              <a:rPr lang="en-US" altLang="ko-KR" sz="1300" dirty="0"/>
              <a:t>embeddings</a:t>
            </a:r>
            <a:r>
              <a:rPr lang="ko-KR" altLang="en-US" sz="1300" dirty="0"/>
              <a:t>이 정의되고</a:t>
            </a:r>
            <a:r>
              <a:rPr lang="en-US" altLang="ko-KR" sz="1300" dirty="0"/>
              <a:t>, </a:t>
            </a:r>
            <a:r>
              <a:rPr lang="ko-KR" altLang="en-US" sz="1300" dirty="0"/>
              <a:t>위치 인코딩을 적용하기 위해 계산된다</a:t>
            </a:r>
            <a:r>
              <a:rPr lang="en-US" altLang="ko-KR" sz="1300" dirty="0"/>
              <a:t>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300" b="1" dirty="0"/>
              <a:t>Audio: </a:t>
            </a:r>
            <a:r>
              <a:rPr lang="en-US" altLang="ko-KR" sz="1300" dirty="0"/>
              <a:t>Waveform</a:t>
            </a:r>
            <a:r>
              <a:rPr lang="ko-KR" altLang="en-US" sz="1300" dirty="0"/>
              <a:t>으로 들어오는 데이터는 길이 </a:t>
            </a:r>
            <a:r>
              <a:rPr lang="en-US" altLang="ko-KR" sz="1300" dirty="0"/>
              <a:t>T</a:t>
            </a:r>
            <a:r>
              <a:rPr lang="ko-KR" altLang="en-US" sz="1300" dirty="0"/>
              <a:t>자의 일차원 입력으로 표시된다</a:t>
            </a:r>
            <a:r>
              <a:rPr lang="en-US" altLang="ko-KR" sz="1300" dirty="0"/>
              <a:t>. </a:t>
            </a:r>
            <a:r>
              <a:rPr lang="ko-KR" altLang="en-US" sz="1300" dirty="0"/>
              <a:t>이를 </a:t>
            </a:r>
            <a:r>
              <a:rPr lang="en-US" altLang="ko-KR" sz="1300" dirty="0"/>
              <a:t>Segment</a:t>
            </a:r>
            <a:r>
              <a:rPr lang="ko-KR" altLang="en-US" sz="1300" dirty="0"/>
              <a:t>들로 분할하여 각 패치가 길이 </a:t>
            </a:r>
            <a:r>
              <a:rPr lang="en-US" altLang="ko-KR" sz="1300" dirty="0"/>
              <a:t>t</a:t>
            </a:r>
            <a:r>
              <a:rPr lang="ko-KR" altLang="en-US" sz="1300" dirty="0"/>
              <a:t>의 파형이 되도록 한다</a:t>
            </a:r>
            <a:r>
              <a:rPr lang="en-US" altLang="ko-KR" sz="1300" dirty="0"/>
              <a:t>. </a:t>
            </a:r>
            <a:r>
              <a:rPr lang="ko-KR" altLang="en-US" sz="1300" dirty="0"/>
              <a:t>각 패치에 대해 </a:t>
            </a:r>
            <a:r>
              <a:rPr lang="en-US" altLang="ko-KR" sz="1300" dirty="0"/>
              <a:t>linear projection</a:t>
            </a:r>
            <a:r>
              <a:rPr lang="ko-KR" altLang="en-US" sz="1300" dirty="0"/>
              <a:t>이 적용되고</a:t>
            </a:r>
            <a:r>
              <a:rPr lang="en-US" altLang="ko-KR" sz="1300" dirty="0"/>
              <a:t>, Video </a:t>
            </a:r>
            <a:r>
              <a:rPr lang="ko-KR" altLang="en-US" sz="1300" dirty="0"/>
              <a:t>데이터처럼 유사한 처리가 이어진다</a:t>
            </a:r>
            <a:r>
              <a:rPr lang="en-US" altLang="ko-KR" sz="1300" dirty="0"/>
              <a:t>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300" b="1" dirty="0"/>
              <a:t>Text: </a:t>
            </a:r>
            <a:r>
              <a:rPr lang="en-US" altLang="ko-KR" sz="1300" dirty="0"/>
              <a:t>Train</a:t>
            </a:r>
            <a:r>
              <a:rPr lang="ko-KR" altLang="en-US" sz="1300" dirty="0"/>
              <a:t> </a:t>
            </a:r>
            <a:r>
              <a:rPr lang="en-US" altLang="ko-KR" sz="1300" dirty="0"/>
              <a:t>data</a:t>
            </a:r>
            <a:r>
              <a:rPr lang="ko-KR" altLang="en-US" sz="1300" dirty="0"/>
              <a:t> 집합을 위해 </a:t>
            </a:r>
            <a:r>
              <a:rPr lang="en-US" altLang="ko-KR" sz="1300" dirty="0"/>
              <a:t>v</a:t>
            </a:r>
            <a:r>
              <a:rPr lang="ko-KR" altLang="en-US" sz="1300" dirty="0"/>
              <a:t>차원의 </a:t>
            </a:r>
            <a:r>
              <a:rPr lang="en-US" altLang="ko-KR" sz="1300" dirty="0"/>
              <a:t>word dictionary</a:t>
            </a:r>
            <a:r>
              <a:rPr lang="ko-KR" altLang="en-US" sz="1300" dirty="0"/>
              <a:t>가 정의된다</a:t>
            </a:r>
            <a:r>
              <a:rPr lang="en-US" altLang="ko-KR" sz="1300" dirty="0"/>
              <a:t>. </a:t>
            </a:r>
            <a:r>
              <a:rPr lang="ko-KR" altLang="en-US" sz="1300" dirty="0"/>
              <a:t>입력 </a:t>
            </a:r>
            <a:r>
              <a:rPr lang="en-US" altLang="ko-KR" sz="1300" dirty="0"/>
              <a:t>text sequence</a:t>
            </a:r>
            <a:r>
              <a:rPr lang="ko-KR" altLang="en-US" sz="1300" dirty="0"/>
              <a:t>는 </a:t>
            </a:r>
            <a:r>
              <a:rPr lang="en-US" altLang="ko-KR" sz="1300" dirty="0"/>
              <a:t>v</a:t>
            </a:r>
            <a:r>
              <a:rPr lang="ko-KR" altLang="en-US" sz="1300" dirty="0"/>
              <a:t>차원의 </a:t>
            </a:r>
            <a:r>
              <a:rPr lang="en-US" altLang="ko-KR" sz="1300" dirty="0"/>
              <a:t>one-hot </a:t>
            </a:r>
            <a:r>
              <a:rPr lang="ko-KR" altLang="en-US" sz="1300" dirty="0"/>
              <a:t>벡터로 </a:t>
            </a:r>
            <a:r>
              <a:rPr lang="en-US" altLang="ko-KR" sz="1300" dirty="0"/>
              <a:t>mapping</a:t>
            </a:r>
            <a:r>
              <a:rPr lang="ko-KR" altLang="en-US" sz="1300" dirty="0"/>
              <a:t>되어 이후 처리를 위해 </a:t>
            </a:r>
            <a:r>
              <a:rPr lang="en-US" altLang="ko-KR" sz="1300" dirty="0"/>
              <a:t>d</a:t>
            </a:r>
            <a:r>
              <a:rPr lang="ko-KR" altLang="en-US" sz="1300" dirty="0"/>
              <a:t>차원으로 </a:t>
            </a:r>
            <a:r>
              <a:rPr lang="en-US" altLang="ko-KR" sz="1300" dirty="0"/>
              <a:t>mapping</a:t>
            </a:r>
            <a:r>
              <a:rPr lang="ko-KR" altLang="en-US" sz="1300" dirty="0"/>
              <a:t>되는 </a:t>
            </a:r>
            <a:r>
              <a:rPr lang="en-US" altLang="ko-KR" sz="1300" dirty="0"/>
              <a:t>embedding layer</a:t>
            </a:r>
            <a:r>
              <a:rPr lang="ko-KR" altLang="en-US" sz="1300" dirty="0"/>
              <a:t>를 통해 전달된다</a:t>
            </a:r>
            <a:r>
              <a:rPr lang="en-US" altLang="ko-KR" sz="1300" dirty="0"/>
              <a:t>. </a:t>
            </a:r>
          </a:p>
          <a:p>
            <a:pPr lvl="1">
              <a:lnSpc>
                <a:spcPct val="200000"/>
              </a:lnSpc>
            </a:pPr>
            <a:r>
              <a:rPr lang="ko-KR" altLang="en-US" b="1" dirty="0"/>
              <a:t> </a:t>
            </a:r>
            <a:endParaRPr lang="ko" altLang="en-US" b="1" dirty="0"/>
          </a:p>
          <a:p>
            <a:pPr marL="342900" indent="-342900">
              <a:buAutoNum type="arabicPeriod"/>
            </a:pPr>
            <a:endParaRPr lang="ko" altLang="en-US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03843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2. Approach: Transformer Encoder 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4B0EAA-2512-A84D-9241-A48E35559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95" y="1136735"/>
            <a:ext cx="1755315" cy="342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0C6636-197A-4C0C-383A-A4CD4F78F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791" y="1027091"/>
            <a:ext cx="4049002" cy="1347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2414FF05-B7DD-F159-1B4E-A47BEA8781EF}"/>
              </a:ext>
            </a:extLst>
          </p:cNvPr>
          <p:cNvSpPr txBox="1"/>
          <p:nvPr/>
        </p:nvSpPr>
        <p:spPr>
          <a:xfrm>
            <a:off x="3420191" y="2374443"/>
            <a:ext cx="5653154" cy="286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" sz="1000" b="1" dirty="0" err="1"/>
              <a:t>xAGG</a:t>
            </a:r>
            <a:r>
              <a:rPr lang="en-US" altLang="ko" sz="1000" b="1" dirty="0"/>
              <a:t>: Transformer</a:t>
            </a:r>
            <a:r>
              <a:rPr lang="ko-KR" altLang="en-US" sz="1000" b="1" dirty="0"/>
              <a:t> 출력의 </a:t>
            </a:r>
            <a:r>
              <a:rPr lang="en-US" altLang="ko-KR" sz="1000" b="1" dirty="0"/>
              <a:t>special aggregation token</a:t>
            </a:r>
            <a:r>
              <a:rPr lang="ko-KR" altLang="en-US" sz="1000" b="1" dirty="0"/>
              <a:t>에 해당하는 학습 가능한 </a:t>
            </a:r>
            <a:r>
              <a:rPr lang="en-US" altLang="ko-KR" sz="1000" b="1" dirty="0"/>
              <a:t>embedding</a:t>
            </a:r>
          </a:p>
          <a:p>
            <a:pPr>
              <a:lnSpc>
                <a:spcPct val="200000"/>
              </a:lnSpc>
            </a:pPr>
            <a:r>
              <a:rPr lang="en-US" altLang="ko-KR" sz="1000" b="1" dirty="0" err="1"/>
              <a:t>Zout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전체 입력 </a:t>
            </a:r>
            <a:r>
              <a:rPr lang="en-US" altLang="ko-KR" sz="1000" b="1" dirty="0"/>
              <a:t>sequence</a:t>
            </a:r>
            <a:r>
              <a:rPr lang="ko-KR" altLang="en-US" sz="1000" b="1" dirty="0"/>
              <a:t>에 집계된 </a:t>
            </a:r>
            <a:r>
              <a:rPr lang="en-US" altLang="ko-KR" sz="1000" b="1" dirty="0"/>
              <a:t>representation</a:t>
            </a:r>
            <a:r>
              <a:rPr lang="ko-KR" altLang="en-US" sz="1000" b="1" dirty="0"/>
              <a:t>으로 향후 </a:t>
            </a:r>
            <a:r>
              <a:rPr lang="en-US" altLang="ko-KR" sz="1000" b="1" dirty="0"/>
              <a:t>common space mapping</a:t>
            </a:r>
            <a:r>
              <a:rPr lang="ko-KR" altLang="en-US" sz="1000" b="1" dirty="0"/>
              <a:t>에 사용될  것</a:t>
            </a:r>
            <a:endParaRPr lang="en-US" altLang="ko-KR" sz="1000" b="1" dirty="0"/>
          </a:p>
          <a:p>
            <a:pPr>
              <a:lnSpc>
                <a:spcPct val="200000"/>
              </a:lnSpc>
            </a:pPr>
            <a:r>
              <a:rPr lang="en-US" altLang="ko" sz="1000" b="1" dirty="0"/>
              <a:t>MHA: Multi-Head Attention</a:t>
            </a:r>
          </a:p>
          <a:p>
            <a:pPr>
              <a:lnSpc>
                <a:spcPct val="200000"/>
              </a:lnSpc>
            </a:pPr>
            <a:r>
              <a:rPr lang="en-US" altLang="ko" sz="1000" b="1" dirty="0"/>
              <a:t>NLP: Multi-Layer Perceptron, with </a:t>
            </a:r>
            <a:r>
              <a:rPr lang="en-US" altLang="ko" sz="1000" b="1" dirty="0" err="1"/>
              <a:t>GeLU</a:t>
            </a:r>
            <a:endParaRPr lang="en-US" altLang="ko" sz="1000" b="1" dirty="0"/>
          </a:p>
          <a:p>
            <a:pPr>
              <a:lnSpc>
                <a:spcPct val="200000"/>
              </a:lnSpc>
            </a:pPr>
            <a:r>
              <a:rPr lang="en-US" altLang="ko" sz="1000" b="1" dirty="0"/>
              <a:t>LN: Layer Normalization</a:t>
            </a:r>
          </a:p>
          <a:p>
            <a:pPr>
              <a:lnSpc>
                <a:spcPct val="200000"/>
              </a:lnSpc>
            </a:pPr>
            <a:r>
              <a:rPr lang="en-US" altLang="ko" sz="1000" b="1" dirty="0"/>
              <a:t>&gt;&gt; </a:t>
            </a:r>
            <a:r>
              <a:rPr lang="ko-KR" altLang="en-US" sz="1000" b="1" dirty="0"/>
              <a:t>텍스트 모델은 </a:t>
            </a:r>
            <a:r>
              <a:rPr lang="en-US" altLang="ko-KR" sz="1000" b="1" dirty="0"/>
              <a:t>position encoding </a:t>
            </a:r>
            <a:r>
              <a:rPr lang="en-US" altLang="ko-KR" sz="1000" b="1" dirty="0" err="1"/>
              <a:t>ePOS</a:t>
            </a:r>
            <a:r>
              <a:rPr lang="ko-KR" altLang="en-US" sz="1000" b="1" dirty="0"/>
              <a:t>를 제거하고 </a:t>
            </a:r>
            <a:r>
              <a:rPr lang="en-US" altLang="ko-KR" sz="1000" b="1" dirty="0"/>
              <a:t>MHA </a:t>
            </a:r>
            <a:r>
              <a:rPr lang="ko-KR" altLang="en-US" sz="1000" b="1" dirty="0"/>
              <a:t>모듈의 첫 </a:t>
            </a:r>
            <a:r>
              <a:rPr lang="ko-KR" altLang="en-US" sz="1000" b="1" dirty="0" err="1"/>
              <a:t>번쨰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layer</a:t>
            </a:r>
            <a:r>
              <a:rPr lang="ko-KR" altLang="en-US" sz="1000" b="1" dirty="0"/>
              <a:t>에 각 </a:t>
            </a:r>
            <a:r>
              <a:rPr lang="en-US" altLang="ko-KR" sz="1000" b="1" dirty="0"/>
              <a:t>attention </a:t>
            </a:r>
            <a:r>
              <a:rPr lang="ko-KR" altLang="en-US" sz="1000" b="1" dirty="0"/>
              <a:t>점수에 학습 가능한 </a:t>
            </a:r>
            <a:r>
              <a:rPr lang="en-US" altLang="ko-KR" sz="1000" b="1" dirty="0"/>
              <a:t>relative bias</a:t>
            </a:r>
            <a:r>
              <a:rPr lang="ko-KR" altLang="en-US" sz="1000" b="1" dirty="0"/>
              <a:t>를 추가한다</a:t>
            </a:r>
            <a:r>
              <a:rPr lang="en-US" altLang="ko-KR" sz="1000" b="1" dirty="0"/>
              <a:t>. </a:t>
            </a:r>
            <a:endParaRPr lang="ko" altLang="en-US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40816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2. Approach: Common Space Projection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2414FF05-B7DD-F159-1B4E-A47BEA8781EF}"/>
              </a:ext>
            </a:extLst>
          </p:cNvPr>
          <p:cNvSpPr txBox="1"/>
          <p:nvPr/>
        </p:nvSpPr>
        <p:spPr>
          <a:xfrm>
            <a:off x="3548368" y="2275011"/>
            <a:ext cx="5653154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다양한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Modality(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예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: Video-Audio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및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Video-Text) 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간의 자기 지도 학습을 수행하기 위해서는 출력을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common space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에 매핑해야 한다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.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처음에는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(Video-Audio) 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학습을 위해 각 출력 𝑧𝑜𝑢𝑡은 선형 투영을 통해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512 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차원으로 변환한다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이때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, Video Modality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대한 선형 투영은 𝑔𝑣→𝑣𝑎​ 및 𝑔𝑎→𝑣𝑎​를 사용한다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.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(Video-Text) 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학습의 경우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, 256 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차원 공간과 일치하도록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Video Modality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에 대한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Linear Projection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의 출력 𝑔𝑣→𝑣𝑡​이 추가로 𝑔𝑡→𝑣𝑡로 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projection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한다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.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이렇게 함으로써 훈련을 위해 </a:t>
            </a:r>
            <a:r>
              <a:rPr lang="en-US" altLang="ko-KR" sz="1100" b="1" dirty="0">
                <a:solidFill>
                  <a:schemeClr val="tx1"/>
                </a:solidFill>
                <a:latin typeface="Söhne"/>
              </a:rPr>
              <a:t>Text</a:t>
            </a:r>
            <a:r>
              <a:rPr lang="ko-KR" altLang="en-US" sz="1100" b="1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Söhne"/>
              </a:rPr>
              <a:t>Modality</a:t>
            </a:r>
            <a:r>
              <a:rPr lang="ko-KR" altLang="en-US" sz="1100" b="1" i="0" dirty="0">
                <a:solidFill>
                  <a:schemeClr val="tx1"/>
                </a:solidFill>
                <a:effectLst/>
                <a:latin typeface="Söhne"/>
              </a:rPr>
              <a:t>와의 호환성이 보장된다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ko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5E66F8-BBD5-8F33-FBBF-5162C8F9F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230" y="1000348"/>
            <a:ext cx="4895431" cy="87516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BCE7EE6-FE42-D5CA-A430-E74C242CE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69" y="1244956"/>
            <a:ext cx="2590596" cy="348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0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2. Approach: Multimodal Contrastive Loss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6599100-6E19-7F50-0571-A533583D208A}"/>
              </a:ext>
            </a:extLst>
          </p:cNvPr>
          <p:cNvGrpSpPr/>
          <p:nvPr/>
        </p:nvGrpSpPr>
        <p:grpSpPr>
          <a:xfrm>
            <a:off x="1353963" y="1576873"/>
            <a:ext cx="7176236" cy="2243154"/>
            <a:chOff x="1576874" y="1808665"/>
            <a:chExt cx="8696131" cy="237529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427D650-E5EC-9FD6-8696-BA911EBC3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6874" y="2127092"/>
              <a:ext cx="8696131" cy="2056870"/>
            </a:xfrm>
            <a:prstGeom prst="rect">
              <a:avLst/>
            </a:prstGeom>
          </p:spPr>
        </p:pic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327EEA13-6FB4-DB73-4582-18A74FAA67A3}"/>
                </a:ext>
              </a:extLst>
            </p:cNvPr>
            <p:cNvSpPr/>
            <p:nvPr/>
          </p:nvSpPr>
          <p:spPr>
            <a:xfrm>
              <a:off x="6096000" y="2127092"/>
              <a:ext cx="1863012" cy="392173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2684B189-5B56-0FB2-DAB0-2B1E7AA45EE9}"/>
                </a:ext>
              </a:extLst>
            </p:cNvPr>
            <p:cNvSpPr/>
            <p:nvPr/>
          </p:nvSpPr>
          <p:spPr>
            <a:xfrm>
              <a:off x="7368073" y="2525485"/>
              <a:ext cx="1863012" cy="392173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808CDFAB-B3B5-83F6-F9CF-0ADA8B1C7CD3}"/>
                </a:ext>
              </a:extLst>
            </p:cNvPr>
            <p:cNvSpPr/>
            <p:nvPr/>
          </p:nvSpPr>
          <p:spPr>
            <a:xfrm>
              <a:off x="4739951" y="2525485"/>
              <a:ext cx="1863012" cy="392173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2338A0-5CFF-9B15-9355-BE3E279BD88E}"/>
                </a:ext>
              </a:extLst>
            </p:cNvPr>
            <p:cNvSpPr txBox="1"/>
            <p:nvPr/>
          </p:nvSpPr>
          <p:spPr>
            <a:xfrm>
              <a:off x="6096000" y="1808665"/>
              <a:ext cx="186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8C1515"/>
                  </a:solidFill>
                </a:rPr>
                <a:t>Positive Pair</a:t>
              </a:r>
              <a:endParaRPr lang="ko-KR" altLang="en-US" dirty="0">
                <a:solidFill>
                  <a:srgbClr val="8C1515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96A49B-48D5-22E8-AAE9-58AA8E57E7A0}"/>
                </a:ext>
              </a:extLst>
            </p:cNvPr>
            <p:cNvSpPr txBox="1"/>
            <p:nvPr/>
          </p:nvSpPr>
          <p:spPr>
            <a:xfrm>
              <a:off x="4739951" y="2866753"/>
              <a:ext cx="186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8C1515"/>
                  </a:solidFill>
                </a:rPr>
                <a:t>Positive Pair</a:t>
              </a:r>
              <a:endParaRPr lang="ko-KR" altLang="en-US" dirty="0">
                <a:solidFill>
                  <a:srgbClr val="8C1515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F93977-6618-A20C-B65F-100C8D84207C}"/>
                </a:ext>
              </a:extLst>
            </p:cNvPr>
            <p:cNvSpPr txBox="1"/>
            <p:nvPr/>
          </p:nvSpPr>
          <p:spPr>
            <a:xfrm>
              <a:off x="7368073" y="2866753"/>
              <a:ext cx="186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8C1515"/>
                  </a:solidFill>
                </a:rPr>
                <a:t>Negative Pair</a:t>
              </a:r>
              <a:endParaRPr lang="ko-KR" altLang="en-US" dirty="0">
                <a:solidFill>
                  <a:srgbClr val="8C151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039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3. Experiment: Result of Fine-Tuning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E1BB64-DF4F-D840-CB37-AE3F85850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622" y="1036716"/>
            <a:ext cx="5563317" cy="3686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033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3. Experiment: t-SNE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Visualization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616186-3033-C2E7-8C06-D4A13DDA2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51" y="1036319"/>
            <a:ext cx="7338099" cy="3599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331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3. Experiment: Impact of </a:t>
            </a:r>
            <a:r>
              <a:rPr lang="en-US" altLang="ko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DropToken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C20E1A-CCEE-B3C3-DE42-9473C93EC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798" y="1003810"/>
            <a:ext cx="5094234" cy="3712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3756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4. Conclusion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15" name="Google Shape;67;p14">
            <a:extLst>
              <a:ext uri="{FF2B5EF4-FFF2-40B4-BE49-F238E27FC236}">
                <a16:creationId xmlns:a16="http://schemas.microsoft.com/office/drawing/2014/main" id="{11D7241B-ACE7-672B-333C-9A33EA9FFB8C}"/>
              </a:ext>
            </a:extLst>
          </p:cNvPr>
          <p:cNvSpPr txBox="1"/>
          <p:nvPr/>
        </p:nvSpPr>
        <p:spPr>
          <a:xfrm>
            <a:off x="1402315" y="946546"/>
            <a:ext cx="7612036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해당 논문은 </a:t>
            </a:r>
            <a:r>
              <a:rPr lang="en-US" altLang="ko-KR" b="1" dirty="0"/>
              <a:t>Transformer </a:t>
            </a:r>
            <a:r>
              <a:rPr lang="ko-KR" altLang="en-US" b="1" dirty="0"/>
              <a:t>기반으로 한 </a:t>
            </a:r>
            <a:r>
              <a:rPr lang="en-US" altLang="ko-KR" b="1" dirty="0"/>
              <a:t>Self-supervised Multimodal representation learning framework VATT</a:t>
            </a:r>
            <a:r>
              <a:rPr lang="ko-KR" altLang="en-US" b="1" dirty="0"/>
              <a:t>를 제안한다</a:t>
            </a:r>
            <a:r>
              <a:rPr lang="en-US" altLang="ko-KR" b="1" dirty="0"/>
              <a:t>.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Pure attention-based </a:t>
            </a:r>
            <a:r>
              <a:rPr lang="ko-KR" altLang="en-US" b="1" dirty="0"/>
              <a:t>모델과 함께</a:t>
            </a:r>
            <a:r>
              <a:rPr lang="en-US" altLang="ko-KR" b="1" dirty="0"/>
              <a:t>, </a:t>
            </a:r>
            <a:r>
              <a:rPr lang="ko-KR" altLang="en-US" b="1" dirty="0"/>
              <a:t>이 연구는 </a:t>
            </a:r>
            <a:r>
              <a:rPr lang="en-US" altLang="ko-KR" b="1" dirty="0"/>
              <a:t>large-scale self-supervised pretraining</a:t>
            </a:r>
            <a:r>
              <a:rPr lang="ko-KR" altLang="en-US" b="1" dirty="0"/>
              <a:t>이 </a:t>
            </a:r>
            <a:r>
              <a:rPr lang="en-US" altLang="ko-KR" b="1" dirty="0"/>
              <a:t>Transformer </a:t>
            </a:r>
            <a:r>
              <a:rPr lang="ko-KR" altLang="en-US" b="1" dirty="0"/>
              <a:t>구조의 데이터 부족 문제를 해결하고 다양한 하향 작업에서 </a:t>
            </a:r>
            <a:r>
              <a:rPr lang="en-US" altLang="ko-KR" b="1" dirty="0"/>
              <a:t>CNN</a:t>
            </a:r>
            <a:r>
              <a:rPr lang="ko-KR" altLang="en-US" b="1" dirty="0"/>
              <a:t>을 능가하는 것을 보여준다</a:t>
            </a:r>
            <a:r>
              <a:rPr lang="en-US" altLang="ko-KR" b="1" dirty="0"/>
              <a:t>.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해당 논문은 </a:t>
            </a:r>
            <a:r>
              <a:rPr lang="en-US" altLang="ko-KR" b="1" dirty="0" err="1"/>
              <a:t>DropToken</a:t>
            </a:r>
            <a:r>
              <a:rPr lang="ko-KR" altLang="en-US" b="1" dirty="0"/>
              <a:t>이라는 간단하면서 효과적인 기술을 소개하는데</a:t>
            </a:r>
            <a:r>
              <a:rPr lang="en-US" altLang="ko-KR" b="1" dirty="0"/>
              <a:t>, </a:t>
            </a:r>
            <a:r>
              <a:rPr lang="ko-KR" altLang="en-US" b="1" dirty="0"/>
              <a:t>입력 길이 제곱에 비례하여 계산을 감소시킴으로써 </a:t>
            </a:r>
            <a:r>
              <a:rPr lang="en-US" altLang="ko-KR" b="1" dirty="0" err="1"/>
              <a:t>Trnasformer</a:t>
            </a:r>
            <a:r>
              <a:rPr lang="ko-KR" altLang="en-US" b="1" dirty="0"/>
              <a:t> 계산 부담을 크게 줄이고 성능을 향상시킨다</a:t>
            </a:r>
            <a:r>
              <a:rPr lang="en-US" altLang="ko-KR" b="1" dirty="0"/>
              <a:t>.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뿐만 아니라</a:t>
            </a:r>
            <a:r>
              <a:rPr lang="en-US" altLang="ko-KR" b="1" dirty="0"/>
              <a:t>, </a:t>
            </a:r>
            <a:r>
              <a:rPr lang="ko-KR" altLang="en-US" b="1" dirty="0"/>
              <a:t>다양한 </a:t>
            </a:r>
            <a:r>
              <a:rPr lang="en-US" altLang="ko-KR" b="1" dirty="0"/>
              <a:t>Downstream tasks</a:t>
            </a:r>
            <a:r>
              <a:rPr lang="ko-KR" altLang="en-US" b="1" dirty="0"/>
              <a:t>에서 강력한 성능을 달성함으로써 일반적인 </a:t>
            </a:r>
            <a:r>
              <a:rPr lang="en-US" altLang="ko-KR" b="1" dirty="0"/>
              <a:t>Multimodal model </a:t>
            </a:r>
            <a:r>
              <a:rPr lang="ko-KR" altLang="en-US" b="1" dirty="0"/>
              <a:t>개발을 위한 길을 열었다</a:t>
            </a:r>
            <a:r>
              <a:rPr lang="en-US" altLang="ko-KR" b="1" dirty="0"/>
              <a:t>.  </a:t>
            </a:r>
            <a:r>
              <a:rPr lang="ko-KR" altLang="en-US" b="1" dirty="0"/>
              <a:t> </a:t>
            </a:r>
            <a:endParaRPr lang="ko" altLang="en-US" b="1" dirty="0"/>
          </a:p>
          <a:p>
            <a:pPr marL="342900" indent="-342900">
              <a:buAutoNum type="arabicPeriod"/>
            </a:pPr>
            <a:endParaRPr lang="ko" altLang="en-US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265325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760537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5. Analysis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15" name="Google Shape;67;p14">
            <a:extLst>
              <a:ext uri="{FF2B5EF4-FFF2-40B4-BE49-F238E27FC236}">
                <a16:creationId xmlns:a16="http://schemas.microsoft.com/office/drawing/2014/main" id="{11D7241B-ACE7-672B-333C-9A33EA9FFB8C}"/>
              </a:ext>
            </a:extLst>
          </p:cNvPr>
          <p:cNvSpPr txBox="1"/>
          <p:nvPr/>
        </p:nvSpPr>
        <p:spPr>
          <a:xfrm>
            <a:off x="1402315" y="946546"/>
            <a:ext cx="7612036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" b="1" dirty="0"/>
              <a:t>&lt;Contribution&gt;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" dirty="0"/>
              <a:t>Multimodal</a:t>
            </a:r>
            <a:r>
              <a:rPr lang="ko-KR" altLang="en-US" dirty="0"/>
              <a:t> 데이터를 활용한 </a:t>
            </a:r>
            <a:r>
              <a:rPr lang="en-US" altLang="ko-KR" dirty="0"/>
              <a:t>Transformer </a:t>
            </a:r>
            <a:r>
              <a:rPr lang="ko-KR" altLang="en-US" dirty="0"/>
              <a:t>기반 </a:t>
            </a:r>
            <a:r>
              <a:rPr lang="en-US" altLang="ko-KR" dirty="0"/>
              <a:t>Self-supervised Learning Framework </a:t>
            </a:r>
            <a:r>
              <a:rPr lang="ko-KR" altLang="en-US" dirty="0"/>
              <a:t>제안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" dirty="0"/>
              <a:t>Video, Audio, Text </a:t>
            </a:r>
            <a:r>
              <a:rPr lang="ko-KR" altLang="en-US" dirty="0"/>
              <a:t>데이터의 효과적인 표현 학습을 위한 </a:t>
            </a:r>
            <a:r>
              <a:rPr lang="en-US" altLang="ko-KR" dirty="0"/>
              <a:t>Modality </a:t>
            </a:r>
            <a:r>
              <a:rPr lang="ko-KR" altLang="en-US" dirty="0"/>
              <a:t>특화 </a:t>
            </a:r>
            <a:r>
              <a:rPr lang="en-US" altLang="ko-KR" dirty="0"/>
              <a:t>Transformer </a:t>
            </a:r>
            <a:r>
              <a:rPr lang="ko-KR" altLang="en-US" dirty="0"/>
              <a:t>구조 도입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" dirty="0" err="1"/>
              <a:t>DropToken</a:t>
            </a:r>
            <a:r>
              <a:rPr lang="en-US" altLang="ko" dirty="0"/>
              <a:t> </a:t>
            </a:r>
            <a:r>
              <a:rPr lang="ko-KR" altLang="en-US" dirty="0"/>
              <a:t>기법을 통해서 효과적으로 모델 성능 향상을 하고 </a:t>
            </a:r>
            <a:r>
              <a:rPr lang="ko-KR" altLang="en-US" dirty="0" err="1"/>
              <a:t>계산량</a:t>
            </a:r>
            <a:r>
              <a:rPr lang="ko-KR" altLang="en-US" dirty="0"/>
              <a:t> 감소 </a:t>
            </a:r>
            <a:r>
              <a:rPr lang="en-US" altLang="ko-KR" dirty="0"/>
              <a:t>=&gt; </a:t>
            </a:r>
            <a:r>
              <a:rPr lang="ko-KR" altLang="en-US" dirty="0"/>
              <a:t>효율성 증가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여러 </a:t>
            </a:r>
            <a:r>
              <a:rPr lang="en-US" altLang="ko-KR" dirty="0"/>
              <a:t>High-level Vision Tasks</a:t>
            </a:r>
            <a:r>
              <a:rPr lang="ko-KR" altLang="en-US" dirty="0"/>
              <a:t>들에서 우수한 성능 달성</a:t>
            </a:r>
            <a:endParaRPr lang="en-US" altLang="ko" dirty="0"/>
          </a:p>
          <a:p>
            <a:pPr>
              <a:lnSpc>
                <a:spcPct val="150000"/>
              </a:lnSpc>
            </a:pPr>
            <a:r>
              <a:rPr lang="en-US" altLang="ko" b="1" dirty="0"/>
              <a:t>&lt;Limits&gt;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비디오는 항상 </a:t>
            </a:r>
            <a:r>
              <a:rPr lang="en-US" altLang="ko-KR" dirty="0"/>
              <a:t>Text</a:t>
            </a:r>
            <a:r>
              <a:rPr lang="ko-KR" altLang="en-US" dirty="0"/>
              <a:t>와 </a:t>
            </a:r>
            <a:r>
              <a:rPr lang="en-US" altLang="ko-KR" dirty="0"/>
              <a:t>Audio</a:t>
            </a:r>
            <a:r>
              <a:rPr lang="ko-KR" altLang="en-US" dirty="0"/>
              <a:t>으로 구성되어 있지 않다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" dirty="0"/>
              <a:t>Text</a:t>
            </a:r>
            <a:r>
              <a:rPr lang="ko-KR" altLang="en-US" dirty="0"/>
              <a:t>의 경우 많은 </a:t>
            </a:r>
            <a:r>
              <a:rPr lang="en-US" altLang="ko-KR" dirty="0"/>
              <a:t>Noise</a:t>
            </a:r>
            <a:r>
              <a:rPr lang="ko-KR" altLang="en-US" dirty="0"/>
              <a:t>가 존재하기 때문에</a:t>
            </a:r>
            <a:r>
              <a:rPr lang="en-US" altLang="ko-KR" dirty="0"/>
              <a:t>, VATT</a:t>
            </a:r>
            <a:r>
              <a:rPr lang="ko-KR" altLang="en-US" dirty="0"/>
              <a:t>를 사용하기에 적절하지 않은 경우가 많다</a:t>
            </a:r>
            <a:r>
              <a:rPr lang="en-US" altLang="ko-KR" dirty="0"/>
              <a:t>. </a:t>
            </a:r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260092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9141278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66;p27">
            <a:extLst>
              <a:ext uri="{FF2B5EF4-FFF2-40B4-BE49-F238E27FC236}">
                <a16:creationId xmlns:a16="http://schemas.microsoft.com/office/drawing/2014/main" id="{5261352F-C3BD-E402-9015-1F5475AEF279}"/>
              </a:ext>
            </a:extLst>
          </p:cNvPr>
          <p:cNvSpPr/>
          <p:nvPr/>
        </p:nvSpPr>
        <p:spPr>
          <a:xfrm>
            <a:off x="8685225" y="616375"/>
            <a:ext cx="335700" cy="335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65;p27">
            <a:extLst>
              <a:ext uri="{FF2B5EF4-FFF2-40B4-BE49-F238E27FC236}">
                <a16:creationId xmlns:a16="http://schemas.microsoft.com/office/drawing/2014/main" id="{72B407DF-4BCF-2371-4462-3FA38F9B3356}"/>
              </a:ext>
            </a:extLst>
          </p:cNvPr>
          <p:cNvSpPr/>
          <p:nvPr/>
        </p:nvSpPr>
        <p:spPr>
          <a:xfrm>
            <a:off x="8685225" y="135475"/>
            <a:ext cx="335700" cy="3357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64;p27">
            <a:extLst>
              <a:ext uri="{FF2B5EF4-FFF2-40B4-BE49-F238E27FC236}">
                <a16:creationId xmlns:a16="http://schemas.microsoft.com/office/drawing/2014/main" id="{8C653B0B-7673-CD49-A37E-9FFDFFFF53FC}"/>
              </a:ext>
            </a:extLst>
          </p:cNvPr>
          <p:cNvSpPr txBox="1"/>
          <p:nvPr/>
        </p:nvSpPr>
        <p:spPr>
          <a:xfrm>
            <a:off x="2082300" y="2265171"/>
            <a:ext cx="4979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" altLang="en-US" sz="2800" b="1" dirty="0">
                <a:solidFill>
                  <a:schemeClr val="lt1"/>
                </a:solidFill>
                <a:latin typeface="NanumGothic ExtraBold"/>
                <a:ea typeface="NanumGothicExtraBold"/>
                <a:cs typeface="NanumGothicExtraBold"/>
              </a:rPr>
              <a:t>감사합니다</a:t>
            </a:r>
            <a:endParaRPr lang="en-US" altLang="ko" sz="2800" b="1" dirty="0">
              <a:solidFill>
                <a:schemeClr val="lt1"/>
              </a:solidFill>
              <a:latin typeface="NanumGothic ExtraBold"/>
              <a:ea typeface="NanumGothicExtraBold"/>
              <a:cs typeface="NanumGothic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9122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err="1">
                <a:solidFill>
                  <a:srgbClr val="19264B"/>
                </a:solidFill>
                <a:latin typeface="NanumGothic ExtraBold"/>
                <a:ea typeface="NanumGothic ExtraBold"/>
                <a:sym typeface="NanumGothic ExtraBold"/>
              </a:rPr>
              <a:t>스터디원</a:t>
            </a: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sym typeface="NanumGothic ExtraBold"/>
              </a:rPr>
              <a:t>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884915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" dirty="0" err="1"/>
              <a:t>스터디원</a:t>
            </a:r>
            <a:r>
              <a:rPr lang="ko" dirty="0"/>
              <a:t> 1 : </a:t>
            </a:r>
            <a:r>
              <a:rPr lang="ko" altLang="en-US" dirty="0" err="1"/>
              <a:t>오규안</a:t>
            </a:r>
            <a:r>
              <a:rPr lang="ko" altLang="en-US" dirty="0"/>
              <a:t> (AI)</a:t>
            </a:r>
            <a:endParaRPr dirty="0" err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r>
              <a:rPr lang="ko" dirty="0" err="1"/>
              <a:t>스터디원</a:t>
            </a:r>
            <a:r>
              <a:rPr lang="ko" dirty="0"/>
              <a:t> 2 : </a:t>
            </a:r>
            <a:r>
              <a:rPr lang="ko" altLang="en-US" dirty="0"/>
              <a:t>김태환 (AI)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r>
              <a:rPr lang="ko" dirty="0" err="1"/>
              <a:t>스터디원</a:t>
            </a:r>
            <a:r>
              <a:rPr lang="ko" dirty="0"/>
              <a:t> 3 : 김태윤 </a:t>
            </a:r>
            <a:r>
              <a:rPr lang="en-US" altLang="ko" dirty="0"/>
              <a:t>(</a:t>
            </a:r>
            <a:r>
              <a:rPr lang="ko" dirty="0"/>
              <a:t>소프트웨어)</a:t>
            </a:r>
            <a:endParaRPr lang="ko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8D3FD4-C00E-C88B-3308-C049819018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83" r="21220" b="11978"/>
          <a:stretch/>
        </p:blipFill>
        <p:spPr>
          <a:xfrm>
            <a:off x="1408975" y="1440607"/>
            <a:ext cx="4552543" cy="25887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논문 리뷰 주제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6927665A-5E12-5A63-0A71-ADCB3463780C}"/>
              </a:ext>
            </a:extLst>
          </p:cNvPr>
          <p:cNvSpPr txBox="1"/>
          <p:nvPr/>
        </p:nvSpPr>
        <p:spPr>
          <a:xfrm>
            <a:off x="1402315" y="946546"/>
            <a:ext cx="7612036" cy="3308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ko" altLang="en-US" b="1" dirty="0"/>
              <a:t>스터디원 </a:t>
            </a:r>
            <a:r>
              <a:rPr lang="ko-KR" altLang="en-US" b="1" dirty="0"/>
              <a:t>논문 리뷰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" altLang="en-US" b="1" dirty="0"/>
              <a:t>태윤님: </a:t>
            </a:r>
            <a:r>
              <a:rPr lang="en-US" altLang="ko" b="1" dirty="0"/>
              <a:t>Resolution-</a:t>
            </a:r>
            <a:r>
              <a:rPr lang="en-US" altLang="ko" b="1" dirty="0" err="1"/>
              <a:t>robost</a:t>
            </a:r>
            <a:r>
              <a:rPr lang="en-US" altLang="ko" b="1" dirty="0"/>
              <a:t> Large Mask </a:t>
            </a:r>
            <a:r>
              <a:rPr lang="en-US" altLang="ko" b="1" dirty="0" err="1"/>
              <a:t>Impainting</a:t>
            </a:r>
            <a:r>
              <a:rPr lang="en-US" altLang="ko" b="1" dirty="0"/>
              <a:t> with Fourier Convolutions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" altLang="en-US" b="1" dirty="0"/>
              <a:t>태환님: </a:t>
            </a:r>
            <a:r>
              <a:rPr lang="en-US" altLang="ko" b="1" dirty="0" err="1"/>
              <a:t>DragDiffusion</a:t>
            </a:r>
            <a:r>
              <a:rPr lang="en-US" altLang="ko" b="1" dirty="0"/>
              <a:t>: Harnessing Diffusion Models for </a:t>
            </a:r>
            <a:r>
              <a:rPr lang="en-US" altLang="ko" b="1" dirty="0" err="1"/>
              <a:t>Interative</a:t>
            </a:r>
            <a:r>
              <a:rPr lang="en-US" altLang="ko" b="1" dirty="0"/>
              <a:t> Point-based Image Editing</a:t>
            </a:r>
          </a:p>
          <a:p>
            <a:pPr marL="342900" indent="-342900">
              <a:lnSpc>
                <a:spcPct val="150000"/>
              </a:lnSpc>
              <a:buFont typeface="Arial"/>
              <a:buAutoNum type="arabicPeriod"/>
            </a:pPr>
            <a:r>
              <a:rPr lang="ko" altLang="en-US" b="1" dirty="0"/>
              <a:t>규안님: </a:t>
            </a:r>
            <a:r>
              <a:rPr lang="en-US" altLang="ko" b="1" dirty="0"/>
              <a:t>VATT: Transformers for Multimodal Self-Supervised Learning from Raw Video, Audio and Text</a:t>
            </a:r>
            <a:endParaRPr lang="ko" alt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" altLang="en-US" dirty="0"/>
          </a:p>
          <a:p>
            <a:pPr marL="342900" indent="-342900">
              <a:buAutoNum type="arabicPeriod"/>
            </a:pPr>
            <a:endParaRPr lang="ko" altLang="en-US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116178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논문 선정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5AD63A-F73B-5B78-AF5E-2E406AF57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839" y="1044443"/>
            <a:ext cx="6444819" cy="379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0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0. Abstract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101C78EB-2B97-D571-0811-F585100B5C87}"/>
              </a:ext>
            </a:extLst>
          </p:cNvPr>
          <p:cNvSpPr txBox="1"/>
          <p:nvPr/>
        </p:nvSpPr>
        <p:spPr>
          <a:xfrm>
            <a:off x="1402315" y="946546"/>
            <a:ext cx="7612036" cy="352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" b="1" dirty="0"/>
              <a:t>Convolution</a:t>
            </a:r>
            <a:r>
              <a:rPr lang="ko-KR" altLang="en-US" b="1" dirty="0"/>
              <a:t>을 사용하지 않고</a:t>
            </a:r>
            <a:r>
              <a:rPr lang="en-US" altLang="ko-KR" b="1" dirty="0"/>
              <a:t>, Transformer unlabeled data</a:t>
            </a:r>
            <a:r>
              <a:rPr lang="ko-KR" altLang="en-US" b="1" dirty="0"/>
              <a:t>들을 </a:t>
            </a:r>
            <a:r>
              <a:rPr lang="en-US" altLang="ko-KR" b="1" dirty="0"/>
              <a:t>self-supervised learning </a:t>
            </a:r>
            <a:r>
              <a:rPr lang="ko-KR" altLang="en-US" b="1" dirty="0"/>
              <a:t>통해서 </a:t>
            </a:r>
            <a:r>
              <a:rPr lang="en-US" altLang="ko-KR" b="1" dirty="0"/>
              <a:t>multimodal representation</a:t>
            </a:r>
            <a:r>
              <a:rPr lang="ko-KR" altLang="en-US" b="1" dirty="0"/>
              <a:t>을 추출하고 학습하는 </a:t>
            </a:r>
            <a:r>
              <a:rPr lang="en-US" altLang="ko-KR" b="1" dirty="0"/>
              <a:t>VATT</a:t>
            </a:r>
            <a:r>
              <a:rPr lang="ko-KR" altLang="en-US" b="1" dirty="0"/>
              <a:t>를 제안한다</a:t>
            </a:r>
            <a:r>
              <a:rPr lang="en-US" altLang="ko-KR" b="1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/>
              <a:t>Raw signals (Video, Audio, Text)</a:t>
            </a:r>
            <a:r>
              <a:rPr lang="ko-KR" altLang="en-US" b="1" dirty="0"/>
              <a:t>를 </a:t>
            </a:r>
            <a:r>
              <a:rPr lang="en-US" altLang="ko-KR" b="1" dirty="0"/>
              <a:t>input</a:t>
            </a:r>
            <a:r>
              <a:rPr lang="ko-KR" altLang="en-US" b="1" dirty="0"/>
              <a:t>으로 넣어</a:t>
            </a:r>
            <a:r>
              <a:rPr lang="en-US" altLang="ko-KR" b="1" dirty="0"/>
              <a:t>, </a:t>
            </a:r>
            <a:r>
              <a:rPr lang="ko-KR" altLang="en-US" b="1" dirty="0"/>
              <a:t>다양한 </a:t>
            </a:r>
            <a:r>
              <a:rPr lang="en-US" altLang="ko-KR" b="1" dirty="0"/>
              <a:t>downstream tasks (Video Action Recognition, Audio Event Classification, Image Classification, Text-to-video retrieval)</a:t>
            </a:r>
            <a:r>
              <a:rPr lang="ko-KR" altLang="en-US" b="1" dirty="0"/>
              <a:t>의 </a:t>
            </a:r>
            <a:r>
              <a:rPr lang="en-US" altLang="ko-KR" b="1" dirty="0"/>
              <a:t>representation</a:t>
            </a:r>
            <a:r>
              <a:rPr lang="ko-KR" altLang="en-US" b="1" dirty="0"/>
              <a:t>을 추출한다</a:t>
            </a:r>
            <a:r>
              <a:rPr lang="en-US" altLang="ko-KR" b="1" dirty="0"/>
              <a:t>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" b="1" dirty="0"/>
              <a:t>End-to-end </a:t>
            </a:r>
            <a:r>
              <a:rPr lang="ko-KR" altLang="en-US" b="1" dirty="0"/>
              <a:t>방식으로 </a:t>
            </a:r>
            <a:r>
              <a:rPr lang="en-US" altLang="ko-KR" b="1" dirty="0"/>
              <a:t>contrastive loss (</a:t>
            </a:r>
            <a:r>
              <a:rPr lang="ko-KR" altLang="en-US" b="1" dirty="0"/>
              <a:t>대조 손실</a:t>
            </a:r>
            <a:r>
              <a:rPr lang="en-US" altLang="ko-KR" b="1" dirty="0"/>
              <a:t>)</a:t>
            </a:r>
            <a:r>
              <a:rPr lang="ko-KR" altLang="en-US" b="1" dirty="0"/>
              <a:t>를 사용하여 학습하였다</a:t>
            </a:r>
            <a:r>
              <a:rPr lang="en-US" altLang="ko-KR" b="1" dirty="0"/>
              <a:t>. </a:t>
            </a:r>
            <a:endParaRPr lang="ko" alt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" altLang="en-US" dirty="0"/>
          </a:p>
          <a:p>
            <a:pPr marL="342900" indent="-342900">
              <a:buAutoNum type="arabicPeriod"/>
            </a:pPr>
            <a:endParaRPr lang="ko" altLang="en-US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3246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1.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Introduction - Background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2F075F7A-6904-5DC2-CD41-3BEDF7660FEC}"/>
              </a:ext>
            </a:extLst>
          </p:cNvPr>
          <p:cNvSpPr txBox="1"/>
          <p:nvPr/>
        </p:nvSpPr>
        <p:spPr>
          <a:xfrm>
            <a:off x="1402315" y="946546"/>
            <a:ext cx="7612036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" b="1" dirty="0"/>
              <a:t>CNN</a:t>
            </a:r>
            <a:r>
              <a:rPr lang="ko-KR" altLang="en-US" b="1" dirty="0"/>
              <a:t>은 다양한 </a:t>
            </a:r>
            <a:r>
              <a:rPr lang="en-US" altLang="ko-KR" b="1" dirty="0"/>
              <a:t>Computer Vision Task</a:t>
            </a:r>
            <a:r>
              <a:rPr lang="ko-KR" altLang="en-US" b="1" dirty="0"/>
              <a:t>에서 성공적이었으며</a:t>
            </a:r>
            <a:r>
              <a:rPr lang="en-US" altLang="ko-KR" b="1" dirty="0"/>
              <a:t>, Convolution </a:t>
            </a:r>
            <a:r>
              <a:rPr lang="ko-KR" altLang="en-US" b="1" dirty="0"/>
              <a:t>연산은 여러 변형에 대해서 불변성을 가지는 연산으로 시각 데이터에서 효과적이었다</a:t>
            </a:r>
            <a:r>
              <a:rPr lang="en-US" altLang="ko-KR" b="1" dirty="0"/>
              <a:t>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/>
              <a:t>하지만 자연어처리 분야에서는 </a:t>
            </a:r>
            <a:r>
              <a:rPr lang="en-US" altLang="ko-KR" b="1" dirty="0"/>
              <a:t>RNN</a:t>
            </a:r>
            <a:r>
              <a:rPr lang="ko-KR" altLang="en-US" b="1" dirty="0"/>
              <a:t>과 </a:t>
            </a:r>
            <a:r>
              <a:rPr lang="en-US" altLang="ko-KR" b="1" dirty="0"/>
              <a:t>CNN</a:t>
            </a:r>
            <a:r>
              <a:rPr lang="ko-KR" altLang="en-US" b="1" dirty="0"/>
              <a:t>과 같이 강한 </a:t>
            </a:r>
            <a:r>
              <a:rPr lang="en-US" altLang="ko-KR" b="1" dirty="0"/>
              <a:t>inductive bias</a:t>
            </a:r>
            <a:r>
              <a:rPr lang="ko-KR" altLang="en-US" b="1" dirty="0"/>
              <a:t>를 갖는 모델에서부터 </a:t>
            </a:r>
            <a:r>
              <a:rPr lang="en-US" altLang="ko-KR" b="1" dirty="0"/>
              <a:t>self-attention </a:t>
            </a:r>
            <a:r>
              <a:rPr lang="ko-KR" altLang="en-US" b="1" dirty="0"/>
              <a:t>연산에 기반한 일반적인 구조로 그 </a:t>
            </a:r>
            <a:r>
              <a:rPr lang="en-US" altLang="ko-KR" b="1" dirty="0"/>
              <a:t>paradigm</a:t>
            </a:r>
            <a:r>
              <a:rPr lang="ko-KR" altLang="en-US" b="1" dirty="0"/>
              <a:t>이 바뀌어 왔다</a:t>
            </a:r>
            <a:r>
              <a:rPr lang="en-US" altLang="ko-KR" b="1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/>
              <a:t>하지만</a:t>
            </a:r>
            <a:r>
              <a:rPr lang="en-US" altLang="ko-KR" b="1" dirty="0"/>
              <a:t>, </a:t>
            </a:r>
            <a:r>
              <a:rPr lang="ko-KR" altLang="en-US" b="1" dirty="0"/>
              <a:t>대규모 지도학습 기반 </a:t>
            </a:r>
            <a:r>
              <a:rPr lang="en-US" altLang="ko-KR" b="1" dirty="0"/>
              <a:t>Transformer</a:t>
            </a:r>
            <a:r>
              <a:rPr lang="ko-KR" altLang="en-US" b="1" dirty="0"/>
              <a:t>에서는 주요한 문제가 있다</a:t>
            </a:r>
            <a:r>
              <a:rPr lang="en-US" altLang="ko-KR" b="1" dirty="0"/>
              <a:t>. </a:t>
            </a:r>
          </a:p>
          <a:p>
            <a:pPr marL="400050" indent="-400050">
              <a:lnSpc>
                <a:spcPct val="200000"/>
              </a:lnSpc>
              <a:buAutoNum type="romanLcPeriod"/>
            </a:pPr>
            <a:r>
              <a:rPr lang="en-US" altLang="ko-KR" b="1" dirty="0"/>
              <a:t>Big visual data</a:t>
            </a:r>
            <a:r>
              <a:rPr lang="ko-KR" altLang="en-US" b="1" dirty="0"/>
              <a:t>의 큰 부분을 배제하여 모델은 어느 한쪽으로 편향된다</a:t>
            </a:r>
            <a:r>
              <a:rPr lang="en-US" altLang="ko-KR" b="1" dirty="0"/>
              <a:t>. </a:t>
            </a:r>
          </a:p>
          <a:p>
            <a:pPr marL="400050" indent="-400050">
              <a:lnSpc>
                <a:spcPct val="200000"/>
              </a:lnSpc>
              <a:buAutoNum type="romanLcPeriod"/>
            </a:pPr>
            <a:r>
              <a:rPr lang="ko-KR" altLang="en-US" b="1" dirty="0"/>
              <a:t>엄청난 수의 </a:t>
            </a:r>
            <a:r>
              <a:rPr lang="en-US" altLang="ko-KR" b="1" dirty="0"/>
              <a:t>parameter</a:t>
            </a:r>
            <a:r>
              <a:rPr lang="ko-KR" altLang="en-US" b="1" dirty="0"/>
              <a:t>와 여러 </a:t>
            </a:r>
            <a:r>
              <a:rPr lang="en-US" altLang="ko-KR" b="1" dirty="0"/>
              <a:t>hyperparameter</a:t>
            </a:r>
            <a:r>
              <a:rPr lang="ko-KR" altLang="en-US" b="1" dirty="0"/>
              <a:t>와 더불어 학습량</a:t>
            </a:r>
            <a:r>
              <a:rPr lang="en-US" altLang="ko-KR" b="1" dirty="0"/>
              <a:t>, </a:t>
            </a:r>
            <a:r>
              <a:rPr lang="ko-KR" altLang="en-US" b="1" dirty="0" err="1"/>
              <a:t>계산량</a:t>
            </a:r>
            <a:r>
              <a:rPr lang="en-US" altLang="ko-KR" b="1" dirty="0"/>
              <a:t>, </a:t>
            </a:r>
            <a:r>
              <a:rPr lang="ko-KR" altLang="en-US" b="1" dirty="0"/>
              <a:t>소요시간이 매우 크다</a:t>
            </a:r>
            <a:r>
              <a:rPr lang="en-US" altLang="ko-KR" b="1" dirty="0"/>
              <a:t>. </a:t>
            </a:r>
            <a:endParaRPr lang="ko" altLang="en-US" b="1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308348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1.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Introduction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7D5DB9E3-F739-6D2D-00F8-7088418866CE}"/>
              </a:ext>
            </a:extLst>
          </p:cNvPr>
          <p:cNvSpPr txBox="1"/>
          <p:nvPr/>
        </p:nvSpPr>
        <p:spPr>
          <a:xfrm>
            <a:off x="1327148" y="2320158"/>
            <a:ext cx="7596094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800" b="1" dirty="0">
                <a:solidFill>
                  <a:srgbClr val="19264B"/>
                </a:solidFill>
              </a:rPr>
              <a:t>“</a:t>
            </a:r>
            <a:r>
              <a:rPr lang="ko-KR" altLang="en-US" sz="1800" b="1" dirty="0">
                <a:solidFill>
                  <a:srgbClr val="19264B"/>
                </a:solidFill>
              </a:rPr>
              <a:t>대규모의 레이블 되지 않은 데이터들로 트랜스포머를 어떻게 학습할까</a:t>
            </a:r>
            <a:r>
              <a:rPr lang="en-US" altLang="ko-KR" sz="1800" b="1" dirty="0">
                <a:solidFill>
                  <a:srgbClr val="19264B"/>
                </a:solidFill>
              </a:rPr>
              <a:t>?”</a:t>
            </a:r>
            <a:r>
              <a:rPr lang="ko-KR" altLang="en-US" sz="1800" b="1" dirty="0">
                <a:solidFill>
                  <a:srgbClr val="19264B"/>
                </a:solidFill>
              </a:rPr>
              <a:t> </a:t>
            </a:r>
            <a:endParaRPr sz="1800" b="1" dirty="0">
              <a:solidFill>
                <a:srgbClr val="1926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6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1. Introduction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–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Research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Topics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101C78EB-2B97-D571-0811-F585100B5C87}"/>
              </a:ext>
            </a:extLst>
          </p:cNvPr>
          <p:cNvSpPr txBox="1"/>
          <p:nvPr/>
        </p:nvSpPr>
        <p:spPr>
          <a:xfrm>
            <a:off x="1402315" y="946546"/>
            <a:ext cx="7612036" cy="492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" b="1" dirty="0"/>
              <a:t>Self-supervised</a:t>
            </a:r>
            <a:r>
              <a:rPr lang="ko-KR" altLang="en-US" b="1" dirty="0"/>
              <a:t> </a:t>
            </a:r>
            <a:r>
              <a:rPr lang="en-US" altLang="ko-KR" b="1" dirty="0"/>
              <a:t>Multimodal</a:t>
            </a:r>
            <a:r>
              <a:rPr lang="ko-KR" altLang="en-US" b="1" dirty="0"/>
              <a:t> </a:t>
            </a:r>
            <a:r>
              <a:rPr lang="en-US" altLang="ko-KR" b="1" dirty="0"/>
              <a:t>Pretraining</a:t>
            </a:r>
            <a:r>
              <a:rPr lang="ko-KR" altLang="en-US" b="1" dirty="0"/>
              <a:t> 연구</a:t>
            </a:r>
            <a:endParaRPr lang="en-US" altLang="ko-KR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" b="1" dirty="0"/>
              <a:t>Modality-Agnostic </a:t>
            </a:r>
            <a:r>
              <a:rPr lang="ko-KR" altLang="en-US" b="1" dirty="0"/>
              <a:t>모델 연구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 err="1"/>
              <a:t>i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Transformer</a:t>
            </a:r>
            <a:r>
              <a:rPr lang="ko-KR" altLang="en-US" b="1" dirty="0"/>
              <a:t>에 강한 제약을 둔다</a:t>
            </a:r>
            <a:r>
              <a:rPr lang="en-US" altLang="ko-KR" b="1" dirty="0"/>
              <a:t>: </a:t>
            </a:r>
            <a:r>
              <a:rPr lang="ko-KR" altLang="en-US" b="1" dirty="0"/>
              <a:t>비디오</a:t>
            </a:r>
            <a:r>
              <a:rPr lang="en-US" altLang="ko-KR" b="1" dirty="0"/>
              <a:t>, </a:t>
            </a:r>
            <a:r>
              <a:rPr lang="ko-KR" altLang="en-US" b="1" dirty="0"/>
              <a:t>오디오</a:t>
            </a:r>
            <a:r>
              <a:rPr lang="en-US" altLang="ko-KR" b="1" dirty="0"/>
              <a:t>, </a:t>
            </a:r>
            <a:r>
              <a:rPr lang="ko-KR" altLang="en-US" b="1" dirty="0"/>
              <a:t>텍스트들에 가중치 공유를 제안한다</a:t>
            </a:r>
            <a:r>
              <a:rPr lang="en-US" altLang="ko-KR" b="1" dirty="0"/>
              <a:t>. </a:t>
            </a:r>
          </a:p>
          <a:p>
            <a:pPr marL="342900" indent="-342900">
              <a:lnSpc>
                <a:spcPct val="200000"/>
              </a:lnSpc>
              <a:buAutoNum type="arabicPeriod" startAt="3"/>
            </a:pPr>
            <a:r>
              <a:rPr lang="en-US" altLang="ko" b="1" dirty="0"/>
              <a:t>‘</a:t>
            </a:r>
            <a:r>
              <a:rPr lang="en-US" altLang="ko" b="1" dirty="0" err="1"/>
              <a:t>DropToken</a:t>
            </a:r>
            <a:r>
              <a:rPr lang="en-US" altLang="ko" b="1" dirty="0"/>
              <a:t>’</a:t>
            </a:r>
            <a:r>
              <a:rPr lang="ko-KR" altLang="en-US" b="1" dirty="0"/>
              <a:t> 제안</a:t>
            </a:r>
            <a:endParaRPr lang="en-US" altLang="ko-KR" b="1" dirty="0"/>
          </a:p>
          <a:p>
            <a:pPr marL="400050" indent="-400050">
              <a:lnSpc>
                <a:spcPct val="200000"/>
              </a:lnSpc>
              <a:buAutoNum type="romanLcPeriod"/>
            </a:pPr>
            <a:r>
              <a:rPr lang="en-US" altLang="ko-KR" b="1" dirty="0"/>
              <a:t>Transformer</a:t>
            </a:r>
            <a:r>
              <a:rPr lang="ko-KR" altLang="en-US" b="1" dirty="0"/>
              <a:t>를 학습하는 데에 있어</a:t>
            </a:r>
            <a:r>
              <a:rPr lang="en-US" altLang="ko-KR" b="1" dirty="0"/>
              <a:t>, </a:t>
            </a:r>
            <a:r>
              <a:rPr lang="ko-KR" altLang="en-US" b="1" dirty="0"/>
              <a:t>복잡도를 줄이면서</a:t>
            </a:r>
            <a:r>
              <a:rPr lang="en-US" altLang="ko-KR" b="1" dirty="0"/>
              <a:t>, </a:t>
            </a:r>
            <a:r>
              <a:rPr lang="ko-KR" altLang="en-US" b="1" dirty="0"/>
              <a:t>모델 성능에는 크게 영향을 주지 않는 </a:t>
            </a:r>
            <a:r>
              <a:rPr lang="en-US" altLang="ko-KR" b="1" dirty="0" err="1"/>
              <a:t>DropToken</a:t>
            </a:r>
            <a:r>
              <a:rPr lang="ko-KR" altLang="en-US" b="1" dirty="0"/>
              <a:t>을 제안한다</a:t>
            </a:r>
            <a:r>
              <a:rPr lang="en-US" altLang="ko-KR" b="1" dirty="0"/>
              <a:t>. </a:t>
            </a:r>
          </a:p>
          <a:p>
            <a:pPr marL="400050" indent="-400050">
              <a:lnSpc>
                <a:spcPct val="200000"/>
              </a:lnSpc>
              <a:buAutoNum type="romanLcPeriod"/>
            </a:pPr>
            <a:r>
              <a:rPr lang="en-US" altLang="ko-KR" b="1" dirty="0" err="1"/>
              <a:t>DropToken</a:t>
            </a:r>
            <a:r>
              <a:rPr lang="en-US" altLang="ko-KR" b="1" dirty="0"/>
              <a:t>: </a:t>
            </a:r>
            <a:r>
              <a:rPr lang="ko-KR" altLang="en-US" b="1" dirty="0"/>
              <a:t>학습 과정에서 무작위로 인풋 비디오와 오디오 시퀀스의 토큰 중 일부를 </a:t>
            </a:r>
            <a:r>
              <a:rPr lang="en-US" altLang="ko-KR" b="1" dirty="0"/>
              <a:t>Drop</a:t>
            </a:r>
            <a:r>
              <a:rPr lang="ko-KR" altLang="en-US" b="1" dirty="0"/>
              <a:t>한다</a:t>
            </a:r>
            <a:r>
              <a:rPr lang="en-US" altLang="ko-KR" b="1" dirty="0"/>
              <a:t>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b="1" dirty="0"/>
          </a:p>
          <a:p>
            <a:pPr lvl="1">
              <a:lnSpc>
                <a:spcPct val="200000"/>
              </a:lnSpc>
            </a:pPr>
            <a:r>
              <a:rPr lang="ko-KR" altLang="en-US" b="1" dirty="0"/>
              <a:t> </a:t>
            </a:r>
            <a:endParaRPr lang="ko" altLang="en-US" b="1" dirty="0"/>
          </a:p>
          <a:p>
            <a:pPr marL="342900" indent="-342900">
              <a:buAutoNum type="arabicPeriod"/>
            </a:pPr>
            <a:endParaRPr lang="ko" altLang="en-US" dirty="0"/>
          </a:p>
          <a:p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17314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>
          <a:xfrm>
            <a:off x="172875" y="0"/>
            <a:ext cx="0" cy="214905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09732" y="3052683"/>
            <a:ext cx="3000539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11BBFB42-0536-7BF8-DCDE-053764C9F3A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2. Approach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– VATT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</a:rPr>
              <a:t>Architecture</a:t>
            </a:r>
            <a:endParaRPr lang="ko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2EE990-791D-9CE5-A766-446069BB1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435" y="845454"/>
            <a:ext cx="6929718" cy="367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03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854</Words>
  <Application>Microsoft Office PowerPoint</Application>
  <PresentationFormat>화면 슬라이드 쇼(16:9)</PresentationFormat>
  <Paragraphs>96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NanumGothic ExtraBold</vt:lpstr>
      <vt:lpstr>Söhne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Kyuan Oh</dc:creator>
  <cp:lastModifiedBy>오규안</cp:lastModifiedBy>
  <cp:revision>224</cp:revision>
  <dcterms:modified xsi:type="dcterms:W3CDTF">2024-05-14T05:17:05Z</dcterms:modified>
</cp:coreProperties>
</file>