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63" r:id="rId5"/>
    <p:sldId id="265" r:id="rId6"/>
    <p:sldId id="266" r:id="rId7"/>
    <p:sldId id="271" r:id="rId8"/>
    <p:sldId id="267" r:id="rId9"/>
    <p:sldId id="272" r:id="rId10"/>
    <p:sldId id="273" r:id="rId11"/>
    <p:sldId id="274" r:id="rId12"/>
    <p:sldId id="275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68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38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80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5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8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7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9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0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44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</a:rPr>
              <a:t>2024.05.21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</a:t>
            </a:r>
            <a:r>
              <a:rPr lang="ko" sz="1100">
                <a:solidFill>
                  <a:srgbClr val="19264B"/>
                </a:solidFill>
              </a:rPr>
              <a:t>: </a:t>
            </a:r>
            <a:r>
              <a:rPr lang="ko-KR" altLang="en-US" sz="1100">
                <a:solidFill>
                  <a:srgbClr val="19264B"/>
                </a:solidFill>
              </a:rPr>
              <a:t>김태환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단순한 연산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A96946-6B86-9774-537C-7A0FF1375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91"/>
          <a:stretch/>
        </p:blipFill>
        <p:spPr bwMode="auto">
          <a:xfrm>
            <a:off x="2996117" y="1514728"/>
            <a:ext cx="3929168" cy="338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382143" y="1155978"/>
            <a:ext cx="62418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더 이상 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Matrix multiplication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연산이 필요하지 않음 → 새로운 하드웨어의 필요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74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성능 비교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0307C3-B8F6-3AA2-B3EB-413430BE0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/>
          <a:stretch/>
        </p:blipFill>
        <p:spPr bwMode="auto">
          <a:xfrm>
            <a:off x="1186902" y="2013496"/>
            <a:ext cx="2549426" cy="1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EFAA30F-8845-95AF-1F0A-870E520AB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1" t="28932"/>
          <a:stretch/>
        </p:blipFill>
        <p:spPr bwMode="auto">
          <a:xfrm>
            <a:off x="3804713" y="2013496"/>
            <a:ext cx="2729123" cy="179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031DD52-7BBA-EE77-9100-815F62592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8" t="39617"/>
          <a:stretch/>
        </p:blipFill>
        <p:spPr bwMode="auto">
          <a:xfrm>
            <a:off x="6442432" y="2074975"/>
            <a:ext cx="2701568" cy="17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4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향후 발전 가능성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408975" y="1434537"/>
            <a:ext cx="62418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1bit Mixture of Experts(</a:t>
            </a:r>
            <a:r>
              <a:rPr lang="en-US" altLang="ko-KR" sz="1200" b="1" dirty="0" err="1">
                <a:solidFill>
                  <a:srgbClr val="222222"/>
                </a:solidFill>
                <a:latin typeface="+mn-lt"/>
              </a:rPr>
              <a:t>MoE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)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전문가 혼합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(</a:t>
            </a:r>
            <a:r>
              <a:rPr lang="en-US" altLang="ko-KR" sz="1200" dirty="0" err="1">
                <a:solidFill>
                  <a:srgbClr val="222222"/>
                </a:solidFill>
                <a:latin typeface="+mn-lt"/>
              </a:rPr>
              <a:t>MoE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)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방식은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에서 비용 효율적임이 증명되었으나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높은 메모리소비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,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칩간 통신 오버헤드가 단점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→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1.58bit 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으로 해결할 수 있음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43F2-78E6-2255-BF1B-8CE4401F9D39}"/>
              </a:ext>
            </a:extLst>
          </p:cNvPr>
          <p:cNvSpPr txBox="1"/>
          <p:nvPr/>
        </p:nvSpPr>
        <p:spPr>
          <a:xfrm>
            <a:off x="1408975" y="3197540"/>
            <a:ext cx="6241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Edge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와 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Mobile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에서의 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LLM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모바일 기기와 같은 작은 하드웨어 장치에서 모델의 성능을 크게 향상시킬 수 있는 잠재력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또한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CPU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에 더 친화적이므로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, GPU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가 들어있지 않은 기기에서도 효율적으로 작동할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9ABFE-BA71-9341-8D45-F9C759BA1DA0}"/>
              </a:ext>
            </a:extLst>
          </p:cNvPr>
          <p:cNvSpPr txBox="1"/>
          <p:nvPr/>
        </p:nvSpPr>
        <p:spPr>
          <a:xfrm>
            <a:off x="1408975" y="3952280"/>
            <a:ext cx="62418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1bit LLM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을 위한 하드웨어</a:t>
            </a:r>
          </a:p>
          <a:p>
            <a:r>
              <a:rPr lang="en-US" altLang="ko-KR" sz="1200" dirty="0" err="1">
                <a:solidFill>
                  <a:srgbClr val="222222"/>
                </a:solidFill>
                <a:latin typeface="+mn-lt"/>
              </a:rPr>
              <a:t>Groq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머신러닝 추론 가속기 와 같은 연구는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을 위한 특정 하드웨어를 구축하기 위한 유망한 결과와 큰 잠재력을 보여줌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1bit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를 위한 하드웨어와 시스템 설계가 디자인된다면 훨씬 더 좋은 발전이 가능할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E4FB6-30CF-FB37-DC39-BC917784995C}"/>
              </a:ext>
            </a:extLst>
          </p:cNvPr>
          <p:cNvSpPr txBox="1"/>
          <p:nvPr/>
        </p:nvSpPr>
        <p:spPr>
          <a:xfrm>
            <a:off x="1408975" y="2319826"/>
            <a:ext cx="67570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긴 시퀀스 지원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KV Cache :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토큰 생성 시 계산되는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Key/Value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텐서를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GPU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메모리에 임시저장한 뒤 재사용하는 것</a:t>
            </a:r>
            <a:endParaRPr lang="en-US" altLang="ko-KR" sz="1200" dirty="0">
              <a:solidFill>
                <a:srgbClr val="222222"/>
              </a:solidFill>
              <a:latin typeface="+mn-lt"/>
            </a:endParaRP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컴퓨팅 양을 줄이는 대신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텐서를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저장해야하기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때문에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trade off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발생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→ 적은 메모리를 사용하는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1.58bit 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은 이러한 문제를 해결할 수 있을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70906" y="2247046"/>
            <a:ext cx="288491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/>
              <a:t>스터디원 1 : </a:t>
            </a:r>
            <a:r>
              <a:rPr lang="ko-KR" altLang="en-US" dirty="0" err="1"/>
              <a:t>전용현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2 : </a:t>
            </a:r>
            <a:r>
              <a:rPr lang="ko" altLang="en-US" dirty="0"/>
              <a:t>김태환 (AI)</a:t>
            </a:r>
            <a:endParaRPr 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1315113" y="2387084"/>
            <a:ext cx="7801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9264B"/>
                </a:solidFill>
              </a:rPr>
              <a:t>“The Era of 1-bit LLMs: All Large Language Models are in 1.58bits”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0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NLP’s Moore’s Law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1EEC1-C7E2-DE55-3874-DF76C6FF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45" y="1055550"/>
            <a:ext cx="4348322" cy="241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F6016-8E91-AF58-51C0-DD6E014998E1}"/>
              </a:ext>
            </a:extLst>
          </p:cNvPr>
          <p:cNvSpPr txBox="1"/>
          <p:nvPr/>
        </p:nvSpPr>
        <p:spPr>
          <a:xfrm>
            <a:off x="2296543" y="3430384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모델사이즈 증가 </a:t>
            </a:r>
            <a:r>
              <a:rPr lang="en-US" altLang="ko-KR" sz="1600" b="1" dirty="0">
                <a:solidFill>
                  <a:srgbClr val="19264B"/>
                </a:solidFill>
              </a:rPr>
              <a:t>= </a:t>
            </a:r>
            <a:r>
              <a:rPr lang="ko-KR" altLang="en-US" sz="1600" b="1" dirty="0">
                <a:solidFill>
                  <a:srgbClr val="19264B"/>
                </a:solidFill>
              </a:rPr>
              <a:t>파라미터 수 증가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8D524-92B6-CBDA-702D-9CC23CAF3599}"/>
              </a:ext>
            </a:extLst>
          </p:cNvPr>
          <p:cNvSpPr txBox="1"/>
          <p:nvPr/>
        </p:nvSpPr>
        <p:spPr>
          <a:xfrm>
            <a:off x="568712" y="4077510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성능 향상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E95FB-96BA-6636-49AA-9E7268CB25BA}"/>
              </a:ext>
            </a:extLst>
          </p:cNvPr>
          <p:cNvSpPr txBox="1"/>
          <p:nvPr/>
        </p:nvSpPr>
        <p:spPr>
          <a:xfrm>
            <a:off x="3716705" y="4077510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더 많은 데이터 필요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24C91-F656-C73F-098E-984EA65297DF}"/>
              </a:ext>
            </a:extLst>
          </p:cNvPr>
          <p:cNvSpPr txBox="1"/>
          <p:nvPr/>
        </p:nvSpPr>
        <p:spPr>
          <a:xfrm>
            <a:off x="4210122" y="4667348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err="1">
                <a:solidFill>
                  <a:srgbClr val="19264B"/>
                </a:solidFill>
              </a:rPr>
              <a:t>연산량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학습시간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전력소모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학습비용 증가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5752BA-1BF5-E7A9-3CD9-4AFF4A0658CC}"/>
              </a:ext>
            </a:extLst>
          </p:cNvPr>
          <p:cNvCxnSpPr>
            <a:cxnSpLocks/>
          </p:cNvCxnSpPr>
          <p:nvPr/>
        </p:nvCxnSpPr>
        <p:spPr>
          <a:xfrm flipH="1">
            <a:off x="3629797" y="3830595"/>
            <a:ext cx="744495" cy="246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9C11D6-CCA7-5A70-E4AE-F9C301BC0B3E}"/>
              </a:ext>
            </a:extLst>
          </p:cNvPr>
          <p:cNvCxnSpPr>
            <a:cxnSpLocks/>
          </p:cNvCxnSpPr>
          <p:nvPr/>
        </p:nvCxnSpPr>
        <p:spPr>
          <a:xfrm>
            <a:off x="5576041" y="3799766"/>
            <a:ext cx="759886" cy="228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1B18BC-24D9-F913-19EB-77BDB5AAA509}"/>
              </a:ext>
            </a:extLst>
          </p:cNvPr>
          <p:cNvCxnSpPr>
            <a:cxnSpLocks/>
          </p:cNvCxnSpPr>
          <p:nvPr/>
        </p:nvCxnSpPr>
        <p:spPr>
          <a:xfrm>
            <a:off x="6388375" y="4404660"/>
            <a:ext cx="0" cy="2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Matrix multiplication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2050" name="Picture 2" descr="Neural networks: representation.">
            <a:extLst>
              <a:ext uri="{FF2B5EF4-FFF2-40B4-BE49-F238E27FC236}">
                <a16:creationId xmlns:a16="http://schemas.microsoft.com/office/drawing/2014/main" id="{0E63B84D-D3BB-8AE7-2FB5-399F87BC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6" y="1237440"/>
            <a:ext cx="5913322" cy="30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2C8A9-EB18-5670-E225-38277939C725}"/>
              </a:ext>
            </a:extLst>
          </p:cNvPr>
          <p:cNvSpPr txBox="1"/>
          <p:nvPr/>
        </p:nvSpPr>
        <p:spPr>
          <a:xfrm>
            <a:off x="5030387" y="3714031"/>
            <a:ext cx="624189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대부분의 계산 </a:t>
            </a:r>
            <a:r>
              <a:rPr lang="ko-KR" altLang="en-US" sz="90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비용이 부동소수점의 곱셈과 덧셈에서 발생</a:t>
            </a:r>
            <a:endParaRPr lang="ko-KR" altLang="en-US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9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Quantization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6D4F8-5FE8-F27C-9D27-B975F3295DCD}"/>
              </a:ext>
            </a:extLst>
          </p:cNvPr>
          <p:cNvSpPr txBox="1"/>
          <p:nvPr/>
        </p:nvSpPr>
        <p:spPr>
          <a:xfrm>
            <a:off x="1382143" y="1155978"/>
            <a:ext cx="62418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모델의 파라미터를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lower bit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 표현 → 계산과 메모리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access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속도를 높이는 경량화 기법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Weight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나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activation function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의 값이 어느 정도의 범위 안에 있다는 것으로 가정</a:t>
            </a: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Bit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수를 줄이면서 곱셈의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계산복잡도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감소</a:t>
            </a:r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-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 사이즈 축소</a:t>
            </a: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-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연산량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감소</a:t>
            </a: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-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효율적인 하드웨어 사용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9F2516-A419-B2FE-587C-40F70DAD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17" y="2112684"/>
            <a:ext cx="4696140" cy="21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9A091-4DA3-E1B0-4D3C-4A1E0FF383CA}"/>
              </a:ext>
            </a:extLst>
          </p:cNvPr>
          <p:cNvSpPr txBox="1"/>
          <p:nvPr/>
        </p:nvSpPr>
        <p:spPr>
          <a:xfrm>
            <a:off x="3766043" y="4279353"/>
            <a:ext cx="6241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작은 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모델을 조금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quantization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하는 것 보다 큰 모델에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quantization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을 많이 하는 게 이득</a:t>
            </a:r>
            <a:endParaRPr lang="en-US" altLang="ko-KR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현재 트렌드는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FP16 -&gt; FP4 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정도로 </a:t>
            </a:r>
            <a:r>
              <a:rPr lang="en-US" altLang="ko-KR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quantization</a:t>
            </a:r>
            <a:endParaRPr lang="ko-KR" altLang="en-US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1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BitNet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6D4F8-5FE8-F27C-9D27-B975F3295DCD}"/>
              </a:ext>
            </a:extLst>
          </p:cNvPr>
          <p:cNvSpPr txBox="1"/>
          <p:nvPr/>
        </p:nvSpPr>
        <p:spPr>
          <a:xfrm>
            <a:off x="1382143" y="1155978"/>
            <a:ext cx="624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Linear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한 연산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들을 </a:t>
            </a:r>
            <a:r>
              <a:rPr lang="en-US" altLang="ko-KR" sz="1200" dirty="0" err="1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BitLinear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로 교체</a:t>
            </a:r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가중치 행렬의 값들을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{-1, 1}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매핑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→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1-bit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quatization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27810C-5907-277F-2381-463B5790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72" y="2298931"/>
            <a:ext cx="4222922" cy="14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447C1-7361-5917-8E6C-E23D5BAB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720" y="2437429"/>
            <a:ext cx="2373963" cy="12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1.58-bit LLM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A96946-6B86-9774-537C-7A0FF1375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82"/>
          <a:stretch/>
        </p:blipFill>
        <p:spPr bwMode="auto">
          <a:xfrm>
            <a:off x="2805365" y="2479050"/>
            <a:ext cx="3929168" cy="16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382143" y="1155978"/>
            <a:ext cx="6241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가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중치 행렬의 값들을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{-1, 0, 1}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매핑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→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(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log</a:t>
            </a:r>
            <a:r>
              <a:rPr lang="en-US" altLang="ko-KR" sz="5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2 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3 = 1.58)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quatization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기존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1-bit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BitNet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의 이점을 유지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→ 필터링을 가능하게 하여 모델링 능력 향상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53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Quantization Function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FA2F9A-1D20-6B1D-7F9B-CB2BD03FECE8}"/>
                  </a:ext>
                </a:extLst>
              </p:cNvPr>
              <p:cNvSpPr txBox="1"/>
              <p:nvPr/>
            </p:nvSpPr>
            <p:spPr>
              <a:xfrm>
                <a:off x="1382143" y="1155978"/>
                <a:ext cx="62418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200" b="0" i="0" dirty="0" smtClean="0">
                        <a:solidFill>
                          <a:srgbClr val="2222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 →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가중치 행렬의 평균 절댓값</a:t>
                </a:r>
                <a:endParaRPr lang="en-US" altLang="ko-KR" sz="1200" dirty="0">
                  <a:solidFill>
                    <a:srgbClr val="222222"/>
                  </a:solidFill>
                  <a:highlight>
                    <a:srgbClr val="FFFFFF"/>
                  </a:highlight>
                  <a:latin typeface="+mn-lt"/>
                </a:endParaRPr>
              </a:p>
              <a:p>
                <a:pPr marL="228600" indent="-228600" algn="l">
                  <a:buAutoNum type="arabicPeriod"/>
                </a:pPr>
                <a:r>
                  <a:rPr lang="en-US" altLang="ko-KR" sz="1200" b="0" i="0" dirty="0" err="1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RoundClip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(</a:t>
                </a:r>
                <a:r>
                  <a:rPr lang="en-US" altLang="ko-KR" sz="1200" b="0" i="0" dirty="0" err="1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x,a,b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) </a:t>
                </a:r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→ 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x</a:t>
                </a:r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를 반올림한 뒤 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a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&lt;=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x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&lt;= b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로 제한</a:t>
                </a:r>
                <a:endParaRPr lang="en-US" altLang="ko-KR" sz="1200" dirty="0">
                  <a:solidFill>
                    <a:srgbClr val="222222"/>
                  </a:solidFill>
                  <a:highlight>
                    <a:srgbClr val="FFFFFF"/>
                  </a:highlight>
                  <a:latin typeface="+mn-lt"/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가중치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W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를 </a:t>
                </a:r>
                <a14:m>
                  <m:oMath xmlns:m="http://schemas.openxmlformats.org/officeDocument/2006/math">
                    <m:r>
                      <a:rPr lang="ko-KR" altLang="en-US" sz="1200" b="0" i="0" dirty="0" smtClean="0">
                        <a:solidFill>
                          <a:srgbClr val="2222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1200" i="1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스케일링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→ </a:t>
                </a:r>
                <a:r>
                  <a:rPr lang="en-US" altLang="ko-KR" sz="1200" dirty="0" err="1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RoundClip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(</a:t>
                </a:r>
                <a:r>
                  <a:rPr lang="en-US" altLang="ko-KR" sz="1200" dirty="0" err="1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x,a,b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)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으로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{-1, 0, 1}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매핑</a:t>
                </a:r>
                <a:endParaRPr lang="ko-KR" altLang="en-US" sz="120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FA2F9A-1D20-6B1D-7F9B-CB2BD03F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43" y="1155978"/>
                <a:ext cx="6241894" cy="646331"/>
              </a:xfrm>
              <a:prstGeom prst="rect">
                <a:avLst/>
              </a:prstGeom>
              <a:blipFill>
                <a:blip r:embed="rId4"/>
                <a:stretch>
                  <a:fillRect l="-98" t="-1887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585D0DC8-AA1F-CAE6-BD24-2EA081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1" y="2316278"/>
            <a:ext cx="4266251" cy="15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417</Words>
  <Application>Microsoft Office PowerPoint</Application>
  <PresentationFormat>화면 슬라이드 쇼(16:9)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김태환</cp:lastModifiedBy>
  <cp:revision>230</cp:revision>
  <dcterms:modified xsi:type="dcterms:W3CDTF">2024-05-21T07:46:14Z</dcterms:modified>
</cp:coreProperties>
</file>