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6" r:id="rId4"/>
    <p:sldId id="267" r:id="rId5"/>
    <p:sldId id="265" r:id="rId6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8"/>
      <p:bold r:id="rId9"/>
      <p:italic r:id="rId10"/>
      <p:boldItalic r:id="rId11"/>
    </p:embeddedFont>
    <p:embeddedFont>
      <p:font typeface="NanumGothicExtraBold" pitchFamily="2" charset="-127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94"/>
  </p:normalViewPr>
  <p:slideViewPr>
    <p:cSldViewPr snapToGrid="0">
      <p:cViewPr varScale="1">
        <p:scale>
          <a:sx n="139" d="100"/>
          <a:sy n="139" d="100"/>
        </p:scale>
        <p:origin x="81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3f1e5ae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303f1e5ae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3f1e5ae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303f1e5aec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3f1e5aec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03f1e5aec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31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3f1e5aec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03f1e5aec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67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3f1e5aec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303f1e5aec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72875" y="0"/>
            <a:ext cx="0" cy="2149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39750" y="2710050"/>
            <a:ext cx="73878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CUAI </a:t>
            </a:r>
            <a:r>
              <a:rPr lang="en-US" sz="2500" b="1" dirty="0">
                <a:solidFill>
                  <a:srgbClr val="19264B"/>
                </a:solidFill>
              </a:rPr>
              <a:t>CV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 </a:t>
            </a:r>
            <a:r>
              <a:rPr lang="en-US" altLang="ko-KR" sz="2500" b="1" dirty="0">
                <a:solidFill>
                  <a:srgbClr val="19264B"/>
                </a:solidFill>
              </a:rPr>
              <a:t>1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2024.0</a:t>
            </a:r>
            <a:r>
              <a:rPr lang="en-US" dirty="0">
                <a:solidFill>
                  <a:srgbClr val="19264B"/>
                </a:solidFill>
              </a:rPr>
              <a:t>9</a:t>
            </a:r>
            <a:r>
              <a:rPr lang="en-US" sz="1400" b="0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.24</a:t>
            </a:r>
            <a:endParaRPr sz="14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 err="1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발표자</a:t>
            </a:r>
            <a:r>
              <a:rPr lang="en-US" sz="1100" b="0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ko-KR" altLang="en-US" sz="1100" b="0" i="0" u="none" strike="noStrike" cap="none" dirty="0" err="1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임유민</a:t>
            </a:r>
            <a:endParaRPr sz="11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스터디원</a:t>
            </a:r>
            <a:r>
              <a:rPr lang="en-US" sz="2000" b="1" i="0" u="none" strike="noStrike" cap="none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r>
              <a:rPr lang="en-US" sz="2000" b="1" i="0" u="none" strike="noStrike" cap="none" dirty="0" err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소개</a:t>
            </a:r>
            <a:r>
              <a:rPr lang="en-US" sz="2000" b="1" i="0" u="none" strike="noStrike" cap="none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r>
              <a:rPr lang="en-US" sz="2000" b="1" i="0" u="none" strike="noStrike" cap="none" dirty="0" err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및</a:t>
            </a:r>
            <a:r>
              <a:rPr lang="en-US" sz="2000" b="1" i="0" u="none" strike="noStrike" cap="none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r>
              <a:rPr lang="en-US" sz="2000" b="1" i="0" u="none" strike="noStrike" cap="none" dirty="0" err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만남</a:t>
            </a:r>
            <a:r>
              <a:rPr lang="en-US" sz="2000" b="1" i="0" u="none" strike="noStrike" cap="none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r>
              <a:rPr lang="en-US" sz="2000" b="1" i="0" u="none" strike="noStrike" cap="none" dirty="0" err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인증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137600" y="1820125"/>
            <a:ext cx="28848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스터디원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1 :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강민성</a:t>
            </a:r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ko-KR" alt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ko-KR" alt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스터디원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2 :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배준학</a:t>
            </a:r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ko-KR" alt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ko-KR" alt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스터디원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3 :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임유민</a:t>
            </a:r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ko-KR" alt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ko-KR" alt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스터디원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4 :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황지민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1477F0-6B21-3FD0-6E2D-EB1E86D177D0}"/>
              </a:ext>
            </a:extLst>
          </p:cNvPr>
          <p:cNvSpPr/>
          <p:nvPr/>
        </p:nvSpPr>
        <p:spPr>
          <a:xfrm>
            <a:off x="1526292" y="1381991"/>
            <a:ext cx="4317618" cy="278445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i="0" u="none" strike="noStrike" cap="none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프로젝트 주제 및 데이터 설명 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408975" y="946546"/>
            <a:ext cx="7611900" cy="136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2950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17E94-E9C4-2F7B-524C-5D398399C8C6}"/>
              </a:ext>
            </a:extLst>
          </p:cNvPr>
          <p:cNvSpPr txBox="1"/>
          <p:nvPr/>
        </p:nvSpPr>
        <p:spPr>
          <a:xfrm>
            <a:off x="1402314" y="946546"/>
            <a:ext cx="4922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>
                <a:solidFill>
                  <a:srgbClr val="141B3A"/>
                </a:solidFill>
                <a:latin typeface="Helvetica" pitchFamily="2" charset="0"/>
              </a:rPr>
              <a:t>&lt;&lt;</a:t>
            </a:r>
            <a:r>
              <a:rPr lang="ko-KR" altLang="en-US" sz="1800" b="1">
                <a:solidFill>
                  <a:srgbClr val="141B3A"/>
                </a:solidFill>
                <a:effectLst/>
                <a:latin typeface="Helvetica" pitchFamily="2" charset="0"/>
              </a:rPr>
              <a:t>저해상도 </a:t>
            </a:r>
            <a:r>
              <a:rPr lang="ko-KR" altLang="en-US" sz="1800" b="1" dirty="0">
                <a:solidFill>
                  <a:srgbClr val="141B3A"/>
                </a:solidFill>
                <a:effectLst/>
                <a:latin typeface="Helvetica" pitchFamily="2" charset="0"/>
              </a:rPr>
              <a:t>조류 </a:t>
            </a:r>
            <a:r>
              <a:rPr lang="ko-KR" altLang="en-US" sz="1800" b="1">
                <a:solidFill>
                  <a:srgbClr val="141B3A"/>
                </a:solidFill>
                <a:effectLst/>
                <a:latin typeface="Helvetica" pitchFamily="2" charset="0"/>
              </a:rPr>
              <a:t>이미지 분류 과제</a:t>
            </a:r>
            <a:r>
              <a:rPr lang="en-US" altLang="ko-KR" sz="1800" b="1">
                <a:solidFill>
                  <a:srgbClr val="141B3A"/>
                </a:solidFill>
                <a:effectLst/>
                <a:latin typeface="Helvetica" pitchFamily="2" charset="0"/>
              </a:rPr>
              <a:t>&gt;&gt;</a:t>
            </a:r>
            <a:endParaRPr lang="ko-KR" altLang="en-US" sz="1800" b="1" dirty="0">
              <a:solidFill>
                <a:srgbClr val="141B3A"/>
              </a:solidFill>
              <a:effectLst/>
              <a:latin typeface="Helvetica" pitchFamily="2" charset="0"/>
            </a:endParaRPr>
          </a:p>
          <a:p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B5C0A-4F1C-458F-6AD1-44B2866E18B9}"/>
              </a:ext>
            </a:extLst>
          </p:cNvPr>
          <p:cNvSpPr txBox="1"/>
          <p:nvPr/>
        </p:nvSpPr>
        <p:spPr>
          <a:xfrm>
            <a:off x="1408975" y="1429549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-</a:t>
            </a:r>
            <a:r>
              <a:rPr kumimoji="1" lang="en-US" altLang="ko-Kore-KR" dirty="0"/>
              <a:t> </a:t>
            </a:r>
            <a:r>
              <a:rPr kumimoji="1" lang="ko-KR" altLang="en-US" b="1" dirty="0"/>
              <a:t>데이터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설명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1672C-E081-D510-00DA-BA4362E53B56}"/>
              </a:ext>
            </a:extLst>
          </p:cNvPr>
          <p:cNvSpPr txBox="1"/>
          <p:nvPr/>
        </p:nvSpPr>
        <p:spPr>
          <a:xfrm>
            <a:off x="1574358" y="1833056"/>
            <a:ext cx="71243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" altLang="ko-Kore-KR" dirty="0">
                <a:solidFill>
                  <a:srgbClr val="000000"/>
                </a:solidFill>
                <a:effectLst/>
                <a:latin typeface="Helvetica" pitchFamily="2" charset="0"/>
              </a:rPr>
              <a:t>Train Data : 64x64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크기의 저해상도 조류 이미지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(15,834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개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" altLang="ko-Kore-KR" dirty="0">
                <a:solidFill>
                  <a:srgbClr val="000000"/>
                </a:solidFill>
                <a:effectLst/>
                <a:latin typeface="Helvetica" pitchFamily="2" charset="0"/>
              </a:rPr>
              <a:t>Upscale Train Data : Train Data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1:1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쌍으로 구성된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256</a:t>
            </a:r>
            <a:r>
              <a:rPr lang="en" altLang="ko-Kore-KR" dirty="0">
                <a:solidFill>
                  <a:srgbClr val="000000"/>
                </a:solidFill>
                <a:effectLst/>
                <a:latin typeface="Helvetica" pitchFamily="2" charset="0"/>
              </a:rPr>
              <a:t>x256</a:t>
            </a:r>
            <a:r>
              <a:rPr lang="en" altLang="ko-Kore-KR" dirty="0"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크기의 고해상도 조류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    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이미지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(15,834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개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" altLang="ko-Kore-KR" dirty="0">
                <a:solidFill>
                  <a:srgbClr val="000000"/>
                </a:solidFill>
                <a:effectLst/>
                <a:latin typeface="Helvetica" pitchFamily="2" charset="0"/>
              </a:rPr>
              <a:t>Test Data : 64x64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크기의 저해상도 조류 이미지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(6,786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개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endParaRPr kumimoji="1" lang="ko-Kore-KR" altLang="en-US" dirty="0"/>
          </a:p>
        </p:txBody>
      </p:sp>
      <p:pic>
        <p:nvPicPr>
          <p:cNvPr id="6" name="그림 5" descr="새, 야외, 그린, 가지이(가) 표시된 사진&#10;&#10;자동 생성된 설명">
            <a:extLst>
              <a:ext uri="{FF2B5EF4-FFF2-40B4-BE49-F238E27FC236}">
                <a16:creationId xmlns:a16="http://schemas.microsoft.com/office/drawing/2014/main" id="{9DC527DF-3043-0461-7D03-2793C5840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62" y="3761434"/>
            <a:ext cx="1075191" cy="1075191"/>
          </a:xfrm>
          <a:prstGeom prst="rect">
            <a:avLst/>
          </a:prstGeom>
        </p:spPr>
      </p:pic>
      <p:pic>
        <p:nvPicPr>
          <p:cNvPr id="8" name="그림 7" descr="수생 조류, 새, 오리, 물새이(가) 표시된 사진&#10;&#10;자동 생성된 설명">
            <a:extLst>
              <a:ext uri="{FF2B5EF4-FFF2-40B4-BE49-F238E27FC236}">
                <a16:creationId xmlns:a16="http://schemas.microsoft.com/office/drawing/2014/main" id="{FF4ABBA3-4820-B748-7EB6-F317F0F93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783" y="3756279"/>
            <a:ext cx="1075192" cy="1075192"/>
          </a:xfrm>
          <a:prstGeom prst="rect">
            <a:avLst/>
          </a:prstGeom>
        </p:spPr>
      </p:pic>
      <p:pic>
        <p:nvPicPr>
          <p:cNvPr id="10" name="그림 9" descr="새, 수생 조류, 오리, 야외이(가) 표시된 사진&#10;&#10;자동 생성된 설명">
            <a:extLst>
              <a:ext uri="{FF2B5EF4-FFF2-40B4-BE49-F238E27FC236}">
                <a16:creationId xmlns:a16="http://schemas.microsoft.com/office/drawing/2014/main" id="{468E816F-73DC-BA2E-030A-E8E1F4018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822" y="3756278"/>
            <a:ext cx="1075193" cy="1075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0E7F62-5867-F7D0-EF79-0C8A62220D78}"/>
              </a:ext>
            </a:extLst>
          </p:cNvPr>
          <p:cNvSpPr txBox="1"/>
          <p:nvPr/>
        </p:nvSpPr>
        <p:spPr>
          <a:xfrm>
            <a:off x="2234771" y="3481389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Train Data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181C8-1372-1090-F515-FEDE52CBB596}"/>
              </a:ext>
            </a:extLst>
          </p:cNvPr>
          <p:cNvSpPr txBox="1"/>
          <p:nvPr/>
        </p:nvSpPr>
        <p:spPr>
          <a:xfrm>
            <a:off x="4172263" y="3481388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Upscale Train Data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420C8-A693-8EB0-567F-B9A579D25100}"/>
              </a:ext>
            </a:extLst>
          </p:cNvPr>
          <p:cNvSpPr txBox="1"/>
          <p:nvPr/>
        </p:nvSpPr>
        <p:spPr>
          <a:xfrm>
            <a:off x="6734197" y="3481388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Test Data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7377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i="0" u="none" strike="noStrike" cap="none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 선정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B5C0A-4F1C-458F-6AD1-44B2866E18B9}"/>
              </a:ext>
            </a:extLst>
          </p:cNvPr>
          <p:cNvSpPr txBox="1"/>
          <p:nvPr/>
        </p:nvSpPr>
        <p:spPr>
          <a:xfrm>
            <a:off x="1408975" y="1244072"/>
            <a:ext cx="74515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dirty="0"/>
              <a:t>CNN (Convolutional Neural Network)</a:t>
            </a:r>
            <a:r>
              <a:rPr lang="en" altLang="ko-Kore-KR" dirty="0"/>
              <a:t>: </a:t>
            </a:r>
            <a:r>
              <a:rPr lang="ko-KR" altLang="en-US" dirty="0"/>
              <a:t>이미지에서 지역적 특징을 추출하는 </a:t>
            </a:r>
            <a:r>
              <a:rPr lang="ko-KR" altLang="en-US" dirty="0" err="1"/>
              <a:t>합성곱</a:t>
            </a:r>
            <a:r>
              <a:rPr lang="ko-KR" altLang="en-US" dirty="0"/>
              <a:t> 필터를 사용하는 모델</a:t>
            </a:r>
            <a:r>
              <a:rPr lang="en-US" altLang="ko-KR" dirty="0"/>
              <a:t>. </a:t>
            </a:r>
            <a:r>
              <a:rPr lang="ko-KR" altLang="en-US" dirty="0"/>
              <a:t>저해상도 이미지에서도 공간적 정보를 잘 포착해 다양한 분류 작업에 활용됨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r>
              <a:rPr lang="en" altLang="ko-Kore-KR" b="1" dirty="0" err="1"/>
              <a:t>ResNet</a:t>
            </a:r>
            <a:r>
              <a:rPr lang="en" altLang="ko-Kore-KR" b="1" dirty="0"/>
              <a:t> (Residual Network)</a:t>
            </a:r>
            <a:r>
              <a:rPr lang="en" altLang="ko-Kore-KR" dirty="0"/>
              <a:t>: </a:t>
            </a:r>
            <a:r>
              <a:rPr lang="ko-KR" altLang="en-US" dirty="0"/>
              <a:t>딥 네트워크에서 발생하는 기울기 소실 문제를 해결하기 위해 </a:t>
            </a:r>
            <a:r>
              <a:rPr lang="en-US" altLang="ko-KR" dirty="0"/>
              <a:t>“skip connection”</a:t>
            </a:r>
            <a:r>
              <a:rPr lang="ko-KR" altLang="en-US" dirty="0"/>
              <a:t>을 도입한 모델</a:t>
            </a:r>
            <a:r>
              <a:rPr lang="en-US" altLang="ko-KR" dirty="0"/>
              <a:t>. </a:t>
            </a:r>
            <a:r>
              <a:rPr lang="ko-KR" altLang="en-US" dirty="0"/>
              <a:t>매우 깊은 네트워크에서도 학습이 잘 이루어짐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" altLang="ko-Kore-KR" b="1" dirty="0" err="1"/>
              <a:t>EfficientNet</a:t>
            </a:r>
            <a:r>
              <a:rPr lang="en" altLang="ko-Kore-KR" dirty="0"/>
              <a:t>: </a:t>
            </a:r>
            <a:r>
              <a:rPr lang="ko-KR" altLang="en-US" dirty="0"/>
              <a:t>모델의 크기</a:t>
            </a:r>
            <a:r>
              <a:rPr lang="en-US" altLang="ko-KR" dirty="0"/>
              <a:t>, </a:t>
            </a:r>
            <a:r>
              <a:rPr lang="ko-KR" altLang="en-US" dirty="0"/>
              <a:t>깊이</a:t>
            </a:r>
            <a:r>
              <a:rPr lang="en-US" altLang="ko-KR" dirty="0"/>
              <a:t>, </a:t>
            </a:r>
            <a:r>
              <a:rPr lang="ko-KR" altLang="en-US" dirty="0"/>
              <a:t>해상도를 균형 있게 확장하는 방식으로 효율성을 극대화한 모델</a:t>
            </a:r>
            <a:r>
              <a:rPr lang="en-US" altLang="ko-KR" dirty="0"/>
              <a:t>. </a:t>
            </a:r>
            <a:r>
              <a:rPr lang="ko-KR" altLang="en-US" dirty="0"/>
              <a:t>적은 자원으로도 높은 성능을 발휘할 수 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r>
              <a:rPr lang="en" altLang="ko-Kore-KR" b="1" dirty="0" err="1"/>
              <a:t>ViT</a:t>
            </a:r>
            <a:r>
              <a:rPr lang="en" altLang="ko-Kore-KR" b="1" dirty="0"/>
              <a:t> (Vision Transformer)</a:t>
            </a:r>
            <a:r>
              <a:rPr lang="en" altLang="ko-Kore-KR" dirty="0"/>
              <a:t>: </a:t>
            </a:r>
            <a:r>
              <a:rPr lang="ko-KR" altLang="en-US" dirty="0"/>
              <a:t>이미지 패치를 토큰으로 처리해 시퀀스 모델링을 하는 </a:t>
            </a:r>
            <a:r>
              <a:rPr lang="en" altLang="ko-Kore-KR" dirty="0"/>
              <a:t>Transformer </a:t>
            </a:r>
            <a:r>
              <a:rPr lang="ko-KR" altLang="en-US" dirty="0"/>
              <a:t>기반 모델</a:t>
            </a:r>
            <a:r>
              <a:rPr lang="en-US" altLang="ko-KR" dirty="0"/>
              <a:t>. </a:t>
            </a:r>
            <a:r>
              <a:rPr lang="en" altLang="ko-Kore-KR" dirty="0"/>
              <a:t>CNN </a:t>
            </a:r>
            <a:r>
              <a:rPr lang="ko-KR" altLang="en-US" dirty="0"/>
              <a:t>없이도 장기적인 의존성을 잘 포착하며</a:t>
            </a:r>
            <a:r>
              <a:rPr lang="en-US" altLang="ko-KR" dirty="0"/>
              <a:t>, </a:t>
            </a:r>
            <a:r>
              <a:rPr lang="ko-KR" altLang="en-US" dirty="0"/>
              <a:t>큰 데이터셋에서 우수한 성능을 기대할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1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i="0" u="none" strike="noStrike" cap="none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향후 계획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1408975" y="1184290"/>
            <a:ext cx="7611900" cy="352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EDA</a:t>
            </a:r>
            <a:r>
              <a:rPr lang="ko-KR" altLang="en-US" b="1" dirty="0"/>
              <a:t> 및 시각화</a:t>
            </a:r>
            <a:endParaRPr lang="en-US" altLang="ko-KR" b="1" dirty="0"/>
          </a:p>
          <a:p>
            <a:pPr marL="4318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endParaRPr lang="en-US" altLang="ko-KR" b="1" dirty="0"/>
          </a:p>
          <a:p>
            <a:pPr marL="889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-KR" b="1" dirty="0"/>
              <a:t>2. </a:t>
            </a:r>
            <a:r>
              <a:rPr lang="ko-KR" altLang="en-US" b="1" dirty="0"/>
              <a:t>이미지 데이터 증강</a:t>
            </a:r>
            <a:endParaRPr lang="en-US" altLang="ko-KR" b="1" dirty="0"/>
          </a:p>
          <a:p>
            <a:pPr marL="889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altLang="ko-KR" b="1" dirty="0"/>
          </a:p>
          <a:p>
            <a:pPr marL="889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-KR" b="1" dirty="0"/>
              <a:t>3.</a:t>
            </a:r>
            <a:r>
              <a:rPr lang="ko-KR" altLang="en-US" b="1" dirty="0"/>
              <a:t> 선정된 모델 이론 학습 및 논문 리뷰</a:t>
            </a:r>
            <a:endParaRPr lang="en-US" altLang="ko-KR" b="1" dirty="0"/>
          </a:p>
          <a:p>
            <a:pPr marL="889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altLang="ko-KR" b="1" dirty="0"/>
          </a:p>
          <a:p>
            <a:pPr marL="889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-KR" b="1" dirty="0"/>
              <a:t>4.</a:t>
            </a:r>
            <a:r>
              <a:rPr lang="ko-KR" altLang="en-US" b="1" dirty="0"/>
              <a:t> 모델 구현 및 성능 비교</a:t>
            </a:r>
            <a:endParaRPr lang="en-US" altLang="ko-KR" b="1" dirty="0"/>
          </a:p>
          <a:p>
            <a:pPr marL="889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altLang="ko-KR" b="1" dirty="0"/>
          </a:p>
          <a:p>
            <a:pPr marL="889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-KR" b="1" dirty="0"/>
              <a:t>5.</a:t>
            </a:r>
            <a:r>
              <a:rPr lang="ko-KR" altLang="en-US" b="1" dirty="0"/>
              <a:t> 최종 모델 선택</a:t>
            </a:r>
            <a:endParaRPr lang="en-US" altLang="ko-KR" b="1" dirty="0"/>
          </a:p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243</Words>
  <Application>Microsoft Office PowerPoint</Application>
  <PresentationFormat>화면 슬라이드 쇼(16:9)</PresentationFormat>
  <Paragraphs>45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NanumGothicExtraBold</vt:lpstr>
      <vt:lpstr>Helvetica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임유민</cp:lastModifiedBy>
  <cp:revision>3</cp:revision>
  <dcterms:modified xsi:type="dcterms:W3CDTF">2024-09-23T08:36:15Z</dcterms:modified>
</cp:coreProperties>
</file>