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1" r:id="rId16"/>
    <p:sldId id="262" r:id="rId17"/>
    <p:sldId id="263" r:id="rId18"/>
    <p:sldId id="264" r:id="rId19"/>
    <p:sldId id="265" r:id="rId20"/>
    <p:sldId id="277" r:id="rId21"/>
    <p:sldId id="266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77313" autoAdjust="0"/>
  </p:normalViewPr>
  <p:slideViewPr>
    <p:cSldViewPr snapToGrid="0">
      <p:cViewPr>
        <p:scale>
          <a:sx n="72" d="100"/>
          <a:sy n="72" d="100"/>
        </p:scale>
        <p:origin x="1282" y="-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DF733-6B51-4D93-8CB7-9B14AB3714AA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5F605-F247-4DB0-93E0-8AACA8337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60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/>
              <a:t>또한</a:t>
            </a:r>
            <a:r>
              <a:rPr lang="en-US" altLang="ko-KR" b="0" dirty="0"/>
              <a:t>, RGB </a:t>
            </a:r>
            <a:r>
              <a:rPr lang="ko-KR" altLang="en-US" b="0" dirty="0"/>
              <a:t>채널 강도를 변화시키는 방식으로 데이터를 증강했습니다</a:t>
            </a:r>
            <a:r>
              <a:rPr lang="en-US" altLang="ko-KR" b="0" dirty="0"/>
              <a:t>. </a:t>
            </a:r>
            <a:r>
              <a:rPr lang="ko-KR" altLang="en-US" b="0" dirty="0"/>
              <a:t>이는 모델이 색상에 의존하지 않고 형태나 구조적인 특징을 학습하도록 도와주어</a:t>
            </a:r>
            <a:r>
              <a:rPr lang="en-US" altLang="ko-KR" b="0" dirty="0"/>
              <a:t>, </a:t>
            </a:r>
            <a:r>
              <a:rPr lang="ko-KR" altLang="en-US" b="0" dirty="0"/>
              <a:t>이미지의 색 변동에도 강건한 성능을 발휘할 수 있게 합니다</a:t>
            </a:r>
            <a:r>
              <a:rPr lang="en-US" altLang="ko-KR" b="0" dirty="0"/>
              <a:t>.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335196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i="0" dirty="0" err="1"/>
              <a:t>AlexNet</a:t>
            </a:r>
            <a:r>
              <a:rPr lang="ko-KR" altLang="en-US" b="0" i="0" dirty="0"/>
              <a:t>에서는 </a:t>
            </a:r>
            <a:r>
              <a:rPr lang="ko-KR" altLang="en-US" b="0" i="0" dirty="0" err="1"/>
              <a:t>드롭아웃</a:t>
            </a:r>
            <a:r>
              <a:rPr lang="ko-KR" altLang="en-US" b="0" i="0" dirty="0"/>
              <a:t> 기법을 도입하여 과적합을 방지했습니다</a:t>
            </a:r>
            <a:r>
              <a:rPr lang="en-US" altLang="ko-KR" b="0" i="0" dirty="0"/>
              <a:t>. </a:t>
            </a:r>
            <a:r>
              <a:rPr lang="ko-KR" altLang="en-US" b="0" i="0" dirty="0"/>
              <a:t>학습 중 일부 뉴런을 무작위로 비활성화함으로써 특정 뉴런에 의존하지 않고 다양한 뉴런 조합을 학습하게 했습니다</a:t>
            </a:r>
            <a:r>
              <a:rPr lang="en-US" altLang="ko-KR" b="0" i="0" dirty="0"/>
              <a:t>. </a:t>
            </a:r>
            <a:r>
              <a:rPr lang="ko-KR" altLang="en-US" b="0" i="0" dirty="0"/>
              <a:t>이로 인해 모델의 일반화 성능이 크게 향상되었습니다</a:t>
            </a:r>
            <a:r>
              <a:rPr lang="en-US" altLang="ko-KR" b="0" i="0" dirty="0"/>
              <a:t>.</a:t>
            </a:r>
            <a:endParaRPr b="0" i="0" dirty="0"/>
          </a:p>
        </p:txBody>
      </p:sp>
    </p:spTree>
    <p:extLst>
      <p:ext uri="{BB962C8B-B14F-4D97-AF65-F5344CB8AC3E}">
        <p14:creationId xmlns:p14="http://schemas.microsoft.com/office/powerpoint/2010/main" val="3154909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/>
              <a:t>마지막으로</a:t>
            </a:r>
            <a:r>
              <a:rPr lang="en-US" altLang="ko-KR" b="0" i="0" dirty="0"/>
              <a:t>, </a:t>
            </a:r>
            <a:r>
              <a:rPr lang="en-US" altLang="ko-KR" b="0" i="0" dirty="0" err="1"/>
              <a:t>AlexNet</a:t>
            </a:r>
            <a:r>
              <a:rPr lang="ko-KR" altLang="en-US" b="0" i="0" dirty="0"/>
              <a:t>의 학습 세부 사항입니다</a:t>
            </a:r>
            <a:r>
              <a:rPr lang="en-US" altLang="ko-KR" b="0" i="0" dirty="0"/>
              <a:t>. </a:t>
            </a:r>
            <a:r>
              <a:rPr lang="ko-KR" altLang="en-US" b="0" i="0" dirty="0"/>
              <a:t>가중치 초기화는 평균 </a:t>
            </a:r>
            <a:r>
              <a:rPr lang="en-US" altLang="ko-KR" b="0" i="0" dirty="0"/>
              <a:t>0, </a:t>
            </a:r>
            <a:r>
              <a:rPr lang="ko-KR" altLang="en-US" b="0" i="0" dirty="0"/>
              <a:t>표준편차 </a:t>
            </a:r>
            <a:r>
              <a:rPr lang="en-US" altLang="ko-KR" b="0" i="0" dirty="0"/>
              <a:t>0.01</a:t>
            </a:r>
            <a:r>
              <a:rPr lang="ko-KR" altLang="en-US" b="0" i="0" dirty="0"/>
              <a:t>의 </a:t>
            </a:r>
            <a:r>
              <a:rPr lang="ko-KR" altLang="en-US" b="0" i="0" dirty="0" err="1"/>
              <a:t>가우시안</a:t>
            </a:r>
            <a:r>
              <a:rPr lang="ko-KR" altLang="en-US" b="0" i="0" dirty="0"/>
              <a:t> 분포로 설정되었고</a:t>
            </a:r>
            <a:r>
              <a:rPr lang="en-US" altLang="ko-KR" b="0" i="0" dirty="0"/>
              <a:t>, </a:t>
            </a:r>
            <a:r>
              <a:rPr lang="ko-KR" altLang="en-US" b="0" i="0" dirty="0"/>
              <a:t>학습 주기는 총 </a:t>
            </a:r>
            <a:r>
              <a:rPr lang="en-US" altLang="ko-KR" b="0" i="0" dirty="0"/>
              <a:t>90</a:t>
            </a:r>
            <a:r>
              <a:rPr lang="ko-KR" altLang="en-US" b="0" i="0" dirty="0"/>
              <a:t>회</a:t>
            </a:r>
            <a:r>
              <a:rPr lang="en-US" altLang="ko-KR" b="0" i="0" dirty="0"/>
              <a:t>, </a:t>
            </a:r>
            <a:r>
              <a:rPr lang="ko-KR" altLang="en-US" b="0" i="0" dirty="0"/>
              <a:t>데이터는 </a:t>
            </a:r>
            <a:r>
              <a:rPr lang="en-US" altLang="ko-KR" b="0" i="0" dirty="0"/>
              <a:t>120</a:t>
            </a:r>
            <a:r>
              <a:rPr lang="ko-KR" altLang="en-US" b="0" i="0" dirty="0"/>
              <a:t>만 개의 이미지를 사용하였습니다</a:t>
            </a:r>
            <a:r>
              <a:rPr lang="en-US" altLang="ko-KR" b="0" i="0" dirty="0"/>
              <a:t>. </a:t>
            </a:r>
            <a:r>
              <a:rPr lang="ko-KR" altLang="en-US" b="0" i="0" dirty="0"/>
              <a:t>학습은 </a:t>
            </a:r>
            <a:r>
              <a:rPr lang="en-US" altLang="ko-KR" b="0" i="0" dirty="0"/>
              <a:t>NVIDIA GTX 580 GPU </a:t>
            </a:r>
            <a:r>
              <a:rPr lang="ko-KR" altLang="en-US" b="0" i="0" dirty="0"/>
              <a:t>두 개로 </a:t>
            </a:r>
            <a:r>
              <a:rPr lang="en-US" altLang="ko-KR" b="0" i="0" dirty="0"/>
              <a:t>5~6</a:t>
            </a:r>
            <a:r>
              <a:rPr lang="ko-KR" altLang="en-US" b="0" i="0" dirty="0"/>
              <a:t>일 동안 진행되었습니다</a:t>
            </a:r>
            <a:r>
              <a:rPr lang="en-US" altLang="ko-KR" b="0" i="0" dirty="0"/>
              <a:t>.</a:t>
            </a:r>
            <a:endParaRPr b="0" i="0" dirty="0"/>
          </a:p>
        </p:txBody>
      </p:sp>
    </p:spTree>
    <p:extLst>
      <p:ext uri="{BB962C8B-B14F-4D97-AF65-F5344CB8AC3E}">
        <p14:creationId xmlns:p14="http://schemas.microsoft.com/office/powerpoint/2010/main" val="779724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/>
              <a:t>다음은 </a:t>
            </a:r>
            <a:r>
              <a:rPr lang="en-US" altLang="ko-KR" b="0" dirty="0" err="1"/>
              <a:t>ResNet</a:t>
            </a:r>
            <a:r>
              <a:rPr lang="ko-KR" altLang="en-US" b="0" dirty="0"/>
              <a:t>의 소개입니다</a:t>
            </a:r>
            <a:r>
              <a:rPr lang="en-US" altLang="ko-KR" b="0" dirty="0"/>
              <a:t>. </a:t>
            </a:r>
            <a:r>
              <a:rPr lang="ko-KR" altLang="en-US" b="0" dirty="0"/>
              <a:t>딥러닝 모델이 깊어질수록 </a:t>
            </a:r>
            <a:r>
              <a:rPr lang="en-US" altLang="ko-KR" b="0" dirty="0"/>
              <a:t>Vanishing Gradient </a:t>
            </a:r>
            <a:r>
              <a:rPr lang="ko-KR" altLang="en-US" b="0" dirty="0"/>
              <a:t>문제가 발생해 학습이 어려워집니다</a:t>
            </a:r>
            <a:r>
              <a:rPr lang="en-US" altLang="ko-KR" b="0" dirty="0"/>
              <a:t>. </a:t>
            </a:r>
            <a:r>
              <a:rPr lang="en-US" altLang="ko-KR" b="0" dirty="0" err="1"/>
              <a:t>ResNet</a:t>
            </a:r>
            <a:r>
              <a:rPr lang="ko-KR" altLang="en-US" b="0" dirty="0"/>
              <a:t>은 이를 해결하기 위해 </a:t>
            </a:r>
            <a:r>
              <a:rPr lang="ko-KR" altLang="en-US" b="0" dirty="0" err="1"/>
              <a:t>잔차</a:t>
            </a:r>
            <a:r>
              <a:rPr lang="ko-KR" altLang="en-US" b="0" dirty="0"/>
              <a:t> 학습 기법을 도입하였습니다</a:t>
            </a:r>
            <a:r>
              <a:rPr lang="en-US" altLang="ko-KR" b="0" dirty="0"/>
              <a:t>. </a:t>
            </a:r>
            <a:r>
              <a:rPr lang="ko-KR" altLang="en-US" b="0" dirty="0" err="1"/>
              <a:t>입력값을</a:t>
            </a:r>
            <a:r>
              <a:rPr lang="ko-KR" altLang="en-US" b="0" dirty="0"/>
              <a:t> 참조하여 학습하는 방식으로</a:t>
            </a:r>
            <a:r>
              <a:rPr lang="en-US" altLang="ko-KR" b="0" dirty="0"/>
              <a:t>, </a:t>
            </a:r>
            <a:r>
              <a:rPr lang="ko-KR" altLang="en-US" b="0" dirty="0"/>
              <a:t>기존 모델보다 훨씬 더 깊은 네트워크 구조를 설계할 수 있었습니다</a:t>
            </a:r>
            <a:r>
              <a:rPr lang="en-US" altLang="ko-KR" b="0" dirty="0"/>
              <a:t>. </a:t>
            </a:r>
            <a:r>
              <a:rPr lang="ko-KR" altLang="en-US" b="0" dirty="0"/>
              <a:t>이로 인해</a:t>
            </a:r>
            <a:r>
              <a:rPr lang="en-US" altLang="ko-KR" b="0" dirty="0"/>
              <a:t>, </a:t>
            </a:r>
            <a:r>
              <a:rPr lang="en-US" altLang="ko-KR" b="0" dirty="0" err="1"/>
              <a:t>ResNet</a:t>
            </a:r>
            <a:r>
              <a:rPr lang="ko-KR" altLang="en-US" b="0" dirty="0"/>
              <a:t>은 </a:t>
            </a:r>
            <a:r>
              <a:rPr lang="en-US" altLang="ko-KR" b="0" dirty="0"/>
              <a:t>ImageNet </a:t>
            </a:r>
            <a:r>
              <a:rPr lang="ko-KR" altLang="en-US" b="0" dirty="0"/>
              <a:t>대회에서 </a:t>
            </a:r>
            <a:r>
              <a:rPr lang="en-US" altLang="ko-KR" b="0" dirty="0"/>
              <a:t>3.57%</a:t>
            </a:r>
            <a:r>
              <a:rPr lang="ko-KR" altLang="en-US" b="0" dirty="0"/>
              <a:t>의 오류율로 </a:t>
            </a:r>
            <a:r>
              <a:rPr lang="en-US" altLang="ko-KR" b="0" dirty="0"/>
              <a:t>1</a:t>
            </a:r>
            <a:r>
              <a:rPr lang="ko-KR" altLang="en-US" b="0" dirty="0"/>
              <a:t>위를 차지했습니다</a:t>
            </a:r>
            <a:r>
              <a:rPr lang="en-US" altLang="ko-KR" b="0" dirty="0"/>
              <a:t>.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ResNet</a:t>
            </a:r>
            <a:r>
              <a:rPr lang="ko-KR" altLang="en-US" dirty="0"/>
              <a:t>의 핵심 요소는 </a:t>
            </a:r>
            <a:r>
              <a:rPr lang="en-US" altLang="ko-KR" dirty="0"/>
              <a:t>Skip Connection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일반적인 신경망 연결에 </a:t>
            </a:r>
            <a:r>
              <a:rPr lang="ko-KR" altLang="en-US" dirty="0" err="1"/>
              <a:t>스킵</a:t>
            </a:r>
            <a:r>
              <a:rPr lang="ko-KR" altLang="en-US" dirty="0"/>
              <a:t> 연결을 추가하여 </a:t>
            </a:r>
            <a:r>
              <a:rPr lang="ko-KR" altLang="en-US" dirty="0" err="1"/>
              <a:t>계산량을</a:t>
            </a:r>
            <a:r>
              <a:rPr lang="ko-KR" altLang="en-US" dirty="0"/>
              <a:t> 늘리지 않으면서도 파라미터 수를 증가시키지 않는 장점이 있습니다</a:t>
            </a:r>
            <a:r>
              <a:rPr lang="en-US" altLang="ko-KR" dirty="0"/>
              <a:t>. </a:t>
            </a:r>
            <a:r>
              <a:rPr lang="ko-KR" altLang="en-US" dirty="0"/>
              <a:t>이러한 연결 덕분에 모델이 깊어지더라도 성능 저하를 방지할 수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8363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 err="1"/>
              <a:t>잔차</a:t>
            </a:r>
            <a:r>
              <a:rPr lang="ko-KR" altLang="en-US" b="0" dirty="0"/>
              <a:t> 학습의 개념을 조금 더 자세히 설명하겠습니다</a:t>
            </a:r>
            <a:r>
              <a:rPr lang="en-US" altLang="ko-KR" b="0" dirty="0"/>
              <a:t>. </a:t>
            </a:r>
            <a:r>
              <a:rPr lang="en-US" altLang="ko-KR" b="0" dirty="0" err="1"/>
              <a:t>ResNet</a:t>
            </a:r>
            <a:r>
              <a:rPr lang="ko-KR" altLang="en-US" b="0" dirty="0"/>
              <a:t>은 </a:t>
            </a:r>
            <a:r>
              <a:rPr lang="en-US" altLang="ko-KR" b="0" dirty="0"/>
              <a:t>H(x)</a:t>
            </a:r>
            <a:r>
              <a:rPr lang="ko-KR" altLang="en-US" b="0" dirty="0"/>
              <a:t>라는 복잡한 함수를 학습하기보다는 </a:t>
            </a:r>
            <a:r>
              <a:rPr lang="en-US" altLang="ko-KR" b="0" dirty="0"/>
              <a:t>F(x) = H(x) - x</a:t>
            </a:r>
            <a:r>
              <a:rPr lang="ko-KR" altLang="en-US" b="0" dirty="0"/>
              <a:t>와 같이 </a:t>
            </a:r>
            <a:r>
              <a:rPr lang="ko-KR" altLang="en-US" b="0" dirty="0" err="1"/>
              <a:t>잔차</a:t>
            </a:r>
            <a:r>
              <a:rPr lang="ko-KR" altLang="en-US" b="0" dirty="0"/>
              <a:t> 함수로 학습을 단순화합니다</a:t>
            </a:r>
            <a:r>
              <a:rPr lang="en-US" altLang="ko-KR" b="0" dirty="0"/>
              <a:t>. </a:t>
            </a:r>
            <a:r>
              <a:rPr lang="ko-KR" altLang="en-US" b="0" dirty="0"/>
              <a:t>이를 통해 네트워크가 입력 정보를 유지하면서 새로운 정보를 학습하도록 하며</a:t>
            </a:r>
            <a:r>
              <a:rPr lang="en-US" altLang="ko-KR" b="0" dirty="0"/>
              <a:t>, identity mapping</a:t>
            </a:r>
            <a:r>
              <a:rPr lang="ko-KR" altLang="en-US" b="0" dirty="0"/>
              <a:t>을 </a:t>
            </a:r>
            <a:r>
              <a:rPr lang="ko-KR" altLang="en-US" b="0" dirty="0" err="1"/>
              <a:t>근사화하는</a:t>
            </a:r>
            <a:r>
              <a:rPr lang="ko-KR" altLang="en-US" b="0" dirty="0"/>
              <a:t> 어려움을 피할 수 있습니다</a:t>
            </a:r>
            <a:r>
              <a:rPr lang="en-US" altLang="ko-KR" b="0" dirty="0"/>
              <a:t>. </a:t>
            </a:r>
            <a:r>
              <a:rPr lang="ko-KR" altLang="en-US" b="0" dirty="0"/>
              <a:t>최적의 상태에서는 신경망이 가중치를 </a:t>
            </a:r>
            <a:r>
              <a:rPr lang="en-US" altLang="ko-KR" b="0" dirty="0"/>
              <a:t>0</a:t>
            </a:r>
            <a:r>
              <a:rPr lang="ko-KR" altLang="en-US" b="0" dirty="0"/>
              <a:t>으로 조정하여 자연스럽게 </a:t>
            </a:r>
            <a:r>
              <a:rPr lang="en-US" altLang="ko-KR" b="0" dirty="0"/>
              <a:t>identity mapping</a:t>
            </a:r>
            <a:r>
              <a:rPr lang="ko-KR" altLang="en-US" b="0" dirty="0"/>
              <a:t>을 수행하게 됩니다</a:t>
            </a:r>
            <a:r>
              <a:rPr lang="en-US" altLang="ko-KR" b="0" dirty="0"/>
              <a:t>.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901205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 err="1"/>
              <a:t>ResNet</a:t>
            </a:r>
            <a:r>
              <a:rPr lang="ko-KR" altLang="en-US" b="0" dirty="0"/>
              <a:t>의 </a:t>
            </a:r>
            <a:r>
              <a:rPr lang="en-US" altLang="ko-KR" b="0" dirty="0"/>
              <a:t>Identity Mapping</a:t>
            </a:r>
            <a:r>
              <a:rPr lang="ko-KR" altLang="en-US" b="0" dirty="0"/>
              <a:t>은 </a:t>
            </a:r>
            <a:r>
              <a:rPr lang="en-US" altLang="ko-KR" b="0" dirty="0"/>
              <a:t>Shortcut connection</a:t>
            </a:r>
            <a:r>
              <a:rPr lang="ko-KR" altLang="en-US" b="0" dirty="0"/>
              <a:t>을 통해 이루어집니다</a:t>
            </a:r>
            <a:r>
              <a:rPr lang="en-US" altLang="ko-KR" b="0" dirty="0"/>
              <a:t>. </a:t>
            </a:r>
            <a:r>
              <a:rPr lang="ko-KR" altLang="en-US" b="0" dirty="0"/>
              <a:t>입력과 출력의 크기가 같을 때는 </a:t>
            </a:r>
            <a:r>
              <a:rPr lang="en-US" altLang="ko-KR" b="0" dirty="0"/>
              <a:t>skip connection</a:t>
            </a:r>
            <a:r>
              <a:rPr lang="ko-KR" altLang="en-US" b="0" dirty="0"/>
              <a:t>을 사용하여 입력을 그대로 출력으로 전달하며</a:t>
            </a:r>
            <a:r>
              <a:rPr lang="en-US" altLang="ko-KR" b="0" dirty="0"/>
              <a:t>, </a:t>
            </a:r>
            <a:r>
              <a:rPr lang="ko-KR" altLang="en-US" b="0" dirty="0"/>
              <a:t>차원이 다를 경우에는 </a:t>
            </a:r>
            <a:r>
              <a:rPr lang="en-US" altLang="ko-KR" b="0" dirty="0"/>
              <a:t>1x1 </a:t>
            </a:r>
            <a:r>
              <a:rPr lang="ko-KR" altLang="en-US" b="0" dirty="0" err="1"/>
              <a:t>합성곱을</a:t>
            </a:r>
            <a:r>
              <a:rPr lang="ko-KR" altLang="en-US" b="0" dirty="0"/>
              <a:t> 활용하여 차원을 맞춥니다</a:t>
            </a:r>
            <a:r>
              <a:rPr lang="en-US" altLang="ko-KR" b="0" dirty="0"/>
              <a:t>. </a:t>
            </a:r>
            <a:r>
              <a:rPr lang="ko-KR" altLang="en-US" b="0" dirty="0"/>
              <a:t>이러한 방식으로 레이어 간의 정보 손실을 줄이고 학습 안정성을 높일 수 있습니다</a:t>
            </a:r>
            <a:r>
              <a:rPr lang="en-US" altLang="ko-KR" b="0" dirty="0"/>
              <a:t>.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594384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/>
              <a:t>다음은 </a:t>
            </a:r>
            <a:r>
              <a:rPr lang="en-US" altLang="ko-KR" b="0" dirty="0" err="1"/>
              <a:t>ResNet</a:t>
            </a:r>
            <a:r>
              <a:rPr lang="ko-KR" altLang="en-US" b="0" dirty="0"/>
              <a:t>의 </a:t>
            </a:r>
            <a:r>
              <a:rPr lang="en-US" altLang="ko-KR" b="0" dirty="0"/>
              <a:t>Plain Network </a:t>
            </a:r>
            <a:r>
              <a:rPr lang="ko-KR" altLang="en-US" b="0" dirty="0"/>
              <a:t>구조입니다</a:t>
            </a:r>
            <a:r>
              <a:rPr lang="en-US" altLang="ko-KR" b="0" dirty="0"/>
              <a:t>. </a:t>
            </a:r>
            <a:r>
              <a:rPr lang="ko-KR" altLang="en-US" b="0" dirty="0"/>
              <a:t>동일한 </a:t>
            </a:r>
            <a:r>
              <a:rPr lang="en-US" altLang="ko-KR" b="0" dirty="0"/>
              <a:t>feature map</a:t>
            </a:r>
            <a:r>
              <a:rPr lang="ko-KR" altLang="en-US" b="0" dirty="0"/>
              <a:t>을 갖는 레이어에서는 필터 수를 일정하게 유지하며</a:t>
            </a:r>
            <a:r>
              <a:rPr lang="en-US" altLang="ko-KR" b="0" dirty="0"/>
              <a:t>, </a:t>
            </a:r>
            <a:r>
              <a:rPr lang="ko-KR" altLang="en-US" b="0" dirty="0"/>
              <a:t>출력 크기가 절반으로 줄어들 때는 필터 개수를 두 배로 늘리는 방식을 적용합니다</a:t>
            </a:r>
            <a:r>
              <a:rPr lang="en-US" altLang="ko-KR" b="0" dirty="0"/>
              <a:t>. </a:t>
            </a:r>
            <a:r>
              <a:rPr lang="ko-KR" altLang="en-US" b="0" dirty="0" err="1"/>
              <a:t>다운샘플링은</a:t>
            </a:r>
            <a:r>
              <a:rPr lang="ko-KR" altLang="en-US" b="0" dirty="0"/>
              <a:t> </a:t>
            </a:r>
            <a:r>
              <a:rPr lang="en-US" altLang="ko-KR" b="0" dirty="0"/>
              <a:t>stride</a:t>
            </a:r>
            <a:r>
              <a:rPr lang="ko-KR" altLang="en-US" b="0" dirty="0"/>
              <a:t>가 </a:t>
            </a:r>
            <a:r>
              <a:rPr lang="en-US" altLang="ko-KR" b="0" dirty="0"/>
              <a:t>2</a:t>
            </a:r>
            <a:r>
              <a:rPr lang="ko-KR" altLang="en-US" b="0" dirty="0"/>
              <a:t>인 </a:t>
            </a:r>
            <a:r>
              <a:rPr lang="ko-KR" altLang="en-US" b="0" dirty="0" err="1"/>
              <a:t>합성곱층으로</a:t>
            </a:r>
            <a:r>
              <a:rPr lang="ko-KR" altLang="en-US" b="0" dirty="0"/>
              <a:t> 수행하며</a:t>
            </a:r>
            <a:r>
              <a:rPr lang="en-US" altLang="ko-KR" b="0" dirty="0"/>
              <a:t>, </a:t>
            </a:r>
            <a:r>
              <a:rPr lang="ko-KR" altLang="en-US" b="0" dirty="0"/>
              <a:t>이로 인해 복잡도를 일정하게 유지하면서도 연산 효율성을 높일 수 있었습니다</a:t>
            </a:r>
            <a:r>
              <a:rPr lang="en-US" altLang="ko-KR" b="0" dirty="0"/>
              <a:t>.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370602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/>
              <a:t>이제 </a:t>
            </a:r>
            <a:r>
              <a:rPr lang="en-US" altLang="ko-KR" b="0" dirty="0"/>
              <a:t>RNN</a:t>
            </a:r>
            <a:r>
              <a:rPr lang="ko-KR" altLang="en-US" b="0" dirty="0"/>
              <a:t>의 구조를 보겠습니다</a:t>
            </a:r>
            <a:r>
              <a:rPr lang="en-US" altLang="ko-KR" b="0" dirty="0"/>
              <a:t>. Plain Network</a:t>
            </a:r>
            <a:r>
              <a:rPr lang="ko-KR" altLang="en-US" b="0" dirty="0"/>
              <a:t>에 </a:t>
            </a:r>
            <a:r>
              <a:rPr lang="en-US" altLang="ko-KR" b="0" dirty="0"/>
              <a:t>Shortcut Connection</a:t>
            </a:r>
            <a:r>
              <a:rPr lang="ko-KR" altLang="en-US" b="0" dirty="0"/>
              <a:t>을 추가한 구조로</a:t>
            </a:r>
            <a:r>
              <a:rPr lang="en-US" altLang="ko-KR" b="0" dirty="0"/>
              <a:t>, </a:t>
            </a:r>
            <a:r>
              <a:rPr lang="ko-KR" altLang="en-US" b="0" dirty="0"/>
              <a:t>입력과 출력 크기가 같을 경우에는 입력을 그대로 출력으로 전달하고</a:t>
            </a:r>
            <a:r>
              <a:rPr lang="en-US" altLang="ko-KR" b="0" dirty="0"/>
              <a:t>, </a:t>
            </a:r>
            <a:r>
              <a:rPr lang="ko-KR" altLang="en-US" b="0" dirty="0"/>
              <a:t>크기가 다를 경우에는 </a:t>
            </a:r>
            <a:r>
              <a:rPr lang="en-US" altLang="ko-KR" b="0" dirty="0"/>
              <a:t>projection shortcut</a:t>
            </a:r>
            <a:r>
              <a:rPr lang="ko-KR" altLang="en-US" b="0" dirty="0"/>
              <a:t>으로 맞춥니다</a:t>
            </a:r>
            <a:r>
              <a:rPr lang="en-US" altLang="ko-KR" b="0" dirty="0"/>
              <a:t>. </a:t>
            </a:r>
            <a:r>
              <a:rPr lang="ko-KR" altLang="en-US" b="0" dirty="0"/>
              <a:t>이 방식은 </a:t>
            </a:r>
            <a:r>
              <a:rPr lang="en-US" altLang="ko-KR" b="0" dirty="0"/>
              <a:t>VGG-19</a:t>
            </a:r>
            <a:r>
              <a:rPr lang="ko-KR" altLang="en-US" b="0" dirty="0"/>
              <a:t>에 비해 복잡도는 낮추고</a:t>
            </a:r>
            <a:r>
              <a:rPr lang="en-US" altLang="ko-KR" b="0" dirty="0"/>
              <a:t>, </a:t>
            </a:r>
            <a:r>
              <a:rPr lang="ko-KR" altLang="en-US" b="0" dirty="0"/>
              <a:t>연산 효율성은 높이는 데 큰 도움이 되었습니다</a:t>
            </a:r>
            <a:r>
              <a:rPr lang="en-US" altLang="ko-KR" b="0" dirty="0"/>
              <a:t>.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550664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err="1"/>
              <a:t>ResNet</a:t>
            </a:r>
            <a:r>
              <a:rPr lang="ko-KR" altLang="en-US" b="0" dirty="0"/>
              <a:t>의 이미지 </a:t>
            </a:r>
            <a:r>
              <a:rPr lang="ko-KR" altLang="en-US" b="0" dirty="0" err="1"/>
              <a:t>전처리</a:t>
            </a:r>
            <a:r>
              <a:rPr lang="ko-KR" altLang="en-US" b="0" dirty="0"/>
              <a:t> 및 데이터 증강은 </a:t>
            </a:r>
            <a:r>
              <a:rPr lang="en-US" altLang="ko-KR" b="0" dirty="0" err="1"/>
              <a:t>AlexNet</a:t>
            </a:r>
            <a:r>
              <a:rPr lang="ko-KR" altLang="en-US" b="0" dirty="0"/>
              <a:t>과 동일한 방식으로 이루어졌습니다</a:t>
            </a:r>
            <a:r>
              <a:rPr lang="en-US" altLang="ko-KR" b="0" dirty="0"/>
              <a:t>. </a:t>
            </a:r>
            <a:r>
              <a:rPr lang="ko-KR" altLang="en-US" b="0" dirty="0"/>
              <a:t>또한</a:t>
            </a:r>
            <a:r>
              <a:rPr lang="en-US" altLang="ko-KR" b="0" dirty="0"/>
              <a:t>, </a:t>
            </a:r>
            <a:r>
              <a:rPr lang="ko-KR" altLang="en-US" b="0" dirty="0"/>
              <a:t>각 </a:t>
            </a:r>
            <a:r>
              <a:rPr lang="ko-KR" altLang="en-US" b="0" dirty="0" err="1"/>
              <a:t>합성곱</a:t>
            </a:r>
            <a:r>
              <a:rPr lang="ko-KR" altLang="en-US" b="0" dirty="0"/>
              <a:t> 레이어와 활성화 함수 전에는 </a:t>
            </a:r>
            <a:r>
              <a:rPr lang="en-US" altLang="ko-KR" b="0" dirty="0"/>
              <a:t>Batch Normalization</a:t>
            </a:r>
            <a:r>
              <a:rPr lang="ko-KR" altLang="en-US" b="0" dirty="0"/>
              <a:t>이 적용되었습니다</a:t>
            </a:r>
            <a:r>
              <a:rPr lang="en-US" altLang="ko-KR" b="0" dirty="0"/>
              <a:t>. Batch Normalization</a:t>
            </a:r>
            <a:r>
              <a:rPr lang="ko-KR" altLang="en-US" b="0" dirty="0"/>
              <a:t>은 네트워크의 학습을 안정시키고 속도를 높이는 데 기여했습니다</a:t>
            </a:r>
            <a:r>
              <a:rPr lang="en-US" altLang="ko-KR" b="0" dirty="0"/>
              <a:t>. </a:t>
            </a:r>
            <a:r>
              <a:rPr lang="en-US" altLang="ko-KR" b="0" dirty="0" err="1"/>
              <a:t>ResNet</a:t>
            </a:r>
            <a:r>
              <a:rPr lang="ko-KR" altLang="en-US" b="0" dirty="0"/>
              <a:t>의 학습 세부 사항입니다</a:t>
            </a:r>
            <a:r>
              <a:rPr lang="en-US" altLang="ko-KR" b="0" dirty="0"/>
              <a:t>. SGD</a:t>
            </a:r>
            <a:r>
              <a:rPr lang="ko-KR" altLang="en-US" b="0" dirty="0"/>
              <a:t>를 사용하였으며</a:t>
            </a:r>
            <a:r>
              <a:rPr lang="en-US" altLang="ko-KR" b="0" dirty="0"/>
              <a:t>, </a:t>
            </a:r>
            <a:r>
              <a:rPr lang="ko-KR" altLang="en-US" b="0" dirty="0"/>
              <a:t>초기 </a:t>
            </a:r>
            <a:r>
              <a:rPr lang="ko-KR" altLang="en-US" b="0" dirty="0" err="1"/>
              <a:t>학습률은</a:t>
            </a:r>
            <a:r>
              <a:rPr lang="ko-KR" altLang="en-US" b="0" dirty="0"/>
              <a:t> </a:t>
            </a:r>
            <a:r>
              <a:rPr lang="en-US" altLang="ko-KR" b="0" dirty="0"/>
              <a:t>0.1</a:t>
            </a:r>
            <a:r>
              <a:rPr lang="ko-KR" altLang="en-US" b="0" dirty="0"/>
              <a:t>로 설정하고</a:t>
            </a:r>
            <a:r>
              <a:rPr lang="en-US" altLang="ko-KR" b="0" dirty="0"/>
              <a:t>, </a:t>
            </a:r>
            <a:r>
              <a:rPr lang="ko-KR" altLang="en-US" b="0" dirty="0"/>
              <a:t>학습이 정체될 때마다 </a:t>
            </a:r>
            <a:r>
              <a:rPr lang="en-US" altLang="ko-KR" b="0" dirty="0"/>
              <a:t>10</a:t>
            </a:r>
            <a:r>
              <a:rPr lang="ko-KR" altLang="en-US" b="0" dirty="0"/>
              <a:t>배씩 감소시켰습니다</a:t>
            </a:r>
            <a:r>
              <a:rPr lang="en-US" altLang="ko-KR" b="0" dirty="0"/>
              <a:t>. </a:t>
            </a:r>
            <a:r>
              <a:rPr lang="ko-KR" altLang="en-US" b="0" dirty="0"/>
              <a:t>전체 </a:t>
            </a:r>
            <a:r>
              <a:rPr lang="en-US" altLang="ko-KR" b="0" dirty="0"/>
              <a:t>60</a:t>
            </a:r>
            <a:r>
              <a:rPr lang="ko-KR" altLang="en-US" b="0" dirty="0" err="1"/>
              <a:t>만번의</a:t>
            </a:r>
            <a:r>
              <a:rPr lang="ko-KR" altLang="en-US" b="0" dirty="0"/>
              <a:t> 반복을 통해 최적화를 진행하였으며</a:t>
            </a:r>
            <a:r>
              <a:rPr lang="en-US" altLang="ko-KR" b="0" dirty="0"/>
              <a:t>, weight decay</a:t>
            </a:r>
            <a:r>
              <a:rPr lang="ko-KR" altLang="en-US" b="0" dirty="0"/>
              <a:t>는 </a:t>
            </a:r>
            <a:r>
              <a:rPr lang="en-US" altLang="ko-KR" b="0" dirty="0"/>
              <a:t>0.0001, momentum</a:t>
            </a:r>
            <a:r>
              <a:rPr lang="ko-KR" altLang="en-US" b="0" dirty="0"/>
              <a:t>은 </a:t>
            </a:r>
            <a:r>
              <a:rPr lang="en-US" altLang="ko-KR" b="0" dirty="0"/>
              <a:t>0.9</a:t>
            </a:r>
            <a:r>
              <a:rPr lang="ko-KR" altLang="en-US" b="0" dirty="0"/>
              <a:t>로 설정하여 학습 안정성을 확보했습니다</a:t>
            </a:r>
            <a:r>
              <a:rPr lang="en-US" altLang="ko-KR" b="0" dirty="0"/>
              <a:t>. </a:t>
            </a:r>
            <a:r>
              <a:rPr lang="en-US" altLang="ko-KR" b="0" dirty="0" err="1"/>
              <a:t>ResNet</a:t>
            </a:r>
            <a:r>
              <a:rPr lang="ko-KR" altLang="en-US" b="0" dirty="0"/>
              <a:t>에서는 </a:t>
            </a:r>
            <a:r>
              <a:rPr lang="ko-KR" altLang="en-US" b="0" dirty="0" err="1"/>
              <a:t>드롭아웃을</a:t>
            </a:r>
            <a:r>
              <a:rPr lang="ko-KR" altLang="en-US" b="0" dirty="0"/>
              <a:t> 사용하지 않았습니다</a:t>
            </a:r>
            <a:r>
              <a:rPr lang="en-US" altLang="ko-KR" b="0" dirty="0"/>
              <a:t>.</a:t>
            </a:r>
            <a:endParaRPr lang="ko-KR" altLang="en-U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160952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4707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/>
              <a:t>마지막으로 </a:t>
            </a:r>
            <a:r>
              <a:rPr lang="en-US" altLang="ko-KR" b="0" dirty="0" err="1"/>
              <a:t>ResNet</a:t>
            </a:r>
            <a:r>
              <a:rPr lang="ko-KR" altLang="en-US" b="0" dirty="0"/>
              <a:t>의 </a:t>
            </a:r>
            <a:r>
              <a:rPr lang="en-US" altLang="ko-KR" b="0" dirty="0"/>
              <a:t>ImageNet </a:t>
            </a:r>
            <a:r>
              <a:rPr lang="ko-KR" altLang="en-US" b="0" dirty="0"/>
              <a:t>데이터셋에서의 실험 결과입니다</a:t>
            </a:r>
            <a:r>
              <a:rPr lang="en-US" altLang="ko-KR" b="0" dirty="0"/>
              <a:t>. 34</a:t>
            </a:r>
            <a:r>
              <a:rPr lang="ko-KR" altLang="en-US" b="0" dirty="0"/>
              <a:t>개의 레이어를 가진 </a:t>
            </a:r>
            <a:r>
              <a:rPr lang="en-US" altLang="ko-KR" b="0" dirty="0"/>
              <a:t>Plain </a:t>
            </a:r>
            <a:r>
              <a:rPr lang="ko-KR" altLang="en-US" b="0" dirty="0"/>
              <a:t>모델은 </a:t>
            </a:r>
            <a:r>
              <a:rPr lang="en-US" altLang="ko-KR" b="0" dirty="0"/>
              <a:t>18</a:t>
            </a:r>
            <a:r>
              <a:rPr lang="ko-KR" altLang="en-US" b="0" dirty="0"/>
              <a:t>개 레이어 모델보다 높은 </a:t>
            </a:r>
            <a:r>
              <a:rPr lang="en-US" altLang="ko-KR" b="0" dirty="0"/>
              <a:t>Validation error</a:t>
            </a:r>
            <a:r>
              <a:rPr lang="ko-KR" altLang="en-US" b="0" dirty="0"/>
              <a:t>를 보였습니다</a:t>
            </a:r>
            <a:r>
              <a:rPr lang="en-US" altLang="ko-KR" b="0" dirty="0"/>
              <a:t>. </a:t>
            </a:r>
            <a:r>
              <a:rPr lang="ko-KR" altLang="en-US" b="0" dirty="0"/>
              <a:t>이는 네트워크가 깊어질수록 발생하는 기울기 소실 문제로 인해 최적화가 어려워지기 때문입니다</a:t>
            </a:r>
            <a:r>
              <a:rPr lang="en-US" altLang="ko-KR" b="0" dirty="0"/>
              <a:t>. </a:t>
            </a:r>
            <a:r>
              <a:rPr lang="ko-KR" altLang="en-US" b="0" dirty="0"/>
              <a:t>이런 문제를 해결하기 위해 </a:t>
            </a:r>
            <a:r>
              <a:rPr lang="en-US" altLang="ko-KR" b="0" dirty="0"/>
              <a:t>Residual Network</a:t>
            </a:r>
            <a:r>
              <a:rPr lang="ko-KR" altLang="en-US" b="0" dirty="0"/>
              <a:t>가 필요했습니다</a:t>
            </a:r>
            <a:r>
              <a:rPr lang="en-US" altLang="ko-KR" b="0" dirty="0"/>
              <a:t>.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492402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 err="1"/>
              <a:t>ResNet</a:t>
            </a:r>
            <a:r>
              <a:rPr lang="ko-KR" altLang="en-US" b="0" dirty="0"/>
              <a:t>의 </a:t>
            </a:r>
            <a:r>
              <a:rPr lang="en-US" altLang="ko-KR" b="0" dirty="0"/>
              <a:t>ImageNet </a:t>
            </a:r>
            <a:r>
              <a:rPr lang="ko-KR" altLang="en-US" b="0" dirty="0"/>
              <a:t>데이터셋 실험 결과를 보면</a:t>
            </a:r>
            <a:r>
              <a:rPr lang="en-US" altLang="ko-KR" b="0" dirty="0"/>
              <a:t>, 34</a:t>
            </a:r>
            <a:r>
              <a:rPr lang="ko-KR" altLang="en-US" b="0" dirty="0"/>
              <a:t>개의 레이어를 가진 </a:t>
            </a:r>
            <a:r>
              <a:rPr lang="en-US" altLang="ko-KR" b="0" dirty="0"/>
              <a:t>Plain </a:t>
            </a:r>
            <a:r>
              <a:rPr lang="ko-KR" altLang="en-US" b="0" dirty="0"/>
              <a:t>모델이 </a:t>
            </a:r>
            <a:r>
              <a:rPr lang="en-US" altLang="ko-KR" b="0" dirty="0"/>
              <a:t>18</a:t>
            </a:r>
            <a:r>
              <a:rPr lang="ko-KR" altLang="en-US" b="0" dirty="0"/>
              <a:t>개 레이어 모델보다 </a:t>
            </a:r>
            <a:r>
              <a:rPr lang="en-US" altLang="ko-KR" b="0" dirty="0"/>
              <a:t>Validation error</a:t>
            </a:r>
            <a:r>
              <a:rPr lang="ko-KR" altLang="en-US" b="0" dirty="0"/>
              <a:t>가 높았습니다</a:t>
            </a:r>
            <a:r>
              <a:rPr lang="en-US" altLang="ko-KR" b="0" dirty="0"/>
              <a:t>. </a:t>
            </a:r>
            <a:r>
              <a:rPr lang="ko-KR" altLang="en-US" b="0" dirty="0"/>
              <a:t>이는 네트워크가 깊어질수록 기울기 소실 문제가 발생하여 최적화가 어렵기 때문입니다</a:t>
            </a:r>
            <a:r>
              <a:rPr lang="en-US" altLang="ko-KR" b="0" dirty="0"/>
              <a:t>. </a:t>
            </a:r>
            <a:r>
              <a:rPr lang="ko-KR" altLang="en-US" b="0" dirty="0"/>
              <a:t>이러한 문제를 해결하기 위해 </a:t>
            </a:r>
            <a:r>
              <a:rPr lang="en-US" altLang="ko-KR" b="0" dirty="0"/>
              <a:t>Residual Network </a:t>
            </a:r>
            <a:r>
              <a:rPr lang="ko-KR" altLang="en-US" b="0" dirty="0"/>
              <a:t>구조가 도입되었습니다</a:t>
            </a:r>
            <a:r>
              <a:rPr lang="en-US" altLang="ko-KR" b="0" dirty="0"/>
              <a:t>.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525573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423635B5-9824-14C6-57ED-E474C35B4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F6FCA94C-D64C-0005-9996-9C8934C841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418434A0-B49B-E51C-870D-F01353C82A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/>
              <a:t>다음은 </a:t>
            </a:r>
            <a:r>
              <a:rPr lang="en-US" altLang="ko-KR" b="0" dirty="0" err="1"/>
              <a:t>ViT</a:t>
            </a:r>
            <a:r>
              <a:rPr lang="ko-KR" altLang="en-US" b="0" dirty="0"/>
              <a:t>에 대해 </a:t>
            </a:r>
            <a:r>
              <a:rPr lang="ko-KR" altLang="en-US" b="0" dirty="0" err="1"/>
              <a:t>설명드리겠습니다</a:t>
            </a:r>
            <a:r>
              <a:rPr lang="en-US" altLang="ko-KR" b="0" dirty="0"/>
              <a:t>. </a:t>
            </a:r>
            <a:r>
              <a:rPr lang="en-US" altLang="ko-KR" b="0" dirty="0" err="1"/>
              <a:t>ViT</a:t>
            </a:r>
            <a:r>
              <a:rPr lang="ko-KR" altLang="en-US" b="0" dirty="0"/>
              <a:t>는 이미지 분류 작업에 </a:t>
            </a:r>
            <a:r>
              <a:rPr lang="en-US" altLang="ko-KR" b="0" dirty="0"/>
              <a:t>Transformer </a:t>
            </a:r>
            <a:r>
              <a:rPr lang="ko-KR" altLang="en-US" b="0" dirty="0"/>
              <a:t>모델을 적용한 사례로</a:t>
            </a:r>
            <a:r>
              <a:rPr lang="en-US" altLang="ko-KR" b="0" dirty="0"/>
              <a:t>, </a:t>
            </a:r>
            <a:r>
              <a:rPr lang="ko-KR" altLang="en-US" b="0" dirty="0"/>
              <a:t>주로 </a:t>
            </a:r>
            <a:r>
              <a:rPr lang="en-US" altLang="ko-KR" b="0" dirty="0"/>
              <a:t>NLP </a:t>
            </a:r>
            <a:r>
              <a:rPr lang="ko-KR" altLang="en-US" b="0" dirty="0"/>
              <a:t>분야에서 성공적으로 사용된 구조를 이미지로 확장한 것입니다</a:t>
            </a:r>
            <a:r>
              <a:rPr lang="en-US" altLang="ko-KR" b="0" dirty="0"/>
              <a:t>. </a:t>
            </a:r>
            <a:r>
              <a:rPr lang="ko-KR" altLang="en-US" b="0" dirty="0"/>
              <a:t>이미지를 작은 패치로 나누어 선형 </a:t>
            </a:r>
            <a:r>
              <a:rPr lang="ko-KR" altLang="en-US" b="0" dirty="0" err="1"/>
              <a:t>임베딩한</a:t>
            </a:r>
            <a:r>
              <a:rPr lang="ko-KR" altLang="en-US" b="0" dirty="0"/>
              <a:t> 후</a:t>
            </a:r>
            <a:r>
              <a:rPr lang="en-US" altLang="ko-KR" b="0" dirty="0"/>
              <a:t>, Transformer</a:t>
            </a:r>
            <a:r>
              <a:rPr lang="ko-KR" altLang="en-US" b="0" dirty="0"/>
              <a:t>의 입력으로 사용합니다</a:t>
            </a:r>
            <a:r>
              <a:rPr lang="en-US" altLang="ko-KR" b="0" dirty="0"/>
              <a:t>. </a:t>
            </a:r>
            <a:r>
              <a:rPr lang="ko-KR" altLang="en-US" b="0" dirty="0"/>
              <a:t>다만</a:t>
            </a:r>
            <a:r>
              <a:rPr lang="en-US" altLang="ko-KR" b="0" dirty="0"/>
              <a:t>, </a:t>
            </a:r>
            <a:r>
              <a:rPr lang="en-US" altLang="ko-KR" b="0" dirty="0" err="1"/>
              <a:t>ViT</a:t>
            </a:r>
            <a:r>
              <a:rPr lang="ko-KR" altLang="en-US" b="0" dirty="0"/>
              <a:t>는 </a:t>
            </a:r>
            <a:r>
              <a:rPr lang="en-US" altLang="ko-KR" b="0" dirty="0"/>
              <a:t>CNN</a:t>
            </a:r>
            <a:r>
              <a:rPr lang="ko-KR" altLang="en-US" b="0" dirty="0"/>
              <a:t>이 가진 </a:t>
            </a:r>
            <a:r>
              <a:rPr lang="en-US" altLang="ko-KR" b="0" dirty="0"/>
              <a:t>translation equivariance</a:t>
            </a:r>
            <a:r>
              <a:rPr lang="ko-KR" altLang="en-US" b="0" dirty="0"/>
              <a:t>와 </a:t>
            </a:r>
            <a:r>
              <a:rPr lang="en-US" altLang="ko-KR" b="0" dirty="0"/>
              <a:t>locality </a:t>
            </a:r>
            <a:r>
              <a:rPr lang="ko-KR" altLang="en-US" b="0" dirty="0"/>
              <a:t>같은 귀납 편향이 부족하여 충분한 양의 데이터가 필요하다는 단점이 있습니다</a:t>
            </a:r>
            <a:r>
              <a:rPr lang="en-US" altLang="ko-KR" b="0" dirty="0"/>
              <a:t>.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552785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49CF9758-5E14-0179-ADBA-13C4B1103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DAEC378B-4272-8CB5-6C0B-71058964D8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4B7BDA50-EE49-A545-D6E7-7A9C1F0FA9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 err="1"/>
              <a:t>ViT</a:t>
            </a:r>
            <a:r>
              <a:rPr lang="en-US" altLang="ko-KR" b="0" dirty="0"/>
              <a:t> </a:t>
            </a:r>
            <a:r>
              <a:rPr lang="ko-KR" altLang="en-US" b="0" dirty="0"/>
              <a:t>모델의 개요입니다</a:t>
            </a:r>
            <a:r>
              <a:rPr lang="en-US" altLang="ko-KR" b="0" dirty="0"/>
              <a:t>. </a:t>
            </a:r>
            <a:r>
              <a:rPr lang="en-US" altLang="ko-KR" b="0" dirty="0" err="1"/>
              <a:t>ViT</a:t>
            </a:r>
            <a:r>
              <a:rPr lang="ko-KR" altLang="en-US" b="0" dirty="0"/>
              <a:t>는 이미지를 고정된 크기의 패치로 나누고</a:t>
            </a:r>
            <a:r>
              <a:rPr lang="en-US" altLang="ko-KR" b="0" dirty="0"/>
              <a:t>, </a:t>
            </a:r>
            <a:r>
              <a:rPr lang="ko-KR" altLang="en-US" b="0" dirty="0"/>
              <a:t>각 패치를 선형적으로 </a:t>
            </a:r>
            <a:r>
              <a:rPr lang="ko-KR" altLang="en-US" b="0" dirty="0" err="1"/>
              <a:t>임베딩하여</a:t>
            </a:r>
            <a:r>
              <a:rPr lang="ko-KR" altLang="en-US" b="0" dirty="0"/>
              <a:t> </a:t>
            </a:r>
            <a:r>
              <a:rPr lang="en-US" altLang="ko-KR" b="0" dirty="0"/>
              <a:t>Transformer</a:t>
            </a:r>
            <a:r>
              <a:rPr lang="ko-KR" altLang="en-US" b="0" dirty="0"/>
              <a:t>의 입력으로 사용합니다</a:t>
            </a:r>
            <a:r>
              <a:rPr lang="en-US" altLang="ko-KR" b="0" dirty="0"/>
              <a:t>. </a:t>
            </a:r>
            <a:r>
              <a:rPr lang="ko-KR" altLang="en-US" b="0" dirty="0"/>
              <a:t>이후 </a:t>
            </a:r>
            <a:r>
              <a:rPr lang="en-US" altLang="ko-KR" b="0" dirty="0"/>
              <a:t>position embedding</a:t>
            </a:r>
            <a:r>
              <a:rPr lang="ko-KR" altLang="en-US" b="0" dirty="0"/>
              <a:t>을 더한 후</a:t>
            </a:r>
            <a:r>
              <a:rPr lang="en-US" altLang="ko-KR" b="0" dirty="0"/>
              <a:t>, Transformer </a:t>
            </a:r>
            <a:r>
              <a:rPr lang="ko-KR" altLang="en-US" b="0" dirty="0"/>
              <a:t>인코더에 시퀀스 형태로 입력합니다</a:t>
            </a:r>
            <a:r>
              <a:rPr lang="en-US" altLang="ko-KR" b="0" dirty="0"/>
              <a:t>. </a:t>
            </a:r>
            <a:r>
              <a:rPr lang="ko-KR" altLang="en-US" b="0" dirty="0"/>
              <a:t>이를 통해 </a:t>
            </a:r>
            <a:r>
              <a:rPr lang="en-US" altLang="ko-KR" b="0" dirty="0" err="1"/>
              <a:t>ViT</a:t>
            </a:r>
            <a:r>
              <a:rPr lang="ko-KR" altLang="en-US" b="0" dirty="0"/>
              <a:t>는 </a:t>
            </a:r>
            <a:r>
              <a:rPr lang="en-US" altLang="ko-KR" b="0" dirty="0"/>
              <a:t>CNN</a:t>
            </a:r>
            <a:r>
              <a:rPr lang="ko-KR" altLang="en-US" b="0" dirty="0"/>
              <a:t>과는 다른 방식으로 이미지 특징을 학습할 수 있습니다</a:t>
            </a:r>
            <a:r>
              <a:rPr lang="en-US" altLang="ko-KR" b="0" dirty="0"/>
              <a:t>.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4078603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1970618-38D5-7AAA-02DC-70099A11D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ECB81410-DA56-F791-13C9-7A0E1AAEFA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46F2C08-16E2-946B-23F3-D744E3F055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/>
              <a:t>그리고 </a:t>
            </a:r>
            <a:r>
              <a:rPr lang="en-US" altLang="ko-KR" b="0" dirty="0" err="1"/>
              <a:t>ViT</a:t>
            </a:r>
            <a:r>
              <a:rPr lang="ko-KR" altLang="en-US" b="0" dirty="0"/>
              <a:t>의 패치 변환 과정입니다</a:t>
            </a:r>
            <a:r>
              <a:rPr lang="en-US" altLang="ko-KR" b="0" dirty="0"/>
              <a:t>. </a:t>
            </a:r>
            <a:r>
              <a:rPr lang="ko-KR" altLang="en-US" b="0" dirty="0"/>
              <a:t>이미지를 고정된 크기의 패치로 나누고</a:t>
            </a:r>
            <a:r>
              <a:rPr lang="en-US" altLang="ko-KR" b="0" dirty="0"/>
              <a:t>, </a:t>
            </a:r>
            <a:r>
              <a:rPr lang="ko-KR" altLang="en-US" b="0" dirty="0"/>
              <a:t>이를 </a:t>
            </a:r>
            <a:r>
              <a:rPr lang="en-US" altLang="ko-KR" b="0" dirty="0"/>
              <a:t>1</a:t>
            </a:r>
            <a:r>
              <a:rPr lang="ko-KR" altLang="en-US" b="0" dirty="0"/>
              <a:t>차원 시퀀스로 </a:t>
            </a:r>
            <a:r>
              <a:rPr lang="ko-KR" altLang="en-US" b="0" dirty="0" err="1"/>
              <a:t>평탄화하여</a:t>
            </a:r>
            <a:r>
              <a:rPr lang="ko-KR" altLang="en-US" b="0" dirty="0"/>
              <a:t> </a:t>
            </a:r>
            <a:r>
              <a:rPr lang="en-US" altLang="ko-KR" b="0" dirty="0"/>
              <a:t>Transformer</a:t>
            </a:r>
            <a:r>
              <a:rPr lang="ko-KR" altLang="en-US" b="0" dirty="0"/>
              <a:t>의 입력으로 변환합니다</a:t>
            </a:r>
            <a:r>
              <a:rPr lang="en-US" altLang="ko-KR" b="0" dirty="0"/>
              <a:t>. </a:t>
            </a:r>
            <a:r>
              <a:rPr lang="ko-KR" altLang="en-US" b="0" dirty="0"/>
              <a:t>이 과정에서 </a:t>
            </a:r>
            <a:r>
              <a:rPr lang="en-US" altLang="ko-KR" b="0" dirty="0"/>
              <a:t>position encoding, layer normalization, multi-head attention, skip connection</a:t>
            </a:r>
            <a:r>
              <a:rPr lang="ko-KR" altLang="en-US" b="0" dirty="0"/>
              <a:t> 등을 적용하여 </a:t>
            </a:r>
            <a:r>
              <a:rPr lang="en-US" altLang="ko-KR" b="0" dirty="0"/>
              <a:t>Transformer </a:t>
            </a:r>
            <a:r>
              <a:rPr lang="ko-KR" altLang="en-US" b="0" dirty="0"/>
              <a:t>내부에서 이미지 특징을 학습할 수 있도록 합니다</a:t>
            </a:r>
            <a:r>
              <a:rPr lang="en-US" altLang="ko-KR" b="0" dirty="0"/>
              <a:t>.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538401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b="0" dirty="0"/>
              <a:t>마지막으로 프로젝트 주차 계획에 대해 </a:t>
            </a:r>
            <a:r>
              <a:rPr lang="ko-KR" altLang="en-US" b="0" dirty="0" err="1"/>
              <a:t>설명드리겠습니다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지금까지는 각 모델의 논문을 분석하고</a:t>
            </a:r>
            <a:r>
              <a:rPr lang="en-US" altLang="ko-KR" b="0" dirty="0"/>
              <a:t>, </a:t>
            </a:r>
            <a:r>
              <a:rPr lang="ko-KR" altLang="en-US" b="0" dirty="0"/>
              <a:t>구현 및 실험을 통해 학습 내용을 점검하는 방식으로 진행했습니다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이후에는 각 모델의 실험 및 결과 분석을 통해 성능을 확인할 예정입니다</a:t>
            </a:r>
            <a:r>
              <a:rPr lang="en-US" altLang="ko-KR" b="0" dirty="0"/>
              <a:t>. </a:t>
            </a:r>
            <a:r>
              <a:rPr lang="ko-KR" altLang="en-US" b="0" dirty="0"/>
              <a:t>마지막 주차에는 모든 결과를 종합하여 프로젝트 보고서를 작성하고</a:t>
            </a:r>
            <a:r>
              <a:rPr lang="en-US" altLang="ko-KR" b="0" dirty="0"/>
              <a:t>, </a:t>
            </a:r>
            <a:r>
              <a:rPr lang="ko-KR" altLang="en-US" b="0" dirty="0"/>
              <a:t>발표 준비를 마무리할 계획입니다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이렇게 체계적인 학습 계획을 통해 각 모델의 장단점을 이해하고</a:t>
            </a:r>
            <a:r>
              <a:rPr lang="en-US" altLang="ko-KR" b="0" dirty="0"/>
              <a:t>, </a:t>
            </a:r>
            <a:r>
              <a:rPr lang="ko-KR" altLang="en-US" b="0" dirty="0"/>
              <a:t>프로젝트 목표에 맞는 최적의 모델을 선택하고자 합니다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감사합니다</a:t>
            </a:r>
            <a:r>
              <a:rPr lang="en-US" altLang="ko-KR" b="0"/>
              <a:t>.</a:t>
            </a:r>
            <a:endParaRPr lang="en-US" altLang="ko-KR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2830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 err="1"/>
              <a:t>AlexNet</a:t>
            </a:r>
            <a:r>
              <a:rPr lang="ko-KR" altLang="en-US" dirty="0"/>
              <a:t>과 </a:t>
            </a:r>
            <a:r>
              <a:rPr lang="en-US" altLang="ko-KR" dirty="0"/>
              <a:t>CNN</a:t>
            </a:r>
            <a:r>
              <a:rPr lang="ko-KR" altLang="en-US" dirty="0"/>
              <a:t>의 기초 개념에 대해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b="0" dirty="0"/>
              <a:t>먼저</a:t>
            </a:r>
            <a:r>
              <a:rPr lang="en-US" altLang="ko-KR" b="0" dirty="0"/>
              <a:t>, </a:t>
            </a:r>
            <a:r>
              <a:rPr lang="en-US" altLang="ko-KR" b="0" dirty="0" err="1"/>
              <a:t>AlexNet</a:t>
            </a:r>
            <a:r>
              <a:rPr lang="ko-KR" altLang="en-US" b="0" dirty="0"/>
              <a:t>은 이미지 분류 경연 대회인 </a:t>
            </a:r>
            <a:r>
              <a:rPr lang="en-US" altLang="ko-KR" b="0" dirty="0"/>
              <a:t>ImageNet LSVRC-2010</a:t>
            </a:r>
            <a:r>
              <a:rPr lang="ko-KR" altLang="en-US" b="0" dirty="0"/>
              <a:t>에서 사용된 </a:t>
            </a:r>
            <a:r>
              <a:rPr lang="en-US" altLang="ko-KR" b="0" dirty="0"/>
              <a:t>CNN </a:t>
            </a:r>
            <a:r>
              <a:rPr lang="ko-KR" altLang="en-US" b="0" dirty="0"/>
              <a:t>모델로</a:t>
            </a:r>
            <a:r>
              <a:rPr lang="en-US" altLang="ko-KR" b="0" dirty="0"/>
              <a:t>, 1000</a:t>
            </a:r>
            <a:r>
              <a:rPr lang="ko-KR" altLang="en-US" b="0" dirty="0"/>
              <a:t>개의 클래스와 </a:t>
            </a:r>
            <a:r>
              <a:rPr lang="en-US" altLang="ko-KR" b="0" dirty="0"/>
              <a:t>120</a:t>
            </a:r>
            <a:r>
              <a:rPr lang="ko-KR" altLang="en-US" b="0" dirty="0"/>
              <a:t>만 장 이상의 고해상도 이미지 데이터셋을 기반으로 학습되었습니다</a:t>
            </a:r>
            <a:r>
              <a:rPr lang="en-US" altLang="ko-KR" b="0" dirty="0"/>
              <a:t>. </a:t>
            </a:r>
            <a:r>
              <a:rPr lang="ko-KR" altLang="en-US" b="0" dirty="0"/>
              <a:t>이 모델은 </a:t>
            </a:r>
            <a:r>
              <a:rPr lang="ko-KR" altLang="en-US" b="0" dirty="0" err="1"/>
              <a:t>딥러닝의</a:t>
            </a:r>
            <a:r>
              <a:rPr lang="ko-KR" altLang="en-US" b="0" dirty="0"/>
              <a:t> 대표적인 사례 중 하나로 자리 잡았으며</a:t>
            </a:r>
            <a:r>
              <a:rPr lang="en-US" altLang="ko-KR" b="0" dirty="0"/>
              <a:t>, </a:t>
            </a:r>
            <a:r>
              <a:rPr lang="ko-KR" altLang="en-US" b="0" dirty="0"/>
              <a:t>이미지 인식 성능을 크게 향상시켰습니다</a:t>
            </a:r>
            <a:r>
              <a:rPr lang="en-US" altLang="ko-KR" b="0" dirty="0"/>
              <a:t>.</a:t>
            </a:r>
          </a:p>
          <a:p>
            <a:r>
              <a:rPr lang="en-US" altLang="ko-KR" b="0" dirty="0" err="1"/>
              <a:t>AlexNet</a:t>
            </a:r>
            <a:r>
              <a:rPr lang="ko-KR" altLang="en-US" b="0" dirty="0"/>
              <a:t>의 주요 특징을 살펴보면</a:t>
            </a:r>
            <a:r>
              <a:rPr lang="en-US" altLang="ko-KR" b="0" dirty="0"/>
              <a:t>, 6</a:t>
            </a:r>
            <a:r>
              <a:rPr lang="ko-KR" altLang="en-US" b="0" dirty="0"/>
              <a:t>천만 개의 파라미터와 </a:t>
            </a:r>
            <a:r>
              <a:rPr lang="en-US" altLang="ko-KR" b="0" dirty="0"/>
              <a:t>65</a:t>
            </a:r>
            <a:r>
              <a:rPr lang="ko-KR" altLang="en-US" b="0" dirty="0"/>
              <a:t>만 개의 뉴런을 가지고 있으며</a:t>
            </a:r>
            <a:r>
              <a:rPr lang="en-US" altLang="ko-KR" b="0" dirty="0"/>
              <a:t>, 5</a:t>
            </a:r>
            <a:r>
              <a:rPr lang="ko-KR" altLang="en-US" b="0" dirty="0"/>
              <a:t>개의 </a:t>
            </a:r>
            <a:r>
              <a:rPr lang="ko-KR" altLang="en-US" b="0" dirty="0" err="1"/>
              <a:t>합성곱</a:t>
            </a:r>
            <a:r>
              <a:rPr lang="ko-KR" altLang="en-US" b="0" dirty="0"/>
              <a:t> 레이어와 </a:t>
            </a:r>
            <a:r>
              <a:rPr lang="en-US" altLang="ko-KR" b="0" dirty="0"/>
              <a:t>3</a:t>
            </a:r>
            <a:r>
              <a:rPr lang="ko-KR" altLang="en-US" b="0" dirty="0"/>
              <a:t>개의 완전 연결 레이어로 이루어져 있습니다</a:t>
            </a:r>
            <a:r>
              <a:rPr lang="en-US" altLang="ko-KR" b="0" dirty="0"/>
              <a:t>. </a:t>
            </a:r>
            <a:r>
              <a:rPr lang="ko-KR" altLang="en-US" b="0" dirty="0"/>
              <a:t>이 모델은 </a:t>
            </a:r>
            <a:r>
              <a:rPr lang="en-US" altLang="ko-KR" b="0" dirty="0" err="1"/>
              <a:t>Maxpooling</a:t>
            </a:r>
            <a:r>
              <a:rPr lang="en-US" altLang="ko-KR" b="0" dirty="0"/>
              <a:t>, </a:t>
            </a:r>
            <a:r>
              <a:rPr lang="en-US" altLang="ko-KR" b="0" dirty="0" err="1"/>
              <a:t>Softmax</a:t>
            </a:r>
            <a:r>
              <a:rPr lang="en-US" altLang="ko-KR" b="0" dirty="0"/>
              <a:t>, Dropout</a:t>
            </a:r>
            <a:r>
              <a:rPr lang="ko-KR" altLang="en-US" b="0" dirty="0"/>
              <a:t>과 같은 기법을 사용하여 성능을 높였고</a:t>
            </a:r>
            <a:r>
              <a:rPr lang="en-US" altLang="ko-KR" b="0" dirty="0"/>
              <a:t>, </a:t>
            </a:r>
            <a:r>
              <a:rPr lang="ko-KR" altLang="en-US" b="0" dirty="0"/>
              <a:t>특히 두 개의 </a:t>
            </a:r>
            <a:r>
              <a:rPr lang="en-US" altLang="ko-KR" b="0" dirty="0"/>
              <a:t>GPU</a:t>
            </a:r>
            <a:r>
              <a:rPr lang="ko-KR" altLang="en-US" b="0" dirty="0"/>
              <a:t>로 병렬 연산을 수행하여 학습 속도를 가속화하였습니다</a:t>
            </a:r>
            <a:r>
              <a:rPr lang="en-US" altLang="ko-KR" b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b="0" dirty="0"/>
              <a:t>이제 </a:t>
            </a:r>
            <a:r>
              <a:rPr lang="en-US" altLang="ko-KR" b="0" dirty="0" err="1"/>
              <a:t>AlexNet</a:t>
            </a:r>
            <a:r>
              <a:rPr lang="ko-KR" altLang="en-US" b="0" dirty="0"/>
              <a:t>이 갖는 </a:t>
            </a:r>
            <a:r>
              <a:rPr lang="en-US" altLang="ko-KR" b="0" dirty="0"/>
              <a:t>CNN</a:t>
            </a:r>
            <a:r>
              <a:rPr lang="ko-KR" altLang="en-US" b="0" dirty="0"/>
              <a:t>의 두 가지 특징을 소개하겠습니다</a:t>
            </a:r>
            <a:r>
              <a:rPr lang="en-US" altLang="ko-KR" b="0" dirty="0"/>
              <a:t>. </a:t>
            </a:r>
            <a:r>
              <a:rPr lang="ko-KR" altLang="en-US" b="0" dirty="0"/>
              <a:t>첫 </a:t>
            </a:r>
            <a:r>
              <a:rPr lang="ko-KR" altLang="en-US" b="0" dirty="0" err="1"/>
              <a:t>번째는</a:t>
            </a:r>
            <a:r>
              <a:rPr lang="ko-KR" altLang="en-US" b="0" dirty="0"/>
              <a:t> </a:t>
            </a:r>
            <a:r>
              <a:rPr lang="en-US" altLang="ko-KR" b="0" dirty="0"/>
              <a:t>Stationarity of Statistics</a:t>
            </a:r>
            <a:r>
              <a:rPr lang="ko-KR" altLang="en-US" b="0" dirty="0"/>
              <a:t>입니다</a:t>
            </a:r>
            <a:r>
              <a:rPr lang="en-US" altLang="ko-KR" b="0" dirty="0"/>
              <a:t>. </a:t>
            </a:r>
            <a:r>
              <a:rPr lang="ko-KR" altLang="en-US" b="0" dirty="0"/>
              <a:t>이는 이미지의 특정 부분에 대한 통계가 다른 부분과 유사하다는 가정을 의미합니다</a:t>
            </a:r>
            <a:r>
              <a:rPr lang="en-US" altLang="ko-KR" b="0" dirty="0"/>
              <a:t>. </a:t>
            </a:r>
            <a:r>
              <a:rPr lang="ko-KR" altLang="en-US" b="0" dirty="0"/>
              <a:t>따라서</a:t>
            </a:r>
            <a:r>
              <a:rPr lang="en-US" altLang="ko-KR" b="0" dirty="0"/>
              <a:t>, </a:t>
            </a:r>
            <a:r>
              <a:rPr lang="ko-KR" altLang="en-US" b="0" dirty="0"/>
              <a:t>이미지의 어느 </a:t>
            </a:r>
            <a:r>
              <a:rPr lang="ko-KR" altLang="en-US" b="0" dirty="0" err="1"/>
              <a:t>부분에서든</a:t>
            </a:r>
            <a:r>
              <a:rPr lang="ko-KR" altLang="en-US" b="0" dirty="0"/>
              <a:t> 비슷한 패턴이 나타날 수 있습니다</a:t>
            </a:r>
            <a:r>
              <a:rPr lang="en-US" altLang="ko-KR" b="0" dirty="0"/>
              <a:t>. </a:t>
            </a:r>
            <a:r>
              <a:rPr lang="ko-KR" altLang="en-US" b="0" dirty="0"/>
              <a:t>두 번째 특징은 </a:t>
            </a:r>
            <a:r>
              <a:rPr lang="en-US" altLang="ko-KR" b="0" dirty="0"/>
              <a:t>Locality of Pixel Dependencies</a:t>
            </a:r>
            <a:r>
              <a:rPr lang="ko-KR" altLang="en-US" b="0" dirty="0"/>
              <a:t>입니다</a:t>
            </a:r>
            <a:r>
              <a:rPr lang="en-US" altLang="ko-KR" b="0" dirty="0"/>
              <a:t>. </a:t>
            </a:r>
            <a:r>
              <a:rPr lang="ko-KR" altLang="en-US" b="0" dirty="0"/>
              <a:t>이는 인접한 픽셀들이 서로 강하게 연관되어 있다는 것을 의미하며</a:t>
            </a:r>
            <a:r>
              <a:rPr lang="en-US" altLang="ko-KR" b="0" dirty="0"/>
              <a:t>, </a:t>
            </a:r>
            <a:r>
              <a:rPr lang="ko-KR" altLang="en-US" b="0" dirty="0"/>
              <a:t>가까이 있는 픽셀들이 더 높은 상관관계를 가진다는 것입니다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이러한 특징 덕분에 일반적인 신경망과 달리</a:t>
            </a:r>
            <a:r>
              <a:rPr lang="en-US" altLang="ko-KR" b="0" dirty="0"/>
              <a:t>, CNN</a:t>
            </a:r>
            <a:r>
              <a:rPr lang="ko-KR" altLang="en-US" b="0" dirty="0"/>
              <a:t>은 더 적은 파라미터로도 복잡한 이미지 처리가 가능하게 됩니다</a:t>
            </a:r>
            <a:r>
              <a:rPr lang="en-US" altLang="ko-KR" b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478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b="0" dirty="0"/>
              <a:t>다음은 </a:t>
            </a:r>
            <a:r>
              <a:rPr lang="en-US" altLang="ko-KR" b="0" dirty="0" err="1"/>
              <a:t>AlexNet</a:t>
            </a:r>
            <a:r>
              <a:rPr lang="ko-KR" altLang="en-US" b="0" dirty="0"/>
              <a:t>의 전체 아키텍처에 대해 </a:t>
            </a:r>
            <a:r>
              <a:rPr lang="ko-KR" altLang="en-US" b="0" dirty="0" err="1"/>
              <a:t>설명드리겠습니다</a:t>
            </a:r>
            <a:r>
              <a:rPr lang="en-US" altLang="ko-KR" b="0" dirty="0"/>
              <a:t>.</a:t>
            </a:r>
          </a:p>
          <a:p>
            <a:r>
              <a:rPr lang="en-US" altLang="ko-KR" b="0" dirty="0" err="1"/>
              <a:t>AlexNet</a:t>
            </a:r>
            <a:r>
              <a:rPr lang="ko-KR" altLang="en-US" b="0" dirty="0"/>
              <a:t>은 총 </a:t>
            </a:r>
            <a:r>
              <a:rPr lang="en-US" altLang="ko-KR" b="0" dirty="0"/>
              <a:t>8</a:t>
            </a:r>
            <a:r>
              <a:rPr lang="ko-KR" altLang="en-US" b="0" dirty="0"/>
              <a:t>개의 레이어로 구성되어 있으며</a:t>
            </a:r>
            <a:r>
              <a:rPr lang="en-US" altLang="ko-KR" b="0" dirty="0"/>
              <a:t>, </a:t>
            </a:r>
            <a:r>
              <a:rPr lang="ko-KR" altLang="en-US" b="0" dirty="0"/>
              <a:t>이 중 </a:t>
            </a:r>
            <a:r>
              <a:rPr lang="en-US" altLang="ko-KR" b="0" dirty="0"/>
              <a:t>5</a:t>
            </a:r>
            <a:r>
              <a:rPr lang="ko-KR" altLang="en-US" b="0" dirty="0"/>
              <a:t>개는 </a:t>
            </a:r>
            <a:r>
              <a:rPr lang="ko-KR" altLang="en-US" b="0" dirty="0" err="1"/>
              <a:t>합성곱</a:t>
            </a:r>
            <a:r>
              <a:rPr lang="ko-KR" altLang="en-US" b="0" dirty="0"/>
              <a:t> 레이어</a:t>
            </a:r>
            <a:r>
              <a:rPr lang="en-US" altLang="ko-KR" b="0" dirty="0"/>
              <a:t>, </a:t>
            </a:r>
            <a:r>
              <a:rPr lang="ko-KR" altLang="en-US" b="0" dirty="0"/>
              <a:t>나머지 </a:t>
            </a:r>
            <a:r>
              <a:rPr lang="en-US" altLang="ko-KR" b="0" dirty="0"/>
              <a:t>3</a:t>
            </a:r>
            <a:r>
              <a:rPr lang="ko-KR" altLang="en-US" b="0" dirty="0"/>
              <a:t>개는 완전 연결 레이어로 이루어져 있습니다</a:t>
            </a:r>
            <a:r>
              <a:rPr lang="en-US" altLang="ko-KR" b="0" dirty="0"/>
              <a:t>. </a:t>
            </a:r>
            <a:r>
              <a:rPr lang="ko-KR" altLang="en-US" b="0" dirty="0"/>
              <a:t>마지막 완전 연결 레이어는 </a:t>
            </a:r>
            <a:r>
              <a:rPr lang="en-US" altLang="ko-KR" b="0" dirty="0"/>
              <a:t>1000</a:t>
            </a:r>
            <a:r>
              <a:rPr lang="ko-KR" altLang="en-US" b="0" dirty="0"/>
              <a:t>개의 클래스에 대한 </a:t>
            </a:r>
            <a:r>
              <a:rPr lang="en-US" altLang="ko-KR" b="0" dirty="0" err="1"/>
              <a:t>Softmax</a:t>
            </a:r>
            <a:r>
              <a:rPr lang="en-US" altLang="ko-KR" b="0" dirty="0"/>
              <a:t> </a:t>
            </a:r>
            <a:r>
              <a:rPr lang="ko-KR" altLang="en-US" b="0" dirty="0"/>
              <a:t>함수와 연결되어 이미지 분류 결과를 출력하게 됩니다</a:t>
            </a:r>
            <a:r>
              <a:rPr lang="en-US" altLang="ko-KR" b="0" dirty="0"/>
              <a:t>.</a:t>
            </a:r>
          </a:p>
          <a:p>
            <a:r>
              <a:rPr lang="en-US" altLang="ko-KR" b="0" dirty="0" err="1"/>
              <a:t>AlexNet</a:t>
            </a:r>
            <a:r>
              <a:rPr lang="ko-KR" altLang="en-US" b="0" dirty="0"/>
              <a:t>의 특징적인 부분 중 하나는 멀티 </a:t>
            </a:r>
            <a:r>
              <a:rPr lang="en-US" altLang="ko-KR" b="0" dirty="0"/>
              <a:t>GPU</a:t>
            </a:r>
            <a:r>
              <a:rPr lang="ko-KR" altLang="en-US" b="0" dirty="0"/>
              <a:t>를 활용하여 연산을 병렬로 수행했다는 점입니다</a:t>
            </a:r>
            <a:r>
              <a:rPr lang="en-US" altLang="ko-KR" b="0" dirty="0"/>
              <a:t>. </a:t>
            </a:r>
            <a:r>
              <a:rPr lang="ko-KR" altLang="en-US" b="0" dirty="0"/>
              <a:t>특히 </a:t>
            </a:r>
            <a:r>
              <a:rPr lang="en-US" altLang="ko-KR" b="0" dirty="0"/>
              <a:t>3</a:t>
            </a:r>
            <a:r>
              <a:rPr lang="ko-KR" altLang="en-US" b="0" dirty="0"/>
              <a:t>번째 </a:t>
            </a:r>
            <a:r>
              <a:rPr lang="ko-KR" altLang="en-US" b="0" dirty="0" err="1"/>
              <a:t>합성곱</a:t>
            </a:r>
            <a:r>
              <a:rPr lang="ko-KR" altLang="en-US" b="0" dirty="0"/>
              <a:t> 레이어는 두 번째 레이어에 있는 모든 커널 </a:t>
            </a:r>
            <a:r>
              <a:rPr lang="ko-KR" altLang="en-US" b="0" dirty="0" err="1"/>
              <a:t>맵과</a:t>
            </a:r>
            <a:r>
              <a:rPr lang="ko-KR" altLang="en-US" b="0" dirty="0"/>
              <a:t> 연결되어 있어 계산을 효율적으로 수행할 수 있습니다</a:t>
            </a:r>
            <a:r>
              <a:rPr lang="en-US" altLang="ko-KR" b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7228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dirty="0"/>
              <a:t>이제 </a:t>
            </a:r>
            <a:r>
              <a:rPr lang="en-US" altLang="ko-KR" dirty="0" err="1"/>
              <a:t>AlexNet</a:t>
            </a:r>
            <a:r>
              <a:rPr lang="ko-KR" altLang="en-US" dirty="0"/>
              <a:t>의 </a:t>
            </a:r>
            <a:r>
              <a:rPr lang="ko-KR" altLang="en-US" b="1" dirty="0"/>
              <a:t>세부 레이어 구조</a:t>
            </a:r>
            <a:r>
              <a:rPr lang="ko-KR" altLang="en-US" dirty="0"/>
              <a:t>에 대해 구체적으로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ko-KR" altLang="en-US" b="1" dirty="0"/>
              <a:t>입력 이미지</a:t>
            </a:r>
            <a:r>
              <a:rPr lang="ko-KR" altLang="en-US" dirty="0"/>
              <a:t>는 </a:t>
            </a:r>
            <a:r>
              <a:rPr lang="en-US" altLang="ko-KR" b="1" dirty="0"/>
              <a:t>227x227x3 </a:t>
            </a:r>
            <a:r>
              <a:rPr lang="ko-KR" altLang="en-US" b="1" dirty="0"/>
              <a:t>크기의 </a:t>
            </a:r>
            <a:r>
              <a:rPr lang="en-US" altLang="ko-KR" b="1" dirty="0"/>
              <a:t>RGB </a:t>
            </a:r>
            <a:r>
              <a:rPr lang="ko-KR" altLang="en-US" b="1" dirty="0"/>
              <a:t>이미지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각 레이어를 단계별로 살펴보면 다음과 같습니다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수많은 </a:t>
            </a:r>
            <a:r>
              <a:rPr lang="en-US" altLang="ko-KR" dirty="0"/>
              <a:t>convolution layer</a:t>
            </a:r>
            <a:r>
              <a:rPr lang="ko-KR" altLang="en-US" dirty="0"/>
              <a:t>와 </a:t>
            </a:r>
            <a:r>
              <a:rPr lang="en-US" altLang="ko-KR" dirty="0" err="1"/>
              <a:t>maxpooling</a:t>
            </a:r>
            <a:r>
              <a:rPr lang="en-US" altLang="ko-KR" dirty="0"/>
              <a:t> layer, </a:t>
            </a:r>
            <a:r>
              <a:rPr lang="ko-KR" altLang="en-US" dirty="0"/>
              <a:t>그리고 </a:t>
            </a:r>
            <a:r>
              <a:rPr lang="en-US" altLang="ko-KR" dirty="0"/>
              <a:t>LRN layer</a:t>
            </a:r>
            <a:r>
              <a:rPr lang="ko-KR" altLang="en-US" dirty="0"/>
              <a:t>를 거치면서 이미지의 특징을 점진적으로 추출해 갑니다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67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AlexNet</a:t>
            </a:r>
            <a:r>
              <a:rPr lang="ko-KR" altLang="en-US" dirty="0"/>
              <a:t>의 </a:t>
            </a:r>
            <a:r>
              <a:rPr lang="en-US" altLang="ko-KR" dirty="0"/>
              <a:t>fully connected layer</a:t>
            </a:r>
            <a:r>
              <a:rPr lang="ko-KR" altLang="en-US" dirty="0"/>
              <a:t>에서는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활성화 함수를 통해 비선형성을 유지하여 모델의 표현 능력을 높이고</a:t>
            </a:r>
            <a:r>
              <a:rPr lang="en-US" altLang="ko-KR" dirty="0"/>
              <a:t>, </a:t>
            </a:r>
            <a:r>
              <a:rPr lang="ko-KR" altLang="en-US" dirty="0"/>
              <a:t>다양한 특징 조합을 학습하게 됩니다</a:t>
            </a:r>
            <a:r>
              <a:rPr lang="en-US" altLang="ko-KR" dirty="0"/>
              <a:t>. </a:t>
            </a:r>
            <a:r>
              <a:rPr lang="ko-KR" altLang="en-US" dirty="0"/>
              <a:t>이러한 설계 덕분에 </a:t>
            </a:r>
            <a:r>
              <a:rPr lang="en-US" altLang="ko-KR" dirty="0" err="1"/>
              <a:t>AlexNet</a:t>
            </a:r>
            <a:r>
              <a:rPr lang="ko-KR" altLang="en-US" dirty="0"/>
              <a:t>은 다양한 이미지 분류 문제에서 우수한 성능을 발휘할 수 있었습니다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006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 err="1"/>
              <a:t>AlexNet</a:t>
            </a:r>
            <a:r>
              <a:rPr lang="ko-KR" altLang="en-US" b="0" dirty="0"/>
              <a:t>에서는 데이터 증강 기법을 활용해 모델의 </a:t>
            </a:r>
            <a:r>
              <a:rPr lang="ko-KR" altLang="en-US" b="0" dirty="0" err="1"/>
              <a:t>오버피팅을</a:t>
            </a:r>
            <a:r>
              <a:rPr lang="ko-KR" altLang="en-US" b="0" dirty="0"/>
              <a:t> 방지했습니다</a:t>
            </a:r>
            <a:r>
              <a:rPr lang="en-US" altLang="ko-KR" b="0" dirty="0"/>
              <a:t>. </a:t>
            </a:r>
            <a:r>
              <a:rPr lang="ko-KR" altLang="en-US" b="0" dirty="0"/>
              <a:t>주요 기법으로는 이미지 이동과 좌우 대칭을 사용하여 다양한 패턴을 학습할 수 있도록 했습니다</a:t>
            </a:r>
            <a:r>
              <a:rPr lang="en-US" altLang="ko-KR" b="0" dirty="0"/>
              <a:t>. </a:t>
            </a:r>
            <a:r>
              <a:rPr lang="ko-KR" altLang="en-US" b="0" dirty="0"/>
              <a:t>이를 통해 데이터의 다양성을 확보하고 학습 성능을 높일 수 있었습니다</a:t>
            </a:r>
            <a:r>
              <a:rPr lang="en-US" altLang="ko-KR" b="0" dirty="0"/>
              <a:t>.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71027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E31DB-2FE1-B3EB-ECBA-FA86BCFC1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8EAC22-1F04-3FF4-7789-9B605D837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8441C-2ECB-7395-7B07-984F886C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42AF-F238-4135-BF24-A521ECF45C06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2C641-6EF1-0C75-C132-03BB98B1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E1131-E49A-2D3C-6472-B52FAA1A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FBED-E76B-4971-A0BD-19F9D7F5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97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F74C7-FA8A-6F72-42B5-375358C7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7998B4-ADDC-DB07-BE6E-7B831DD73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4FB0F-2C24-E5F1-D279-62F1E6D9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42AF-F238-4135-BF24-A521ECF45C06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AF738-6162-8465-55DD-3F597D4C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C7DCF-A7FC-4DD7-09AC-40FD5D09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FBED-E76B-4971-A0BD-19F9D7F5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8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FA28D8-12CE-F3B6-867E-1E4BB76ED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3B2CFB-CCB1-A7EB-D42D-7F96C2CD4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8A8C2-CD6B-BDCB-DD1A-D5DF05C3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42AF-F238-4135-BF24-A521ECF45C06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DAB8D-1506-8287-A69D-F0A56795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219B3-3A3B-016F-AFEA-C37938DE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FBED-E76B-4971-A0BD-19F9D7F5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45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CC2AD-E6BA-FFCF-9F1B-4A90129E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33462-3B87-2578-5CA1-3FFC8A75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BB7E2-3242-2D2E-8D48-34183285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42AF-F238-4135-BF24-A521ECF45C06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D4BDED-86EF-5243-2E01-A462BBB4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983DA-9997-F6B9-2A18-2E1CF36D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FBED-E76B-4971-A0BD-19F9D7F5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B5518-E7A7-077D-90CD-6C4F14CB9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173AA-58FA-653A-7B31-A6FDCA8DC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DDCCF-0A9D-DA81-E28B-76F383D3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42AF-F238-4135-BF24-A521ECF45C06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D3260-63F2-E766-970B-F31831D6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EBA57-6AEA-AFD9-8037-1502B9BE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FBED-E76B-4971-A0BD-19F9D7F5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3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02ED1-B64A-B45E-E096-C7FE77AC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3D8D0-4A34-E53C-CF47-E0340FB7B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0AF5A0-976A-3F92-218F-C53551B18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D460A1-612A-2773-9ECE-27FFF616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42AF-F238-4135-BF24-A521ECF45C06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71B1E3-25A7-0F09-5ED3-4F998D27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21D99-E0C7-087B-D8E0-D07A5DCE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FBED-E76B-4971-A0BD-19F9D7F5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94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E0D2A-BFE5-C6E5-C42C-998DE4474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30198E-47AF-9EB3-E219-4E0728FC7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448B5-08A7-E14B-C1A7-BE9936F39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CE6C25-2DC1-5458-A86D-7744CE0E6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9D69DB-9819-819D-9694-E520AB410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2AE09D-2E7F-45DD-E668-DDD030D3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42AF-F238-4135-BF24-A521ECF45C06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8959FB-41F0-79CB-28AC-0972BA62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DB3879-6EEA-1F36-E17B-2900B77E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FBED-E76B-4971-A0BD-19F9D7F5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85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002C5-8535-804D-E2DB-44A3613E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0A9D3F-6BDC-3183-7B5A-6C20A9B3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42AF-F238-4135-BF24-A521ECF45C06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9684F9-7C95-C8B7-3F90-DDD8A5AB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65CE5F-AFAF-575C-5B2B-0B427EF9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FBED-E76B-4971-A0BD-19F9D7F5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60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1ADFAF-AE37-2079-ADFD-C96885DC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42AF-F238-4135-BF24-A521ECF45C06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C451D9-2155-0299-4D41-7EBD902A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70114D-5C78-1470-1D89-EC2262A3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FBED-E76B-4971-A0BD-19F9D7F5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8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36CA9-0AA7-C668-7586-1817C429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EF629-6082-4D12-3EFE-517319D0E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023448-798A-2F6A-2622-39A66F99D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983A5C-4CDB-E602-6B67-0848BDE8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42AF-F238-4135-BF24-A521ECF45C06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E40C73-64AA-6D80-4210-4799336B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BE9BB5-8BE4-8F2F-3F6C-D885CC0F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FBED-E76B-4971-A0BD-19F9D7F5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17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8FF36-82D3-B13F-7914-914D51F2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845B57-DCD1-0685-CC21-328820426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8E435E-2147-63E5-3053-30F20CF25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FAA45D-A1BE-9140-A050-EB702309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42AF-F238-4135-BF24-A521ECF45C06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A35A2-0AAB-4E22-D7AE-39FF336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FAC630-4057-CB94-1D9C-FA6FBD5A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FBED-E76B-4971-A0BD-19F9D7F5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71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DF7DFC-514E-6055-AB8C-281696AE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ED4680-CFA3-A9E7-3B55-32B00C3D6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C5B74-B953-6DB0-1F39-533DE2499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42AF-F238-4135-BF24-A521ECF45C06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405A7-09E9-D4E9-1683-91459E6F1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F9B83-71D1-6B88-AC18-3B3FECB82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FBED-E76B-4971-A0BD-19F9D7F5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03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ko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786333" y="3613400"/>
            <a:ext cx="6639200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3333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CUAI CV </a:t>
            </a:r>
            <a:r>
              <a:rPr lang="ko-KR" altLang="en-US" sz="3333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</a:t>
            </a:r>
            <a:r>
              <a:rPr lang="en-US" altLang="ko" sz="3333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3333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</a:t>
            </a:r>
          </a:p>
          <a:p>
            <a:pPr>
              <a:lnSpc>
                <a:spcPct val="115000"/>
              </a:lnSpc>
            </a:pPr>
            <a:r>
              <a:rPr lang="en-US" altLang="ko-KR" sz="24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2024.10.29</a:t>
            </a:r>
            <a:endParaRPr lang="ko-KR" altLang="en-US" sz="24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endParaRPr sz="24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5000"/>
              </a:lnSpc>
            </a:pPr>
            <a:endParaRPr sz="24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5000"/>
              </a:lnSpc>
            </a:pPr>
            <a:r>
              <a:rPr lang="ko" altLang="en-US" sz="1467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발표자 </a:t>
            </a:r>
            <a:r>
              <a:rPr lang="en-US" altLang="ko" sz="1467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67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배준학</a:t>
            </a:r>
            <a:endParaRPr sz="1467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2C8D4999-6B47-719E-BC5C-BFF80F4D3080}"/>
              </a:ext>
            </a:extLst>
          </p:cNvPr>
          <p:cNvSpPr txBox="1"/>
          <p:nvPr/>
        </p:nvSpPr>
        <p:spPr>
          <a:xfrm>
            <a:off x="1878633" y="409167"/>
            <a:ext cx="6639200" cy="107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514350" indent="-514350">
              <a:lnSpc>
                <a:spcPct val="115000"/>
              </a:lnSpc>
              <a:buAutoNum type="arabicPeriod"/>
            </a:pPr>
            <a:r>
              <a:rPr lang="en-US" altLang="ko" sz="2667" b="1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AlexNet</a:t>
            </a:r>
            <a:endParaRPr lang="en-US" altLang="ko" sz="2667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Data Augmentation</a:t>
            </a: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64BDF354-B6C7-6F9D-DCD2-FEB2625771A1}"/>
              </a:ext>
            </a:extLst>
          </p:cNvPr>
          <p:cNvSpPr txBox="1"/>
          <p:nvPr/>
        </p:nvSpPr>
        <p:spPr>
          <a:xfrm>
            <a:off x="1945307" y="1750235"/>
            <a:ext cx="3846859" cy="3985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Altering the Intensities of the RGB channels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RGB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채널의 강도를 변화시켜 데이터를 증강시키는 방법</a:t>
            </a: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통해 데이터 증강을 하여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모델의 </a:t>
            </a:r>
            <a:r>
              <a:rPr kumimoji="0" lang="ko-KR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오버피팅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방지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1035B8-CDC8-E575-3CB6-A91B9385A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673" y="1750235"/>
            <a:ext cx="5372012" cy="41389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8F275A-EA76-7930-4676-0453CD03B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444" y="3943609"/>
            <a:ext cx="3852722" cy="5523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1154A6-21FA-9C3D-0B76-8747FE5FA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4943" y="3517033"/>
            <a:ext cx="2600737" cy="3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1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2C8D4999-6B47-719E-BC5C-BFF80F4D3080}"/>
              </a:ext>
            </a:extLst>
          </p:cNvPr>
          <p:cNvSpPr txBox="1"/>
          <p:nvPr/>
        </p:nvSpPr>
        <p:spPr>
          <a:xfrm>
            <a:off x="1878633" y="409167"/>
            <a:ext cx="6639200" cy="107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514350" indent="-514350">
              <a:lnSpc>
                <a:spcPct val="115000"/>
              </a:lnSpc>
              <a:buAutoNum type="arabicPeriod"/>
            </a:pPr>
            <a:r>
              <a:rPr lang="en-US" altLang="ko" sz="2667" b="1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AlexNet</a:t>
            </a:r>
            <a:endParaRPr lang="en-US" altLang="ko" sz="2667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Dropout</a:t>
            </a: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64BDF354-B6C7-6F9D-DCD2-FEB2625771A1}"/>
              </a:ext>
            </a:extLst>
          </p:cNvPr>
          <p:cNvSpPr txBox="1"/>
          <p:nvPr/>
        </p:nvSpPr>
        <p:spPr>
          <a:xfrm>
            <a:off x="1945307" y="1750235"/>
            <a:ext cx="9503743" cy="363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Dropout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과정에서 각 학습 반복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(epoch)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마다 뉴런들을 일정 확률로 무작위로 비활성화하여 계산에 참여하지 않도록 하는 방법</a:t>
            </a: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kumimoji="0" lang="ko-KR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과적합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방지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뉴런을 무작위로 비활성화함으로써 모델이 특정 뉴런이나 경로에 과도하게 의존하지 않게 만들어서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과적합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방지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모델의 일반화 능력 향상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뉴런 조합을 학습함으로써 더 다양한 특징을 학습하게 되어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데이터에 대한 예측 성능이 향상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46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2C8D4999-6B47-719E-BC5C-BFF80F4D3080}"/>
              </a:ext>
            </a:extLst>
          </p:cNvPr>
          <p:cNvSpPr txBox="1"/>
          <p:nvPr/>
        </p:nvSpPr>
        <p:spPr>
          <a:xfrm>
            <a:off x="1878633" y="409167"/>
            <a:ext cx="6639200" cy="107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514350" indent="-514350">
              <a:lnSpc>
                <a:spcPct val="115000"/>
              </a:lnSpc>
              <a:buAutoNum type="arabicPeriod"/>
            </a:pPr>
            <a:r>
              <a:rPr lang="en-US" altLang="ko" sz="2667" b="1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AlexNet</a:t>
            </a:r>
            <a:endParaRPr lang="en-US" altLang="ko" sz="2667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Details of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55;p13">
                <a:extLst>
                  <a:ext uri="{FF2B5EF4-FFF2-40B4-BE49-F238E27FC236}">
                    <a16:creationId xmlns:a16="http://schemas.microsoft.com/office/drawing/2014/main" id="{64BDF354-B6C7-6F9D-DCD2-FEB2625771A1}"/>
                  </a:ext>
                </a:extLst>
              </p:cNvPr>
              <p:cNvSpPr txBox="1"/>
              <p:nvPr/>
            </p:nvSpPr>
            <p:spPr>
              <a:xfrm>
                <a:off x="1945308" y="1750235"/>
                <a:ext cx="4779957" cy="4247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altLang="ko-KR" sz="20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1. </a:t>
                </a:r>
                <a:r>
                  <a:rPr lang="ko-KR" altLang="en-US" sz="20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학습 설정</a:t>
                </a:r>
                <a:endParaRPr lang="en-US" altLang="ko-KR" sz="20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알고리즘 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Stochastic Gradient Descent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배치 크기 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128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모멘텀 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0.9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Weight Delay : 0.0005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altLang="ko-KR" sz="20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2. </a:t>
                </a:r>
                <a:r>
                  <a:rPr lang="ko-KR" altLang="en-US" sz="20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가중치 업데이트 규칙</a:t>
                </a:r>
                <a:endParaRPr lang="en-US" altLang="ko-KR" sz="20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반복횟수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v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모멘텀 변수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</a:t>
                </a:r>
                <a:r>
                  <a:rPr lang="ko-KR" altLang="en-US" sz="20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학습률</a:t>
                </a:r>
                <a:endPara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" name="Google Shape;55;p13">
                <a:extLst>
                  <a:ext uri="{FF2B5EF4-FFF2-40B4-BE49-F238E27FC236}">
                    <a16:creationId xmlns:a16="http://schemas.microsoft.com/office/drawing/2014/main" id="{64BDF354-B6C7-6F9D-DCD2-FEB26257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308" y="1750235"/>
                <a:ext cx="4779957" cy="4247276"/>
              </a:xfrm>
              <a:prstGeom prst="rect">
                <a:avLst/>
              </a:prstGeom>
              <a:blipFill>
                <a:blip r:embed="rId4"/>
                <a:stretch>
                  <a:fillRect l="-6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E102B6E4-AF89-962A-2889-94BCE74AD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598" y="4066297"/>
            <a:ext cx="4534533" cy="857370"/>
          </a:xfrm>
          <a:prstGeom prst="rect">
            <a:avLst/>
          </a:prstGeom>
        </p:spPr>
      </p:pic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B5E1A12C-2798-0902-24D9-449BC2EBCA0C}"/>
              </a:ext>
            </a:extLst>
          </p:cNvPr>
          <p:cNvSpPr txBox="1"/>
          <p:nvPr/>
        </p:nvSpPr>
        <p:spPr>
          <a:xfrm>
            <a:off x="6725265" y="1750235"/>
            <a:ext cx="4779957" cy="57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가중치 초기화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가중치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평균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표준편차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0.01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가우시안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분포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세부 사항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주기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90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cylces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1,200,000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이미지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GPU : NVIDIA GTX 580 3GB 2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학습시간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5-6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27F7C55-1EF8-444B-50A1-A3CD1EC1A4BF}"/>
              </a:ext>
            </a:extLst>
          </p:cNvPr>
          <p:cNvCxnSpPr/>
          <p:nvPr/>
        </p:nvCxnSpPr>
        <p:spPr>
          <a:xfrm>
            <a:off x="6653715" y="1481280"/>
            <a:ext cx="0" cy="4395645"/>
          </a:xfrm>
          <a:prstGeom prst="line">
            <a:avLst/>
          </a:prstGeom>
          <a:ln w="25400">
            <a:solidFill>
              <a:srgbClr val="19264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06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2C8D4999-6B47-719E-BC5C-BFF80F4D3080}"/>
              </a:ext>
            </a:extLst>
          </p:cNvPr>
          <p:cNvSpPr txBox="1"/>
          <p:nvPr/>
        </p:nvSpPr>
        <p:spPr>
          <a:xfrm>
            <a:off x="1878633" y="409167"/>
            <a:ext cx="6639200" cy="103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2. </a:t>
            </a:r>
            <a:r>
              <a:rPr lang="en-US" altLang="ko" sz="2667" b="1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ResNet</a:t>
            </a:r>
            <a:endParaRPr lang="en-US" altLang="ko" sz="2667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Introduction</a:t>
            </a:r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543AE9E1-0777-160A-CC66-3FC906A20E63}"/>
              </a:ext>
            </a:extLst>
          </p:cNvPr>
          <p:cNvSpPr txBox="1"/>
          <p:nvPr/>
        </p:nvSpPr>
        <p:spPr>
          <a:xfrm>
            <a:off x="1965999" y="1895143"/>
            <a:ext cx="9654501" cy="38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 모델이 점점 깊어질수록 </a:t>
            </a:r>
            <a:r>
              <a:rPr lang="ko-KR" altLang="en-US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기울기 소실 </a:t>
            </a:r>
            <a:r>
              <a:rPr lang="en-US" altLang="ko-KR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(Vanishing Gradient)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발생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깊은 신경망에는 학습이 제대로 이루어지지 않고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오히려 더 얕은 </a:t>
            </a:r>
            <a:r>
              <a:rPr lang="ko-KR" altLang="en-US" sz="20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네크워크보다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성능이 저하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endParaRPr lang="en-US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Learning (</a:t>
            </a:r>
            <a:r>
              <a:rPr lang="ko-KR" altLang="en-US" sz="2000" b="1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잔차</a:t>
            </a:r>
            <a:r>
              <a:rPr lang="ko-KR" altLang="en-US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학습</a:t>
            </a:r>
            <a:r>
              <a:rPr lang="en-US" altLang="ko-KR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:</a:t>
            </a:r>
          </a:p>
          <a:p>
            <a:pPr>
              <a:lnSpc>
                <a:spcPct val="115000"/>
              </a:lnSpc>
            </a:pPr>
            <a:endParaRPr lang="en-US" sz="24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기존의 함수로 학습하기 보다 전의 </a:t>
            </a:r>
            <a:r>
              <a:rPr lang="ko-KR" altLang="en-US" sz="20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입력값을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참조하여 학습에 활용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endParaRPr lang="en-US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ImageNet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데이터셋에서 이전에 가장 우수한 성능을 보인 </a:t>
            </a:r>
            <a:r>
              <a:rPr lang="en-US" altLang="ko-KR" sz="20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VGGNet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 깊은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152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layer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쌓을 수 있게 되었음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오히려 더 낮은 복잡도를 보였고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3.57%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Error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대회에서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등을 차지</a:t>
            </a:r>
            <a:endParaRPr lang="en-US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A4F99D-51E5-10FA-7A2E-AC5387BD0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905" y="3429000"/>
            <a:ext cx="1876687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35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2C8D4999-6B47-719E-BC5C-BFF80F4D3080}"/>
              </a:ext>
            </a:extLst>
          </p:cNvPr>
          <p:cNvSpPr txBox="1"/>
          <p:nvPr/>
        </p:nvSpPr>
        <p:spPr>
          <a:xfrm>
            <a:off x="1878633" y="409167"/>
            <a:ext cx="6639200" cy="103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2. </a:t>
            </a:r>
            <a:r>
              <a:rPr lang="en-US" altLang="ko" sz="2667" b="1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ResNet</a:t>
            </a:r>
            <a:endParaRPr lang="en-US" altLang="ko" sz="2667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Introduction</a:t>
            </a:r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543AE9E1-0777-160A-CC66-3FC906A20E63}"/>
              </a:ext>
            </a:extLst>
          </p:cNvPr>
          <p:cNvSpPr txBox="1"/>
          <p:nvPr/>
        </p:nvSpPr>
        <p:spPr>
          <a:xfrm>
            <a:off x="1965999" y="1895143"/>
            <a:ext cx="9654501" cy="130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기존의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Connection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Skip Connection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추가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이는 계산을 늘리거나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parameter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수를 증가시키지 않는다는 장점이 있음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endParaRPr lang="en-US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80B013-8FCF-2675-36B6-C5D935A17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126" y="3429000"/>
            <a:ext cx="3972246" cy="211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6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2C8D4999-6B47-719E-BC5C-BFF80F4D3080}"/>
              </a:ext>
            </a:extLst>
          </p:cNvPr>
          <p:cNvSpPr txBox="1"/>
          <p:nvPr/>
        </p:nvSpPr>
        <p:spPr>
          <a:xfrm>
            <a:off x="1878633" y="409167"/>
            <a:ext cx="6639200" cy="103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2. </a:t>
            </a:r>
            <a:r>
              <a:rPr lang="en-US" altLang="ko" sz="2667" b="1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ResNet</a:t>
            </a:r>
            <a:endParaRPr lang="en-US" altLang="ko" sz="2667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Residual Learning</a:t>
            </a:r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543AE9E1-0777-160A-CC66-3FC906A20E63}"/>
              </a:ext>
            </a:extLst>
          </p:cNvPr>
          <p:cNvSpPr txBox="1"/>
          <p:nvPr/>
        </p:nvSpPr>
        <p:spPr>
          <a:xfrm>
            <a:off x="1965999" y="1895143"/>
            <a:ext cx="9749751" cy="484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H(x)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신경망이 학습하려는 복잡한 함수로 정의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이 함수에 들어가는 입력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복잡한 함수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H(x)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직접 </a:t>
            </a:r>
            <a:r>
              <a:rPr lang="ko-KR" altLang="en-US" sz="20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근사화하는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것보다 </a:t>
            </a:r>
            <a:r>
              <a:rPr lang="ko-KR" altLang="en-US" sz="20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잔차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(Residual function),</a:t>
            </a:r>
          </a:p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즉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F(x) = H(x) – x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학습하는 것이 더 쉬움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이때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function</a:t>
            </a:r>
            <a:r>
              <a:rPr lang="ko-KR" altLang="en-US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학습하는 방식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신경망이 기존의 입력 정보를 유지하면서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즉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skip connection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통해서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새로 학습된 정보를 더하는 방식 사용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신경망이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Identity Mapping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근사하는 것이 어려운 경우가 많음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그러나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Residual Learning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신경망은 직접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identity mapping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학습하지 않고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단순히 </a:t>
            </a:r>
            <a:r>
              <a:rPr lang="ko-KR" altLang="en-US" sz="20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잔차만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학습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만약에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Identity Mapping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최적이라면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신경망은 자동으로 가중치를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만들고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Identity Mapping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수행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80B013-8FCF-2675-36B6-C5D935A17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583" y="975801"/>
            <a:ext cx="3543917" cy="188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27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2C8D4999-6B47-719E-BC5C-BFF80F4D3080}"/>
              </a:ext>
            </a:extLst>
          </p:cNvPr>
          <p:cNvSpPr txBox="1"/>
          <p:nvPr/>
        </p:nvSpPr>
        <p:spPr>
          <a:xfrm>
            <a:off x="1878633" y="409167"/>
            <a:ext cx="6639200" cy="103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2. </a:t>
            </a:r>
            <a:r>
              <a:rPr lang="en-US" altLang="ko" sz="2667" b="1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ResNet</a:t>
            </a:r>
            <a:endParaRPr lang="en-US" altLang="ko" sz="2667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Identity Mapping by Shortcuts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55;p13">
                <a:extLst>
                  <a:ext uri="{FF2B5EF4-FFF2-40B4-BE49-F238E27FC236}">
                    <a16:creationId xmlns:a16="http://schemas.microsoft.com/office/drawing/2014/main" id="{543AE9E1-0777-160A-CC66-3FC906A20E63}"/>
                  </a:ext>
                </a:extLst>
              </p:cNvPr>
              <p:cNvSpPr txBox="1"/>
              <p:nvPr/>
            </p:nvSpPr>
            <p:spPr>
              <a:xfrm>
                <a:off x="1965999" y="1561768"/>
                <a:ext cx="9749751" cy="4847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Residual Block</a:t>
                </a:r>
                <a:r>
                  <a:rPr lang="en-US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:</a:t>
                </a:r>
              </a:p>
              <a:p>
                <a:pPr>
                  <a:lnSpc>
                    <a:spcPct val="115000"/>
                  </a:lnSpc>
                </a:pPr>
                <a:endParaRPr lang="en-US" altLang="ko-KR" sz="2000" dirty="0">
                  <a:solidFill>
                    <a:srgbClr val="1926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altLang="ko-KR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x</a:t>
                </a:r>
                <a:r>
                  <a:rPr lang="ko-KR" altLang="en-US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입력</a:t>
                </a:r>
                <a:r>
                  <a:rPr lang="en-US" altLang="ko-KR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y</a:t>
                </a:r>
                <a:r>
                  <a:rPr lang="ko-KR" altLang="en-US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출력 </a:t>
                </a:r>
                <a:r>
                  <a:rPr lang="en-US" altLang="ko-KR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/ </a:t>
                </a:r>
                <a:r>
                  <a:rPr lang="ko-KR" altLang="en-US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첫 번째 항은 </a:t>
                </a:r>
                <a:r>
                  <a:rPr lang="ko-KR" altLang="en-US" sz="2000" dirty="0" err="1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잔차</a:t>
                </a:r>
                <a:r>
                  <a:rPr lang="ko-KR" altLang="en-US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함수로 </a:t>
                </a:r>
                <a:r>
                  <a:rPr lang="en-US" altLang="ko-KR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x</a:t>
                </a:r>
                <a:r>
                  <a:rPr lang="ko-KR" altLang="en-US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를 여러 비선형 층을 거쳐 변환한 결과</a:t>
                </a:r>
                <a:endParaRPr lang="en-US" altLang="ko-KR" sz="2000" dirty="0">
                  <a:solidFill>
                    <a:srgbClr val="1926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ko-KR" altLang="en-US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최종적으로 </a:t>
                </a:r>
                <a:r>
                  <a:rPr lang="ko-KR" altLang="en-US" sz="2000" dirty="0" err="1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입력값과</a:t>
                </a:r>
                <a:r>
                  <a:rPr lang="ko-KR" altLang="en-US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더해서 </a:t>
                </a:r>
                <a:r>
                  <a:rPr lang="en-US" altLang="ko-KR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y</a:t>
                </a:r>
                <a:r>
                  <a:rPr lang="ko-KR" altLang="en-US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값 계산</a:t>
                </a:r>
                <a:endParaRPr lang="en-US" altLang="ko-KR" sz="2000" dirty="0">
                  <a:solidFill>
                    <a:srgbClr val="1926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>
                  <a:lnSpc>
                    <a:spcPct val="115000"/>
                  </a:lnSpc>
                </a:pPr>
                <a:endParaRPr lang="en-US" altLang="ko-KR" sz="2000" dirty="0">
                  <a:solidFill>
                    <a:srgbClr val="1926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Shortcut Connection</a:t>
                </a:r>
                <a:r>
                  <a:rPr lang="en-US" altLang="ko-KR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:</a:t>
                </a:r>
              </a:p>
              <a:p>
                <a:pPr>
                  <a:lnSpc>
                    <a:spcPct val="115000"/>
                  </a:lnSpc>
                </a:pPr>
                <a:r>
                  <a:rPr lang="ko-KR" altLang="en-US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계산 복잡도를 크게 증가시키지 않으면서 신경망을 깊게 쌓을 수 있음</a:t>
                </a:r>
                <a:endParaRPr lang="en-US" altLang="ko-KR" sz="2000" dirty="0">
                  <a:solidFill>
                    <a:srgbClr val="1926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altLang="ko-KR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-&gt; </a:t>
                </a:r>
                <a:r>
                  <a:rPr lang="ko-KR" altLang="en-US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일반적으로 입력을 그대로 다음 레이어에 전달하는 </a:t>
                </a:r>
                <a:r>
                  <a:rPr lang="en-US" altLang="ko-KR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skip connection</a:t>
                </a:r>
                <a:r>
                  <a:rPr lang="ko-KR" altLang="en-US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은 추가적인 가중치 학습이 필요하지 않아 모델의 복잡도를 크게 증가시키지 않음</a:t>
                </a:r>
                <a:endParaRPr lang="en-US" altLang="ko-KR" sz="2000" dirty="0">
                  <a:solidFill>
                    <a:srgbClr val="1926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>
                  <a:lnSpc>
                    <a:spcPct val="115000"/>
                  </a:lnSpc>
                </a:pPr>
                <a:endParaRPr lang="en-US" altLang="ko-KR" sz="2000" dirty="0">
                  <a:solidFill>
                    <a:srgbClr val="1926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입력 </a:t>
                </a:r>
                <a:r>
                  <a:rPr lang="en-US" altLang="ko-KR" sz="2000" b="1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x</a:t>
                </a:r>
                <a:r>
                  <a:rPr lang="ko-KR" altLang="en-US" sz="2000" b="1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와 </a:t>
                </a:r>
                <a:r>
                  <a:rPr lang="ko-KR" altLang="en-US" sz="2000" b="1" dirty="0" err="1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잔차</a:t>
                </a:r>
                <a:r>
                  <a:rPr lang="ko-KR" altLang="en-US" sz="2000" b="1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함수의 차원이 다를 때 </a:t>
                </a:r>
                <a:r>
                  <a:rPr lang="en-US" altLang="ko-KR" sz="2000" b="1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(Linear Projection)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altLang="ko-KR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x</a:t>
                </a:r>
                <a:r>
                  <a:rPr lang="ko-KR" altLang="en-US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rgbClr val="19264B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19264B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19264B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라는 가중치 행렬을 곱해 차원을 맞춰준 후에 </a:t>
                </a:r>
                <a:r>
                  <a:rPr lang="ko-KR" altLang="en-US" sz="2000" dirty="0" err="1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더해줌</a:t>
                </a:r>
                <a:endParaRPr lang="en-US" altLang="ko-KR" sz="2000" dirty="0">
                  <a:solidFill>
                    <a:srgbClr val="1926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ko-KR" altLang="en-US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단</a:t>
                </a:r>
                <a:r>
                  <a:rPr lang="en-US" altLang="ko-KR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한 개의 </a:t>
                </a:r>
                <a:r>
                  <a:rPr lang="en-US" altLang="ko-KR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Layer</a:t>
                </a:r>
                <a:r>
                  <a:rPr lang="ko-KR" altLang="en-US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만 있을 경우에는 </a:t>
                </a:r>
                <a:r>
                  <a:rPr lang="en-US" altLang="ko-KR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Linear Projection</a:t>
                </a:r>
                <a:r>
                  <a:rPr lang="ko-KR" altLang="en-US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을</a:t>
                </a:r>
                <a:r>
                  <a:rPr lang="en-US" altLang="ko-KR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통해 얻는 이점이 적음</a:t>
                </a:r>
                <a:endParaRPr lang="en-US" altLang="ko-KR" sz="2000" dirty="0">
                  <a:solidFill>
                    <a:srgbClr val="1926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Google Shape;55;p13">
                <a:extLst>
                  <a:ext uri="{FF2B5EF4-FFF2-40B4-BE49-F238E27FC236}">
                    <a16:creationId xmlns:a16="http://schemas.microsoft.com/office/drawing/2014/main" id="{543AE9E1-0777-160A-CC66-3FC906A20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999" y="1561768"/>
                <a:ext cx="9749751" cy="4847440"/>
              </a:xfrm>
              <a:prstGeom prst="rect">
                <a:avLst/>
              </a:prstGeom>
              <a:blipFill>
                <a:blip r:embed="rId4"/>
                <a:stretch>
                  <a:fillRect l="-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EE586C5-9C11-DC3D-CD1D-D91B14C9C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1134" y="2010993"/>
            <a:ext cx="2355092" cy="3851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55D5D3-D599-F0DE-11EA-57C544BEA5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084" y="5372432"/>
            <a:ext cx="2445834" cy="33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92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2C8D4999-6B47-719E-BC5C-BFF80F4D3080}"/>
              </a:ext>
            </a:extLst>
          </p:cNvPr>
          <p:cNvSpPr txBox="1"/>
          <p:nvPr/>
        </p:nvSpPr>
        <p:spPr>
          <a:xfrm>
            <a:off x="1878633" y="409167"/>
            <a:ext cx="6639200" cy="103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2. </a:t>
            </a:r>
            <a:r>
              <a:rPr lang="en-US" altLang="ko" sz="2667" b="1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ResNet</a:t>
            </a:r>
            <a:endParaRPr lang="en-US" altLang="ko" sz="2667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Network Architectures</a:t>
            </a:r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543AE9E1-0777-160A-CC66-3FC906A20E63}"/>
              </a:ext>
            </a:extLst>
          </p:cNvPr>
          <p:cNvSpPr txBox="1"/>
          <p:nvPr/>
        </p:nvSpPr>
        <p:spPr>
          <a:xfrm>
            <a:off x="1878633" y="1890136"/>
            <a:ext cx="9749751" cy="307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Plain Network</a:t>
            </a:r>
          </a:p>
          <a:p>
            <a:pPr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동일한 출력 크기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(feature map size)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가지는 레이어는 필터의 개수 동일하게 유지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크기가 절반으로 줄어들 때마다 필터의 개수를 두 배로 늘림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레이어의 복잡도를 일정하게 유지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다운 샘플링은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stride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 </a:t>
            </a:r>
            <a:r>
              <a:rPr lang="ko-KR" altLang="en-US" sz="20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합성곱층을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 직접 수행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VGG-19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비해 복잡도가 낮고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parameter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수도 적으며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계산 복잡도 또한 더 낮음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B36AC5-E066-B68C-67E3-4C4425C78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02" y="119062"/>
            <a:ext cx="743048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11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2C8D4999-6B47-719E-BC5C-BFF80F4D3080}"/>
              </a:ext>
            </a:extLst>
          </p:cNvPr>
          <p:cNvSpPr txBox="1"/>
          <p:nvPr/>
        </p:nvSpPr>
        <p:spPr>
          <a:xfrm>
            <a:off x="1878633" y="409167"/>
            <a:ext cx="6639200" cy="103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2. </a:t>
            </a:r>
            <a:r>
              <a:rPr lang="en-US" altLang="ko" sz="2667" b="1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ResNet</a:t>
            </a:r>
            <a:endParaRPr lang="en-US" altLang="ko" sz="2667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Network Architectures</a:t>
            </a:r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543AE9E1-0777-160A-CC66-3FC906A20E63}"/>
              </a:ext>
            </a:extLst>
          </p:cNvPr>
          <p:cNvSpPr txBox="1"/>
          <p:nvPr/>
        </p:nvSpPr>
        <p:spPr>
          <a:xfrm>
            <a:off x="1878633" y="1618918"/>
            <a:ext cx="9749751" cy="449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Network</a:t>
            </a:r>
          </a:p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Plain Network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Shortcut Connection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추가한 구조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입력과 출력의 크기가 같을 때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skip connection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입력 그대로 출력으로 전달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입력과 출력의 크기가 다를 때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점선으로 표시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1)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차원이 달라지더라도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identity mapping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추가로 필요한 차원만큼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더해서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입력과 출력의 크기를 </a:t>
            </a:r>
            <a:r>
              <a:rPr lang="ko-KR" altLang="en-US" sz="20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맞춰줌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2) 1x1 </a:t>
            </a:r>
            <a:r>
              <a:rPr lang="ko-KR" altLang="en-US" sz="20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합성곱을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사용하여 차원을 </a:t>
            </a:r>
            <a:r>
              <a:rPr lang="ko-KR" altLang="en-US" sz="20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맞춰줌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(projection shortcut).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경우에는 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추가적으로 파라미터 필요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map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크기를 줄여야 할 때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stride 2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사용해서 </a:t>
            </a:r>
            <a:r>
              <a:rPr lang="ko-KR" altLang="en-US" sz="20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다운샘플링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수행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VGG-19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비해 복잡도가 낮고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parameter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수도 적으며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계산 복잡도 또한 더 낮음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84638B-2722-85AC-B152-657F0DD2D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922" y="72916"/>
            <a:ext cx="1014927" cy="671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51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2C8D4999-6B47-719E-BC5C-BFF80F4D3080}"/>
              </a:ext>
            </a:extLst>
          </p:cNvPr>
          <p:cNvSpPr txBox="1"/>
          <p:nvPr/>
        </p:nvSpPr>
        <p:spPr>
          <a:xfrm>
            <a:off x="1878633" y="409167"/>
            <a:ext cx="6639200" cy="103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2. </a:t>
            </a:r>
            <a:r>
              <a:rPr lang="en-US" altLang="ko" sz="2667" b="1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ResNet</a:t>
            </a:r>
            <a:endParaRPr lang="en-US" altLang="ko" sz="2667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Implementation</a:t>
            </a:r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543AE9E1-0777-160A-CC66-3FC906A20E63}"/>
              </a:ext>
            </a:extLst>
          </p:cNvPr>
          <p:cNvSpPr txBox="1"/>
          <p:nvPr/>
        </p:nvSpPr>
        <p:spPr>
          <a:xfrm>
            <a:off x="1878633" y="1445885"/>
            <a:ext cx="9749751" cy="449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</a:t>
            </a:r>
            <a:r>
              <a:rPr lang="ko-KR" altLang="en-US" sz="2000" b="1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r>
              <a:rPr lang="ko-KR" altLang="en-US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및 증강</a:t>
            </a:r>
            <a:endParaRPr lang="en-US" altLang="ko-KR" sz="2000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altLang="ko-KR" sz="20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AlexNet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동일한 방법 사용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Batch Normalization</a:t>
            </a:r>
          </a:p>
          <a:p>
            <a:pPr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ko-KR" altLang="en-US" sz="20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합성곱과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활성화 함수 전에 적용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통해 </a:t>
            </a:r>
            <a:r>
              <a:rPr lang="ko-KR" altLang="en-US" sz="20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네크워크가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안정적으로 학습할 수 있도록 돕고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더 빠른 학습 가능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가중치 초기화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Stochastic Gradient Descent</a:t>
            </a:r>
          </a:p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Learning rate : 0.1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시작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오차 감소하지 않는 구간에서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배씩 감소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Iteration : 600,000</a:t>
            </a:r>
          </a:p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Weight Decay : 0.0001</a:t>
            </a:r>
          </a:p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Momentum : 0.9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Dropout </a:t>
            </a:r>
            <a:r>
              <a:rPr lang="ko-KR" altLang="en-US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미사용</a:t>
            </a:r>
            <a:endParaRPr lang="en-US" altLang="ko-KR" sz="2000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64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2132333" y="1682800"/>
            <a:ext cx="5716800" cy="45528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8786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스터디원 소개 및 만남 인증</a:t>
            </a:r>
            <a:endParaRPr sz="2667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8122191" y="1682800"/>
            <a:ext cx="3619304" cy="283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스터디원 </a:t>
            </a:r>
            <a:r>
              <a:rPr lang="en-US" altLang="ko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 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강민성</a:t>
            </a:r>
            <a:r>
              <a:rPr lang="ko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스터디원 </a:t>
            </a:r>
            <a:r>
              <a:rPr lang="en-US" altLang="ko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 :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배준학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스터디원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 :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임유민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스터디원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 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황지민</a:t>
            </a:r>
            <a:r>
              <a:rPr lang="en-US" altLang="ko" sz="2400" dirty="0">
                <a:latin typeface="+mj-ea"/>
                <a:ea typeface="+mj-ea"/>
              </a:rPr>
              <a:t>	</a:t>
            </a:r>
            <a:endParaRPr sz="2400" dirty="0">
              <a:latin typeface="+mj-ea"/>
              <a:ea typeface="+mj-ea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B3BADCF6-8E03-C154-5269-B9D32421F980}"/>
              </a:ext>
            </a:extLst>
          </p:cNvPr>
          <p:cNvSpPr txBox="1"/>
          <p:nvPr/>
        </p:nvSpPr>
        <p:spPr>
          <a:xfrm>
            <a:off x="2955829" y="3692480"/>
            <a:ext cx="406980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카카오톡으로 진행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0983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2C8D4999-6B47-719E-BC5C-BFF80F4D3080}"/>
              </a:ext>
            </a:extLst>
          </p:cNvPr>
          <p:cNvSpPr txBox="1"/>
          <p:nvPr/>
        </p:nvSpPr>
        <p:spPr>
          <a:xfrm>
            <a:off x="1878633" y="409167"/>
            <a:ext cx="6639200" cy="103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2. </a:t>
            </a:r>
            <a:r>
              <a:rPr lang="en-US" altLang="ko" sz="2667" b="1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ResNet</a:t>
            </a:r>
            <a:endParaRPr lang="en-US" altLang="ko" sz="2667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Experiments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–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ImageNet Classification – Plain Networks</a:t>
            </a:r>
            <a:endParaRPr lang="en-US" altLang="ko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543AE9E1-0777-160A-CC66-3FC906A20E63}"/>
              </a:ext>
            </a:extLst>
          </p:cNvPr>
          <p:cNvSpPr txBox="1"/>
          <p:nvPr/>
        </p:nvSpPr>
        <p:spPr>
          <a:xfrm>
            <a:off x="1878617" y="1255385"/>
            <a:ext cx="9749751" cy="201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1000</a:t>
            </a:r>
            <a:r>
              <a:rPr lang="ko-KR" altLang="en-US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클래스로 이루어진 </a:t>
            </a:r>
            <a:r>
              <a:rPr lang="en-US" altLang="ko-KR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2012 ImageNet Dataset</a:t>
            </a:r>
            <a:r>
              <a:rPr lang="ko-KR" altLang="en-US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실험 진행</a:t>
            </a:r>
            <a:endParaRPr lang="en-US" altLang="ko-KR" sz="2000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Conv1 :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처음 입력 이미지를 받는 첫 번째 레이어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(112x112)</a:t>
            </a:r>
          </a:p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Conv2_x ~ Conv5_x :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 이후의 </a:t>
            </a:r>
            <a:r>
              <a:rPr lang="ko-KR" altLang="en-US" sz="20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합성곱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레이어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크기가 점점 감소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레이어에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3x3 </a:t>
            </a:r>
            <a:r>
              <a:rPr lang="ko-KR" altLang="en-US" sz="20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합성곱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필터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15000"/>
              </a:lnSpc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CFDA43-52B6-4165-FFDB-047C02791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617" y="2790825"/>
            <a:ext cx="6232955" cy="27546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88E4ABB-1BB7-DFD6-A985-C8684067F22E}"/>
              </a:ext>
            </a:extLst>
          </p:cNvPr>
          <p:cNvSpPr/>
          <p:nvPr/>
        </p:nvSpPr>
        <p:spPr>
          <a:xfrm>
            <a:off x="3086100" y="2760744"/>
            <a:ext cx="1847850" cy="283043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B59A2F-C1A5-2D3D-3811-5839120A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588" y="2855994"/>
            <a:ext cx="3996057" cy="2691731"/>
          </a:xfrm>
          <a:prstGeom prst="rect">
            <a:avLst/>
          </a:prstGeom>
        </p:spPr>
      </p:pic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A0DF46A3-36FA-E483-4A72-41255D3D2881}"/>
              </a:ext>
            </a:extLst>
          </p:cNvPr>
          <p:cNvSpPr txBox="1"/>
          <p:nvPr/>
        </p:nvSpPr>
        <p:spPr>
          <a:xfrm>
            <a:off x="2031033" y="5680320"/>
            <a:ext cx="9749751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34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Layer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가진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Plain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모델이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18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Layer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높은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Validation error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보임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Vanishing Gradient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의해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Optimization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어려움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4446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2C8D4999-6B47-719E-BC5C-BFF80F4D3080}"/>
              </a:ext>
            </a:extLst>
          </p:cNvPr>
          <p:cNvSpPr txBox="1"/>
          <p:nvPr/>
        </p:nvSpPr>
        <p:spPr>
          <a:xfrm>
            <a:off x="1878633" y="409167"/>
            <a:ext cx="6639200" cy="103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2. </a:t>
            </a:r>
            <a:r>
              <a:rPr lang="en-US" altLang="ko" sz="2667" b="1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ResNet</a:t>
            </a:r>
            <a:endParaRPr lang="en-US" altLang="ko" sz="2667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Experiments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–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ImageNet Classification – Residual Networks</a:t>
            </a:r>
            <a:endParaRPr lang="en-US" altLang="ko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543AE9E1-0777-160A-CC66-3FC906A20E63}"/>
              </a:ext>
            </a:extLst>
          </p:cNvPr>
          <p:cNvSpPr txBox="1"/>
          <p:nvPr/>
        </p:nvSpPr>
        <p:spPr>
          <a:xfrm>
            <a:off x="1878633" y="1445885"/>
            <a:ext cx="9749751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1000</a:t>
            </a:r>
            <a:r>
              <a:rPr lang="ko-KR" altLang="en-US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클래스로 이루어진 </a:t>
            </a:r>
            <a:r>
              <a:rPr lang="en-US" altLang="ko-KR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2012 ImageNet Dataset</a:t>
            </a:r>
            <a:r>
              <a:rPr lang="ko-KR" altLang="en-US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실험 진행</a:t>
            </a:r>
            <a:endParaRPr lang="en-US" altLang="ko-KR" sz="2000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Identity Mapping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할 때 차원을 늘리기 위해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Zero Padding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A0DF46A3-36FA-E483-4A72-41255D3D2881}"/>
              </a:ext>
            </a:extLst>
          </p:cNvPr>
          <p:cNvSpPr txBox="1"/>
          <p:nvPr/>
        </p:nvSpPr>
        <p:spPr>
          <a:xfrm>
            <a:off x="2011983" y="5259653"/>
            <a:ext cx="9749751" cy="130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34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Layer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가진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Plain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모델이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18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Layer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낮은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Validation error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보임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15000"/>
              </a:lnSpc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모델이 깊어지면서 발생하는 성능 악화 문제 해결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F95616-79AD-495F-EC03-1910A720A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406" y="2611353"/>
            <a:ext cx="3919835" cy="26483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4FDED9-5116-D583-1BD8-A60271039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5847" y="3239846"/>
            <a:ext cx="3712234" cy="106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63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F596B58-956E-6E9F-8488-CC26197A4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CA0B7140-A21E-980E-AAE2-D1EC0FEAB7E4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9EA7FF0B-A41A-D1CE-DAAE-C310FE4C712C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542D436C-6665-6147-24D9-05ED73BE24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7CF36168-E307-FC55-1487-EDDDDED9D54C}"/>
              </a:ext>
            </a:extLst>
          </p:cNvPr>
          <p:cNvSpPr txBox="1"/>
          <p:nvPr/>
        </p:nvSpPr>
        <p:spPr>
          <a:xfrm>
            <a:off x="1878633" y="409167"/>
            <a:ext cx="6639200" cy="103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3. </a:t>
            </a:r>
            <a:r>
              <a:rPr lang="en-US" altLang="ko" sz="2667" b="1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ViT</a:t>
            </a:r>
            <a:endParaRPr lang="en-US" altLang="ko" sz="2667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Introduction</a:t>
            </a:r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BEB1705D-480B-295E-5194-296C126CEC1B}"/>
              </a:ext>
            </a:extLst>
          </p:cNvPr>
          <p:cNvSpPr txBox="1"/>
          <p:nvPr/>
        </p:nvSpPr>
        <p:spPr>
          <a:xfrm>
            <a:off x="1878633" y="1445885"/>
            <a:ext cx="9749751" cy="307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분류 작업에서 </a:t>
            </a:r>
            <a:r>
              <a:rPr lang="en-US" altLang="ko-KR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Transformer</a:t>
            </a:r>
            <a:r>
              <a:rPr lang="ko-KR" altLang="en-US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모델을 사용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기존에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NLP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성공적으로 사용된 구조를 이미지에 적용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è"/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이미지를 패치로 나누고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패치를 선형 </a:t>
            </a:r>
            <a:r>
              <a:rPr lang="ko-KR" altLang="en-US" sz="20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임베딩으로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변환하여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Transformer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입력으로 사용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그러나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CNN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내재되어 있는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translation equivariance, locality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같은 </a:t>
            </a:r>
            <a:r>
              <a:rPr lang="en-US" altLang="ko-KR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inductive bias (</a:t>
            </a:r>
            <a:r>
              <a:rPr lang="ko-KR" altLang="en-US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귀납 편향</a:t>
            </a:r>
            <a:r>
              <a:rPr lang="en-US" altLang="ko-KR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일부 부족하여 충분한 양의 데이터로 학습되지 않으면 안 됨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618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BA541EBE-E9DB-900D-E669-9284E0564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DBDF0A1-E3A4-89FC-B925-CCA1D6E347E1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99438B99-C10F-0D16-7CBE-05F021235981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9246F284-2E24-9828-7AC1-79DB8F3A24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F182BFD4-6EE0-68B1-E727-71A3B3686DDD}"/>
              </a:ext>
            </a:extLst>
          </p:cNvPr>
          <p:cNvSpPr txBox="1"/>
          <p:nvPr/>
        </p:nvSpPr>
        <p:spPr>
          <a:xfrm>
            <a:off x="1878633" y="409167"/>
            <a:ext cx="6639200" cy="103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3. </a:t>
            </a:r>
            <a:r>
              <a:rPr lang="en-US" altLang="ko" sz="2667" b="1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ViT</a:t>
            </a:r>
            <a:endParaRPr lang="en-US" altLang="ko" sz="2667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Model Overview</a:t>
            </a:r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8DADA7EE-A38B-11DC-7A0C-4CFDD8CBCEF2}"/>
              </a:ext>
            </a:extLst>
          </p:cNvPr>
          <p:cNvSpPr txBox="1"/>
          <p:nvPr/>
        </p:nvSpPr>
        <p:spPr>
          <a:xfrm>
            <a:off x="1878633" y="1445885"/>
            <a:ext cx="9749751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이미지를 고정된 크기의 패치로 나눈다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패치들을 선형적으로 </a:t>
            </a:r>
            <a:r>
              <a:rPr lang="ko-KR" altLang="en-US" sz="20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임베딩한다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Position embedding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더하고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표준 트랜스포머 인코더에 벡터의 최종적인 시퀀스를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입력으로 사용한다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376E5E-61D5-FB03-5A3C-77BE130F4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116" y="3269442"/>
            <a:ext cx="6076783" cy="322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91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B2021E4-9BC1-32BD-A646-45669609D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C3937D8D-E9AE-1ABA-9945-006B48CC09BA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CB36EF34-CDF1-B2BE-7636-28BA9645FF14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A3651199-4212-0B61-3EFF-7B35A6F7BF3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F4238625-00EA-1124-EE8E-37543E3D965E}"/>
              </a:ext>
            </a:extLst>
          </p:cNvPr>
          <p:cNvSpPr txBox="1"/>
          <p:nvPr/>
        </p:nvSpPr>
        <p:spPr>
          <a:xfrm>
            <a:off x="1878633" y="409167"/>
            <a:ext cx="6639200" cy="103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3. </a:t>
            </a:r>
            <a:r>
              <a:rPr lang="en-US" altLang="ko" sz="2667" b="1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ViT</a:t>
            </a:r>
            <a:endParaRPr lang="en-US" altLang="ko" sz="2667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Linear Projection of Flattened Patches</a:t>
            </a:r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EFCC2B6B-8B56-147C-62ED-02436B17F2DA}"/>
              </a:ext>
            </a:extLst>
          </p:cNvPr>
          <p:cNvSpPr txBox="1"/>
          <p:nvPr/>
        </p:nvSpPr>
        <p:spPr>
          <a:xfrm>
            <a:off x="1878633" y="1339556"/>
            <a:ext cx="9849079" cy="5555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Transformer</a:t>
            </a:r>
            <a:r>
              <a:rPr lang="ko-KR" altLang="en-US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 </a:t>
            </a:r>
            <a:r>
              <a:rPr lang="ko-KR" altLang="en-US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값은 </a:t>
            </a:r>
            <a:r>
              <a:rPr lang="en-US" altLang="ko-KR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시퀀스</a:t>
            </a:r>
            <a:endParaRPr lang="en-US" altLang="ko-KR" sz="2000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고정된 크기의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patch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나눠준 이미지를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sequence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flatten</a:t>
            </a:r>
          </a:p>
          <a:p>
            <a:pPr>
              <a:lnSpc>
                <a:spcPct val="115000"/>
              </a:lnSpc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Transformer </a:t>
            </a:r>
            <a:r>
              <a:rPr lang="ko-KR" altLang="en-US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내부에서 사용할 수 있는 </a:t>
            </a:r>
            <a:r>
              <a:rPr lang="en-US" altLang="ko-KR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</a:t>
            </a:r>
            <a:r>
              <a:rPr lang="ko-KR" altLang="en-US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차원의 벡터로 변화</a:t>
            </a:r>
            <a:endParaRPr lang="en-US" altLang="ko-KR" sz="2000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H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이미지의 높이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W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이미지의 넓이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C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이미지 채널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N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시퀀스의 수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P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패치의 크기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      Positional Encoding, Layer Normalization, Multi-head Attention,</a:t>
            </a:r>
          </a:p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      skip connection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302E08-A366-085C-88DF-81485BB10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560" y="3815724"/>
            <a:ext cx="8877895" cy="6191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1C6E64-06BF-BC10-172E-F149D5FA6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7750" y="4488075"/>
            <a:ext cx="7011514" cy="5439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0EBC31-35C6-B4D8-536F-C096DAACC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395" y="5137293"/>
            <a:ext cx="7824861" cy="4918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292BA1-F7A7-B2F7-E9A1-C663E025FB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0349" y="5939495"/>
            <a:ext cx="1574801" cy="44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35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8786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4. </a:t>
            </a:r>
            <a:r>
              <a:rPr lang="ko-KR" altLang="en-US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프로젝트 주차 계획</a:t>
            </a:r>
            <a:endParaRPr sz="2667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272E80F-CF5E-1B8F-5701-742822CD3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220675"/>
              </p:ext>
            </p:extLst>
          </p:nvPr>
        </p:nvGraphicFramePr>
        <p:xfrm>
          <a:off x="2342951" y="1050520"/>
          <a:ext cx="9059917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871">
                  <a:extLst>
                    <a:ext uri="{9D8B030D-6E8A-4147-A177-3AD203B41FA5}">
                      <a16:colId xmlns:a16="http://schemas.microsoft.com/office/drawing/2014/main" val="130139826"/>
                    </a:ext>
                  </a:extLst>
                </a:gridCol>
                <a:gridCol w="6127531">
                  <a:extLst>
                    <a:ext uri="{9D8B030D-6E8A-4147-A177-3AD203B41FA5}">
                      <a16:colId xmlns:a16="http://schemas.microsoft.com/office/drawing/2014/main" val="3294499844"/>
                    </a:ext>
                  </a:extLst>
                </a:gridCol>
                <a:gridCol w="1396515">
                  <a:extLst>
                    <a:ext uri="{9D8B030D-6E8A-4147-A177-3AD203B41FA5}">
                      <a16:colId xmlns:a16="http://schemas.microsoft.com/office/drawing/2014/main" val="419404843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날짜</a:t>
                      </a:r>
                    </a:p>
                  </a:txBody>
                  <a:tcPr marL="121920" marR="121920" marT="60960" marB="60960">
                    <a:solidFill>
                      <a:srgbClr val="1926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내용</a:t>
                      </a:r>
                    </a:p>
                  </a:txBody>
                  <a:tcPr marL="121920" marR="121920" marT="60960" marB="60960">
                    <a:solidFill>
                      <a:srgbClr val="1926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</a:p>
                  </a:txBody>
                  <a:tcPr marL="121920" marR="121920" marT="60960" marB="60960">
                    <a:solidFill>
                      <a:srgbClr val="1926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39558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trike="sngStrike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09/22</a:t>
                      </a:r>
                      <a:endParaRPr lang="ko-KR" altLang="en-US" sz="2000" strike="sngStrike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1920" marR="121920" marT="60960" marB="6096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trike="sngStrike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데이터셋 </a:t>
                      </a:r>
                      <a:r>
                        <a:rPr lang="en-US" altLang="ko-KR" sz="2000" strike="sngStrike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 </a:t>
                      </a:r>
                      <a:r>
                        <a:rPr lang="ko-KR" altLang="en-US" sz="2000" strike="sngStrike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및 시각화 </a:t>
                      </a:r>
                      <a:r>
                        <a:rPr lang="en-US" altLang="ko-KR" sz="2000" strike="sngStrike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2000" strike="sngStrike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 선정</a:t>
                      </a:r>
                    </a:p>
                  </a:txBody>
                  <a:tcPr marL="121920" marR="121920" marT="60960" marB="6096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21920" marR="121920" marT="60960" marB="60960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19864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trike="sngStrike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09/24</a:t>
                      </a:r>
                      <a:endParaRPr lang="ko-KR" altLang="en-US" sz="2000" strike="sngStrike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1920" marR="121920" marT="60960" marB="6096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trike="sngStrike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중간발표 </a:t>
                      </a:r>
                      <a:r>
                        <a:rPr lang="en-US" altLang="ko-KR" sz="2000" strike="sngStrike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2000" strike="sngStrike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1920" marR="121920" marT="60960" marB="6096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21920" marR="121920" marT="60960" marB="6096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010299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trike="sngStrike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10/06</a:t>
                      </a:r>
                      <a:endParaRPr lang="ko-KR" altLang="en-US" sz="2000" strike="sngStrike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1920" marR="121920" marT="60960" marB="6096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trike="sngStrike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선정한 모델 관련 이론학습 및 관련 논문 리뷰</a:t>
                      </a:r>
                    </a:p>
                  </a:txBody>
                  <a:tcPr marL="121920" marR="121920" marT="60960" marB="6096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21920" marR="121920" marT="60960" marB="60960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13146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10/27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1920" marR="121920" marT="60960" marB="6096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 구현 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-&gt; </a:t>
                      </a: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중간발표 이후</a:t>
                      </a:r>
                    </a:p>
                  </a:txBody>
                  <a:tcPr marL="121920" marR="121920" marT="60960" marB="6096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21920" marR="121920" marT="60960" marB="6096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18881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10/29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1920" marR="121920" marT="60960" marB="6096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중간발표 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1920" marR="121920" marT="60960" marB="6096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21920" marR="121920" marT="60960" marB="60960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22388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11/03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1920" marR="121920" marT="60960" marB="6096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데이터셋 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 </a:t>
                      </a: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및 시각화</a:t>
                      </a:r>
                    </a:p>
                  </a:txBody>
                  <a:tcPr marL="121920" marR="121920" marT="60960" marB="6096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21920" marR="121920" marT="60960" marB="6096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28363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11/10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1920" marR="121920" marT="60960" marB="6096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ResNet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성능 분석</a:t>
                      </a:r>
                    </a:p>
                  </a:txBody>
                  <a:tcPr marL="121920" marR="121920" marT="60960" marB="6096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21920" marR="121920" marT="60960" marB="60960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38625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11/17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1920" marR="121920" marT="60960" marB="6096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ViT</a:t>
                      </a: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성능 분석</a:t>
                      </a:r>
                    </a:p>
                  </a:txBody>
                  <a:tcPr marL="121920" marR="121920" marT="60960" marB="6096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21920" marR="121920" marT="60960" marB="6096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0999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11/24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1920" marR="121920" marT="60960" marB="6096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미정 </a:t>
                      </a:r>
                    </a:p>
                  </a:txBody>
                  <a:tcPr marL="121920" marR="121920" marT="60960" marB="6096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21920" marR="121920" marT="60960" marB="60960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9796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11/26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1920" marR="121920" marT="60960" marB="6096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최종발표</a:t>
                      </a:r>
                    </a:p>
                  </a:txBody>
                  <a:tcPr marL="121920" marR="121920" marT="60960" marB="6096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21920" marR="121920" marT="60960" marB="6096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4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3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8786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667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목차</a:t>
            </a:r>
            <a:endParaRPr sz="2667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64348959-1BB8-55CD-61FF-52F887999115}"/>
              </a:ext>
            </a:extLst>
          </p:cNvPr>
          <p:cNvSpPr txBox="1"/>
          <p:nvPr/>
        </p:nvSpPr>
        <p:spPr>
          <a:xfrm>
            <a:off x="1918539" y="1407400"/>
            <a:ext cx="4177461" cy="430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80990" indent="-380990">
              <a:buFontTx/>
              <a:buChar char="-"/>
            </a:pP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AlexNet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논문분석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80990" indent="-380990">
              <a:buFontTx/>
              <a:buChar char="-"/>
            </a:pPr>
            <a:endParaRPr lang="en-US" altLang="ko-KR" sz="2400" dirty="0">
              <a:latin typeface="+mj-ea"/>
              <a:ea typeface="+mj-ea"/>
            </a:endParaRPr>
          </a:p>
          <a:p>
            <a:pPr marL="380990" indent="-380990">
              <a:buFontTx/>
              <a:buChar char="-"/>
            </a:pP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ResNet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논문분석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80990" indent="-380990">
              <a:buFontTx/>
              <a:buChar char="-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80990" indent="-380990">
              <a:buFontTx/>
              <a:buChar char="-"/>
            </a:pP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ViT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논문분석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80990" indent="-380990">
              <a:buFontTx/>
              <a:buChar char="-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주차 계획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80990" indent="-380990">
              <a:buFontTx/>
              <a:buChar char="-"/>
            </a:pPr>
            <a:endParaRPr lang="en-US" altLang="ko-KR" sz="2400" dirty="0">
              <a:latin typeface="+mj-ea"/>
              <a:ea typeface="+mj-ea"/>
            </a:endParaRPr>
          </a:p>
          <a:p>
            <a:pPr marL="380990" indent="-380990">
              <a:buFontTx/>
              <a:buChar char="-"/>
            </a:pPr>
            <a:endParaRPr lang="en-US" altLang="ko-KR" sz="2400" dirty="0">
              <a:latin typeface="+mj-ea"/>
              <a:ea typeface="+mj-ea"/>
            </a:endParaRPr>
          </a:p>
          <a:p>
            <a:pPr marL="380990" indent="-380990">
              <a:buFontTx/>
              <a:buChar char="-"/>
            </a:pPr>
            <a:endParaRPr lang="en-US" altLang="ko-KR" sz="2400" dirty="0">
              <a:latin typeface="+mj-ea"/>
              <a:ea typeface="+mj-ea"/>
            </a:endParaRPr>
          </a:p>
          <a:p>
            <a:pPr marL="380990" indent="-380990">
              <a:buFontTx/>
              <a:buChar char="-"/>
            </a:pPr>
            <a:endParaRPr lang="en-US" altLang="ko-KR" sz="24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2C8D4999-6B47-719E-BC5C-BFF80F4D3080}"/>
              </a:ext>
            </a:extLst>
          </p:cNvPr>
          <p:cNvSpPr txBox="1"/>
          <p:nvPr/>
        </p:nvSpPr>
        <p:spPr>
          <a:xfrm>
            <a:off x="1878633" y="409167"/>
            <a:ext cx="6639200" cy="107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514350" indent="-514350">
              <a:lnSpc>
                <a:spcPct val="115000"/>
              </a:lnSpc>
              <a:buAutoNum type="arabicPeriod"/>
            </a:pPr>
            <a:r>
              <a:rPr lang="en-US" altLang="ko" sz="2667" b="1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AlexNet</a:t>
            </a:r>
            <a:endParaRPr lang="en-US" altLang="ko" sz="2667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CNN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의 기초</a:t>
            </a:r>
            <a:endParaRPr lang="en-US" altLang="ko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543AE9E1-0777-160A-CC66-3FC906A20E63}"/>
              </a:ext>
            </a:extLst>
          </p:cNvPr>
          <p:cNvSpPr txBox="1"/>
          <p:nvPr/>
        </p:nvSpPr>
        <p:spPr>
          <a:xfrm>
            <a:off x="1965999" y="1895143"/>
            <a:ext cx="9654501" cy="392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분류 경연 대회인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ImageNet LSVRC-2010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이미지 데이터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(1000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클래스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120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만장의 고해상도 이미지 데이터셋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15000"/>
              </a:lnSpc>
            </a:pPr>
            <a:endParaRPr lang="en-US" altLang="ko-KR" sz="2400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altLang="ko-KR" sz="2000" b="1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AlexNet</a:t>
            </a:r>
            <a:r>
              <a:rPr lang="en-US" altLang="ko-KR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</a:p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: 6</a:t>
            </a:r>
            <a:r>
              <a:rPr lang="ko-KR" altLang="en-US" sz="20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천만개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뉴런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65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만개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ko-KR" altLang="en-US" sz="20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합성곱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레이어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5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Fully-connected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레이어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3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altLang="ko-KR" sz="20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Maxpooling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20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Softmax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Dropout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</a:t>
            </a:r>
            <a:endParaRPr lang="en-US" sz="24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endParaRPr lang="en-US" sz="24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2953BB-48C5-8353-5793-09B6B6E4A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831" y="3008275"/>
            <a:ext cx="5372669" cy="17009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9D2372-7DAB-42B2-5114-4D2EE8A8426E}"/>
              </a:ext>
            </a:extLst>
          </p:cNvPr>
          <p:cNvSpPr txBox="1"/>
          <p:nvPr/>
        </p:nvSpPr>
        <p:spPr>
          <a:xfrm>
            <a:off x="7027265" y="4795524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GPU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병렬 연산</a:t>
            </a:r>
          </a:p>
        </p:txBody>
      </p:sp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2C8D4999-6B47-719E-BC5C-BFF80F4D3080}"/>
              </a:ext>
            </a:extLst>
          </p:cNvPr>
          <p:cNvSpPr txBox="1"/>
          <p:nvPr/>
        </p:nvSpPr>
        <p:spPr>
          <a:xfrm>
            <a:off x="1878633" y="409167"/>
            <a:ext cx="6639200" cy="107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514350" indent="-514350">
              <a:lnSpc>
                <a:spcPct val="115000"/>
              </a:lnSpc>
              <a:buAutoNum type="arabicPeriod"/>
            </a:pPr>
            <a:r>
              <a:rPr lang="en-US" altLang="ko" sz="2667" b="1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AlexNet</a:t>
            </a:r>
            <a:endParaRPr lang="en-US" altLang="ko" sz="2667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Introduction</a:t>
            </a:r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543AE9E1-0777-160A-CC66-3FC906A20E63}"/>
              </a:ext>
            </a:extLst>
          </p:cNvPr>
          <p:cNvSpPr txBox="1"/>
          <p:nvPr/>
        </p:nvSpPr>
        <p:spPr>
          <a:xfrm>
            <a:off x="1878617" y="1481280"/>
            <a:ext cx="9654501" cy="52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MNIST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같이 작은 데이터셋에는 전통적인 </a:t>
            </a:r>
            <a:r>
              <a:rPr lang="ko-KR" altLang="en-US" sz="20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기법을 통해 높은 성능을 보였음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현실에서는 변동성이 다양하고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많은 양의 데이터셋을 활용한 학습이 필요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CNN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특징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가지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altLang="ko-KR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Stationarity of Statistics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이미지의 한 부분에 대한 통계가 어떤 다른 부분들과 동일하다는 가정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이미지의 어느 </a:t>
            </a:r>
            <a:r>
              <a:rPr lang="ko-KR" altLang="en-US" sz="20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부분에서든지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비슷한 종류의 패턴이 나타날 수 있음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15000"/>
              </a:lnSpc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altLang="ko-KR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Locality of Pixel Dependencies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이미지에서 인접한 픽셀들이 서로 강하게 연관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가까이 있는 픽셀들끼리 더 강한 상관관계를 가짐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15000"/>
              </a:lnSpc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일반적인 순방향 신경망은 이미지의 모든 픽셀을 연결하여 처리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BUT, CNN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stationarity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locality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의해 더 적은 파라미터를 사용하여 더욱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복잡한 이미지 처리 가능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96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2C8D4999-6B47-719E-BC5C-BFF80F4D3080}"/>
              </a:ext>
            </a:extLst>
          </p:cNvPr>
          <p:cNvSpPr txBox="1"/>
          <p:nvPr/>
        </p:nvSpPr>
        <p:spPr>
          <a:xfrm>
            <a:off x="1878633" y="409167"/>
            <a:ext cx="6639200" cy="107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514350" indent="-514350">
              <a:lnSpc>
                <a:spcPct val="115000"/>
              </a:lnSpc>
              <a:buAutoNum type="arabicPeriod"/>
            </a:pPr>
            <a:r>
              <a:rPr lang="en-US" altLang="ko" sz="2667" b="1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AlexNet</a:t>
            </a:r>
            <a:endParaRPr lang="en-US" altLang="ko" sz="2667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The Architecture : Overall Architecture</a:t>
            </a:r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543AE9E1-0777-160A-CC66-3FC906A20E63}"/>
              </a:ext>
            </a:extLst>
          </p:cNvPr>
          <p:cNvSpPr txBox="1"/>
          <p:nvPr/>
        </p:nvSpPr>
        <p:spPr>
          <a:xfrm>
            <a:off x="1878633" y="1252680"/>
            <a:ext cx="9808558" cy="307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레이어로 구성</a:t>
            </a:r>
            <a:endParaRPr lang="en-US" altLang="ko-KR" sz="2000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ko-KR" altLang="en-US" sz="20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컨볼루셔널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레이어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3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Fully Connected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레이어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이때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마지막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Fully Connected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레이어의 출력은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1000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클래스에 대한 </a:t>
            </a:r>
            <a:r>
              <a:rPr lang="en-US" altLang="ko-KR" sz="20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Softmax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연결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멀티 </a:t>
            </a:r>
            <a:r>
              <a:rPr lang="en-US" altLang="ko-KR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GPU</a:t>
            </a:r>
            <a:r>
              <a:rPr lang="ko-KR" altLang="en-US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</a:t>
            </a:r>
            <a:endParaRPr lang="en-US" altLang="ko-KR" sz="2000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번째 </a:t>
            </a:r>
            <a:r>
              <a:rPr lang="ko-KR" altLang="en-US" sz="20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컨볼루셔널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레이어는 두 번째 레이어에 있는 모든 커널 </a:t>
            </a:r>
            <a:r>
              <a:rPr lang="ko-KR" altLang="en-US" sz="20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맵과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연결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그외</a:t>
            </a:r>
            <a:endParaRPr lang="en-US" altLang="ko-KR" sz="2000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altLang="ko-KR" sz="2000" u="sng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LRN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1-2, 2-3 (</a:t>
            </a:r>
            <a:r>
              <a:rPr lang="ko-KR" altLang="en-US" sz="20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컨볼루셔널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레이어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사이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en-US" altLang="ko-KR" sz="2000" u="sng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MaxPooling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1-2, 2-3, 5-FC1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사이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ko-KR" altLang="en-US" sz="20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컨볼루셔널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및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모두 </a:t>
            </a:r>
            <a:r>
              <a:rPr lang="en-US" altLang="ko-KR" sz="2000" u="sng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r>
              <a:rPr lang="en-US" altLang="ko-KR" sz="2000" u="sng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u="sng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D23E1D-1081-5123-438D-F06B3C8E0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053" y="4338415"/>
            <a:ext cx="7013948" cy="226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2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2C8D4999-6B47-719E-BC5C-BFF80F4D3080}"/>
              </a:ext>
            </a:extLst>
          </p:cNvPr>
          <p:cNvSpPr txBox="1"/>
          <p:nvPr/>
        </p:nvSpPr>
        <p:spPr>
          <a:xfrm>
            <a:off x="1878633" y="409167"/>
            <a:ext cx="6639200" cy="107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514350" indent="-514350">
              <a:lnSpc>
                <a:spcPct val="115000"/>
              </a:lnSpc>
              <a:buAutoNum type="arabicPeriod"/>
            </a:pPr>
            <a:r>
              <a:rPr lang="en-US" altLang="ko" sz="2667" b="1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AlexNet</a:t>
            </a:r>
            <a:endParaRPr lang="en-US" altLang="ko" sz="2667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The Architecture : Overall Architecture</a:t>
            </a: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64BDF354-B6C7-6F9D-DCD2-FEB2625771A1}"/>
              </a:ext>
            </a:extLst>
          </p:cNvPr>
          <p:cNvSpPr txBox="1"/>
          <p:nvPr/>
        </p:nvSpPr>
        <p:spPr>
          <a:xfrm>
            <a:off x="1507625" y="1627758"/>
            <a:ext cx="3900175" cy="4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[INPUT]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227*227*3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Size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image</a:t>
            </a: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[CONV1]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96 11*11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Filter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Stride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4,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Pad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INPUT : 227*227*3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OUTPUT : 55*55*96</a:t>
            </a: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[MAX POOL1]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3*3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Filter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Stride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INPUT : 55*55*96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OUTPUT : 27*27*96</a:t>
            </a: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NORM1]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LRN 을 이용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INPUT : 27*27*96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OUTPUT : 27*27*96</a:t>
            </a:r>
          </a:p>
        </p:txBody>
      </p:sp>
      <p:sp>
        <p:nvSpPr>
          <p:cNvPr id="6" name="Google Shape;55;p13">
            <a:extLst>
              <a:ext uri="{FF2B5EF4-FFF2-40B4-BE49-F238E27FC236}">
                <a16:creationId xmlns:a16="http://schemas.microsoft.com/office/drawing/2014/main" id="{0C276B81-8036-0B47-413A-28C870AC7FE8}"/>
              </a:ext>
            </a:extLst>
          </p:cNvPr>
          <p:cNvSpPr txBox="1"/>
          <p:nvPr/>
        </p:nvSpPr>
        <p:spPr>
          <a:xfrm>
            <a:off x="5087178" y="1621817"/>
            <a:ext cx="3669525" cy="5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[CONV2]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256 5*5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Filter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Stride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1,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Pad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INPUT : 27*27*96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OUTPUT : 27*27*256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[MAX POOL2]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3*3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Filter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Stride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INPUT : 27*27*256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OUTPUT : 13*13*256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[NORM2]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LRN 을 이용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INPUT : 13*13*256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OUTPUT : 13*13*256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[CONV3]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384 3*3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Filter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Stride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1,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Pad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INPUT : 13*13*384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OUTPUT : 13*13*384</a:t>
            </a:r>
          </a:p>
        </p:txBody>
      </p: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2A74F82F-66B5-0A29-C53C-98EAAD2B56F3}"/>
              </a:ext>
            </a:extLst>
          </p:cNvPr>
          <p:cNvSpPr txBox="1"/>
          <p:nvPr/>
        </p:nvSpPr>
        <p:spPr>
          <a:xfrm>
            <a:off x="8559348" y="1621817"/>
            <a:ext cx="3669524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[CONV4]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384 3*3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Filter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Stride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1,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Pad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INPUT : 13*13*384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OUTPUT : 13*13*384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[CONV5]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256 3*3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Filter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Stride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1,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Pad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INPUT : 13*13*256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OUTPUT : 13*13*256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[MAX POOL3]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3*3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Filter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Stride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INPUT : 13*13*256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OUTPUT : 6*6*256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3516F49-0D11-FA04-D6FF-19E246052EBE}"/>
              </a:ext>
            </a:extLst>
          </p:cNvPr>
          <p:cNvCxnSpPr/>
          <p:nvPr/>
        </p:nvCxnSpPr>
        <p:spPr>
          <a:xfrm>
            <a:off x="5188708" y="1824180"/>
            <a:ext cx="0" cy="4395645"/>
          </a:xfrm>
          <a:prstGeom prst="line">
            <a:avLst/>
          </a:prstGeom>
          <a:ln w="25400">
            <a:solidFill>
              <a:srgbClr val="19264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2449ABE-E3B4-8342-E100-8413239BE58E}"/>
              </a:ext>
            </a:extLst>
          </p:cNvPr>
          <p:cNvCxnSpPr/>
          <p:nvPr/>
        </p:nvCxnSpPr>
        <p:spPr>
          <a:xfrm>
            <a:off x="8617708" y="1833705"/>
            <a:ext cx="0" cy="4395645"/>
          </a:xfrm>
          <a:prstGeom prst="line">
            <a:avLst/>
          </a:prstGeom>
          <a:ln w="25400">
            <a:solidFill>
              <a:srgbClr val="19264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0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2C8D4999-6B47-719E-BC5C-BFF80F4D3080}"/>
              </a:ext>
            </a:extLst>
          </p:cNvPr>
          <p:cNvSpPr txBox="1"/>
          <p:nvPr/>
        </p:nvSpPr>
        <p:spPr>
          <a:xfrm>
            <a:off x="1878633" y="409167"/>
            <a:ext cx="6639200" cy="107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514350" indent="-514350">
              <a:lnSpc>
                <a:spcPct val="115000"/>
              </a:lnSpc>
              <a:buAutoNum type="arabicPeriod"/>
            </a:pPr>
            <a:r>
              <a:rPr lang="en-US" altLang="ko" sz="2667" b="1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AlexNet</a:t>
            </a:r>
            <a:endParaRPr lang="en-US" altLang="ko" sz="2667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The Architecture : Overall Architecture</a:t>
            </a: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64BDF354-B6C7-6F9D-DCD2-FEB2625771A1}"/>
              </a:ext>
            </a:extLst>
          </p:cNvPr>
          <p:cNvSpPr txBox="1"/>
          <p:nvPr/>
        </p:nvSpPr>
        <p:spPr>
          <a:xfrm>
            <a:off x="1878633" y="2112185"/>
            <a:ext cx="2362466" cy="367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[FC1]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INPUT : 6*6*256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OUTPUT : 4096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[FC2]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INPUT : 4096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OUTPUT : 4096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[FC3]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softmax</a:t>
            </a:r>
            <a:endParaRPr kumimoji="0" lang="ko-KR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INPUT : 4096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OUTPUT : 1000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E3E3DA-02A2-62A1-D522-9C4B89E23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552" y="2617097"/>
            <a:ext cx="7013948" cy="226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4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2C8D4999-6B47-719E-BC5C-BFF80F4D3080}"/>
              </a:ext>
            </a:extLst>
          </p:cNvPr>
          <p:cNvSpPr txBox="1"/>
          <p:nvPr/>
        </p:nvSpPr>
        <p:spPr>
          <a:xfrm>
            <a:off x="1878633" y="409167"/>
            <a:ext cx="6639200" cy="107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514350" indent="-514350">
              <a:lnSpc>
                <a:spcPct val="115000"/>
              </a:lnSpc>
              <a:buAutoNum type="arabicPeriod"/>
            </a:pPr>
            <a:r>
              <a:rPr lang="en-US" altLang="ko" sz="2667" b="1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AlexNet</a:t>
            </a:r>
            <a:endParaRPr lang="en-US" altLang="ko" sz="2667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Data Augmentation</a:t>
            </a: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64BDF354-B6C7-6F9D-DCD2-FEB2625771A1}"/>
              </a:ext>
            </a:extLst>
          </p:cNvPr>
          <p:cNvSpPr txBox="1"/>
          <p:nvPr/>
        </p:nvSpPr>
        <p:spPr>
          <a:xfrm>
            <a:off x="1945307" y="1750235"/>
            <a:ext cx="3846859" cy="4908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Image translation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이미지를 공간적으로 이동시키는 방법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Horizonal reflection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이미지를 수평 축을 기준으로 좌우 </a:t>
            </a:r>
            <a:r>
              <a:rPr kumimoji="0" lang="ko-KR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대칭하는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방법</a:t>
            </a: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통해 데이터 증강을 하여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모델의 </a:t>
            </a:r>
            <a:r>
              <a:rPr kumimoji="0" lang="ko-KR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오버피팅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방지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9D0DCE-55F9-88A8-B6B2-F69C7FF9D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78887"/>
            <a:ext cx="5291668" cy="20449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FB1E85-8337-B7C6-F618-FA4FAC662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069" y="3223848"/>
            <a:ext cx="5517530" cy="29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1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2814</Words>
  <Application>Microsoft Office PowerPoint</Application>
  <PresentationFormat>와이드스크린</PresentationFormat>
  <Paragraphs>363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나눔스퀘어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지민 황</dc:creator>
  <cp:lastModifiedBy>지민 황</cp:lastModifiedBy>
  <cp:revision>6</cp:revision>
  <dcterms:created xsi:type="dcterms:W3CDTF">2024-10-27T13:11:26Z</dcterms:created>
  <dcterms:modified xsi:type="dcterms:W3CDTF">2024-10-28T06:58:17Z</dcterms:modified>
</cp:coreProperties>
</file>