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0" r:id="rId6"/>
    <p:sldId id="260" r:id="rId7"/>
    <p:sldId id="271" r:id="rId8"/>
    <p:sldId id="261" r:id="rId9"/>
    <p:sldId id="272" r:id="rId10"/>
    <p:sldId id="274" r:id="rId11"/>
    <p:sldId id="273" r:id="rId12"/>
    <p:sldId id="275" r:id="rId13"/>
    <p:sldId id="269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6" autoAdjust="0"/>
    <p:restoredTop sz="90692" autoAdjust="0"/>
  </p:normalViewPr>
  <p:slideViewPr>
    <p:cSldViewPr snapToGrid="0">
      <p:cViewPr varScale="1">
        <p:scale>
          <a:sx n="135" d="100"/>
          <a:sy n="135" d="100"/>
        </p:scale>
        <p:origin x="91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고딕" panose="020D0604000000000000" pitchFamily="50" charset="-127"/>
        <a:ea typeface="나눔고딕" panose="020D0604000000000000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B1630223-8625-047F-77EC-F4F6DAE07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81722E59-D4B0-BE2F-9688-E7AFC4B711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88713824-0380-EBBD-87E3-3F8F8D4E6D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8915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422A5F19-0C7C-5FB0-C641-61DC6F2A5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569AC8F9-ACA6-2A9F-4F9E-5A2C77B858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E8CECB60-2718-F8E6-A52C-AAF59CE505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1691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9E5A5623-048E-A2C5-A3A3-712A06484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2C318446-1782-0876-9396-88FE34060F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E330684D-72C2-6D7E-193F-17977BE774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1579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D079E21F-9859-DE4C-2B0B-08AE1E718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5655EE31-7B1E-0050-D0FE-46140CE29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7F25559B-742B-86E6-C44E-1F4479410F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0553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80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EA94E59C-FE22-E647-6662-13C9E9360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904CD132-775A-36AD-E34A-3A43A61FA4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13EA143B-E196-6FDC-0D1B-3A79A6963C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6907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71B8E603-CD12-AC45-A42B-DEB0B4EAC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080182BB-923E-9842-20A3-5548E65EFB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B3EEDD95-FE55-12CC-6025-47A930ECD0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1111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10D6E68F-C254-BDFB-EDE4-4AA96B74A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BEE17623-243C-0A94-D022-571AB1D45B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C03501C6-8093-9C49-CDBA-DEBB119C29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162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791F5B81-2330-86D5-824C-CB4247562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64D75304-A92B-E626-890B-C83744DB61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E3C92033-66B6-E40A-8413-71A5FCDA6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290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B08E979A-8ADF-E714-FC75-4126C3ED1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3F80ACDD-5A0D-88DB-39F1-7AE49A225D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6FF7E14C-D366-5139-D3C0-8BEBD9BF7D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1711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CV </a:t>
            </a:r>
            <a:r>
              <a:rPr lang="ko-KR" altLang="en-US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sz="2500" b="1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11.26</a:t>
            </a: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발표자 :</a:t>
            </a:r>
            <a:r>
              <a:rPr lang="ko" altLang="en-US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김현수</a:t>
            </a:r>
            <a:endParaRPr sz="11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547CC859-3CD1-8BC9-0536-C6652E549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AAD85E34-72DD-90D9-3BED-435EE4AEB4C8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0210AADC-9DB5-0B09-2736-83D8551BB59D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961C0DC4-DD5A-BBA1-9B36-E2C0C9DCBF5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26BF9687-581D-DB93-4F4A-8603966A84F6}"/>
              </a:ext>
            </a:extLst>
          </p:cNvPr>
          <p:cNvSpPr txBox="1"/>
          <p:nvPr/>
        </p:nvSpPr>
        <p:spPr>
          <a:xfrm>
            <a:off x="1257297" y="116194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ea typeface="+mj-ea"/>
                <a:cs typeface="NanumGothic ExtraBold"/>
                <a:sym typeface="NanumGothic ExtraBold"/>
              </a:rPr>
              <a:t>Mask R CNN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Arial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98C9E-7C88-DE73-5542-1C0C1B774B1A}"/>
              </a:ext>
            </a:extLst>
          </p:cNvPr>
          <p:cNvSpPr txBox="1"/>
          <p:nvPr/>
        </p:nvSpPr>
        <p:spPr>
          <a:xfrm>
            <a:off x="1290397" y="616597"/>
            <a:ext cx="63482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b="1" dirty="0"/>
              <a:t>Mask R-CNN</a:t>
            </a:r>
            <a:r>
              <a:rPr lang="ko-KR" altLang="en-US" dirty="0"/>
              <a:t>은 기존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stage </a:t>
            </a:r>
            <a:r>
              <a:rPr lang="ko-KR" altLang="en-US" dirty="0"/>
              <a:t>과정을 채택하지만 </a:t>
            </a:r>
            <a:r>
              <a:rPr lang="en-US" altLang="ko-KR" dirty="0"/>
              <a:t>... </a:t>
            </a:r>
          </a:p>
          <a:p>
            <a:endParaRPr lang="en-US" altLang="ko-KR" dirty="0"/>
          </a:p>
          <a:p>
            <a:r>
              <a:rPr lang="en-US" altLang="ko-KR" dirty="0"/>
              <a:t>second stage (Fast R –CNN) </a:t>
            </a:r>
            <a:r>
              <a:rPr lang="ko-KR" altLang="en-US" dirty="0"/>
              <a:t>에서 </a:t>
            </a:r>
            <a:r>
              <a:rPr lang="ko-KR" altLang="en-US" b="1" dirty="0"/>
              <a:t>각각 </a:t>
            </a:r>
            <a:r>
              <a:rPr lang="en-US" altLang="ko-KR" b="1" dirty="0" err="1"/>
              <a:t>RoI</a:t>
            </a:r>
            <a:r>
              <a:rPr lang="ko-KR" altLang="en-US" b="1" dirty="0"/>
              <a:t>에 대해 </a:t>
            </a:r>
            <a:r>
              <a:rPr lang="en-US" altLang="ko-KR" dirty="0"/>
              <a:t>binary mask</a:t>
            </a:r>
            <a:r>
              <a:rPr lang="ko-KR" altLang="en-US" dirty="0"/>
              <a:t>를 추가한다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최근에는 </a:t>
            </a:r>
            <a:r>
              <a:rPr lang="en-US" altLang="ko-KR" dirty="0"/>
              <a:t>classification</a:t>
            </a:r>
            <a:r>
              <a:rPr lang="ko-KR" altLang="en-US" dirty="0"/>
              <a:t>은 </a:t>
            </a:r>
            <a:r>
              <a:rPr lang="en-US" altLang="ko-KR" dirty="0"/>
              <a:t>mask prediction</a:t>
            </a:r>
            <a:r>
              <a:rPr lang="ko-KR" altLang="en-US" dirty="0"/>
              <a:t>에 의존을 했지만 </a:t>
            </a:r>
            <a:r>
              <a:rPr lang="en-US" altLang="ko-KR" dirty="0"/>
              <a:t>Mask R-CNN</a:t>
            </a:r>
            <a:r>
              <a:rPr lang="ko-KR" altLang="en-US" dirty="0"/>
              <a:t>에서는 </a:t>
            </a:r>
            <a:r>
              <a:rPr lang="en-US" altLang="ko-KR" dirty="0"/>
              <a:t>bounding-box classification</a:t>
            </a:r>
            <a:r>
              <a:rPr lang="ko-KR" altLang="en-US" dirty="0"/>
              <a:t>과 </a:t>
            </a:r>
            <a:r>
              <a:rPr lang="en-US" altLang="ko-KR" dirty="0"/>
              <a:t>regression</a:t>
            </a:r>
            <a:r>
              <a:rPr lang="ko-KR" altLang="en-US" dirty="0"/>
              <a:t>을 동시에 진행한 </a:t>
            </a:r>
            <a:r>
              <a:rPr lang="en-US" altLang="ko-KR" dirty="0"/>
              <a:t>Fast R-CNN</a:t>
            </a:r>
            <a:r>
              <a:rPr lang="ko-KR" altLang="en-US" dirty="0"/>
              <a:t>을 따른다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3270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118D3D29-FC37-3788-CBB1-ED702FC8C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961A91F4-F46B-91AE-9389-0300096F7BF5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3DCF3A2B-93E8-DBEF-FE0E-C950FC25D13F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7C582A20-9866-F5A8-F66B-B5C098147BA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1F3FBA0F-4701-B12D-4921-1DB011F6D24A}"/>
              </a:ext>
            </a:extLst>
          </p:cNvPr>
          <p:cNvSpPr txBox="1"/>
          <p:nvPr/>
        </p:nvSpPr>
        <p:spPr>
          <a:xfrm>
            <a:off x="1257297" y="116194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ea typeface="+mj-ea"/>
                <a:cs typeface="NanumGothic ExtraBold"/>
                <a:sym typeface="NanumGothic ExtraBold"/>
              </a:rPr>
              <a:t>Mask R CNN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Arial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CD758E-2783-2483-2980-B6C89D37B86B}"/>
              </a:ext>
            </a:extLst>
          </p:cNvPr>
          <p:cNvSpPr txBox="1"/>
          <p:nvPr/>
        </p:nvSpPr>
        <p:spPr>
          <a:xfrm>
            <a:off x="1318019" y="896308"/>
            <a:ext cx="691437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Training</a:t>
            </a:r>
            <a:r>
              <a:rPr lang="ko-KR" altLang="en-US" dirty="0"/>
              <a:t>에서는 각각의 </a:t>
            </a:r>
            <a:r>
              <a:rPr lang="en-US" altLang="ko-KR" dirty="0" err="1"/>
              <a:t>RoI</a:t>
            </a:r>
            <a:r>
              <a:rPr lang="ko-KR" altLang="en-US" dirty="0"/>
              <a:t>에 대해 </a:t>
            </a:r>
            <a:r>
              <a:rPr lang="en-US" altLang="ko-KR" dirty="0"/>
              <a:t>multi – task loss </a:t>
            </a:r>
            <a:r>
              <a:rPr lang="ko-KR" altLang="en-US" dirty="0"/>
              <a:t>를 따른다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mask branch : k </a:t>
            </a:r>
            <a:r>
              <a:rPr lang="ko-KR" altLang="en-US" dirty="0"/>
              <a:t>개의 </a:t>
            </a:r>
            <a:r>
              <a:rPr lang="en-US" altLang="ko-KR" dirty="0"/>
              <a:t>class</a:t>
            </a:r>
            <a:r>
              <a:rPr lang="ko-KR" altLang="en-US" dirty="0"/>
              <a:t>에 따라 </a:t>
            </a:r>
            <a:r>
              <a:rPr lang="en-US" altLang="ko-KR" dirty="0"/>
              <a:t>m x</a:t>
            </a:r>
            <a:r>
              <a:rPr lang="ko-KR" altLang="en-US" dirty="0"/>
              <a:t> </a:t>
            </a:r>
            <a:r>
              <a:rPr lang="en-US" altLang="ko-KR" dirty="0"/>
              <a:t>m</a:t>
            </a:r>
            <a:r>
              <a:rPr lang="ko-KR" altLang="en-US" dirty="0"/>
              <a:t> 의 </a:t>
            </a:r>
            <a:r>
              <a:rPr lang="en-US" altLang="ko-KR" dirty="0"/>
              <a:t>binary mask</a:t>
            </a:r>
            <a:r>
              <a:rPr lang="ko-KR" altLang="en-US" dirty="0"/>
              <a:t>를 가짐</a:t>
            </a:r>
            <a:endParaRPr lang="en-US" altLang="ko-KR" dirty="0"/>
          </a:p>
          <a:p>
            <a:r>
              <a:rPr lang="en-US" altLang="ko-KR" dirty="0"/>
              <a:t>pixel </a:t>
            </a:r>
            <a:r>
              <a:rPr lang="ko-KR" altLang="en-US" dirty="0"/>
              <a:t>별로 </a:t>
            </a:r>
            <a:r>
              <a:rPr lang="en-US" altLang="ko-KR" dirty="0"/>
              <a:t>sigmoid</a:t>
            </a:r>
            <a:r>
              <a:rPr lang="ko-KR" altLang="en-US" dirty="0"/>
              <a:t>를 적용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: average binary CEE loss, k - </a:t>
            </a:r>
            <a:r>
              <a:rPr lang="en-US" altLang="ko-KR" dirty="0" err="1"/>
              <a:t>th</a:t>
            </a:r>
            <a:r>
              <a:rPr lang="en-US" altLang="ko-KR" dirty="0"/>
              <a:t> mask</a:t>
            </a:r>
            <a:r>
              <a:rPr lang="ko-KR" altLang="en-US" dirty="0"/>
              <a:t>에만 정의되고 다른 </a:t>
            </a:r>
            <a:r>
              <a:rPr lang="en-US" altLang="ko-KR" dirty="0"/>
              <a:t>mask</a:t>
            </a:r>
            <a:r>
              <a:rPr lang="ko-KR" altLang="en-US" dirty="0"/>
              <a:t>의 </a:t>
            </a:r>
            <a:r>
              <a:rPr lang="en-US" altLang="ko-KR" dirty="0"/>
              <a:t>output </a:t>
            </a:r>
            <a:r>
              <a:rPr lang="ko-KR" altLang="en-US" dirty="0"/>
              <a:t>은 </a:t>
            </a:r>
            <a:r>
              <a:rPr lang="en-US" altLang="ko-KR" dirty="0"/>
              <a:t>Loss</a:t>
            </a:r>
            <a:r>
              <a:rPr lang="ko-KR" altLang="en-US" dirty="0"/>
              <a:t>에 영향을 주지 않는다</a:t>
            </a:r>
            <a:r>
              <a:rPr lang="en-US" altLang="ko-KR" dirty="0"/>
              <a:t>. </a:t>
            </a:r>
            <a:r>
              <a:rPr lang="ko-KR" altLang="en-US" dirty="0"/>
              <a:t>다른 클래스와의 경쟁이 </a:t>
            </a:r>
            <a:r>
              <a:rPr lang="ko-KR" altLang="en-US" dirty="0" err="1"/>
              <a:t>필요없으므로</a:t>
            </a:r>
            <a:r>
              <a:rPr lang="ko-KR" altLang="en-US" dirty="0"/>
              <a:t> </a:t>
            </a:r>
            <a:r>
              <a:rPr lang="en-US" altLang="ko-KR" dirty="0"/>
              <a:t>classification branch</a:t>
            </a:r>
            <a:r>
              <a:rPr lang="ko-KR" altLang="en-US" dirty="0"/>
              <a:t>가 </a:t>
            </a:r>
            <a:r>
              <a:rPr lang="ko-KR" altLang="en-US" dirty="0" err="1"/>
              <a:t>분리가능하다</a:t>
            </a:r>
            <a:r>
              <a:rPr lang="en-US" altLang="ko-KR" dirty="0"/>
              <a:t>. (pixel</a:t>
            </a:r>
            <a:r>
              <a:rPr lang="ko-KR" altLang="en-US" dirty="0"/>
              <a:t>별 </a:t>
            </a:r>
            <a:r>
              <a:rPr lang="en-US" altLang="ko-KR" dirty="0"/>
              <a:t>sigmoid, binary loss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  <a:p>
            <a:r>
              <a:rPr lang="en-US" altLang="ko-KR" b="1" dirty="0"/>
              <a:t>-&gt; </a:t>
            </a:r>
            <a:r>
              <a:rPr lang="ko-KR" altLang="en-US" b="1" dirty="0"/>
              <a:t>클래스별 </a:t>
            </a:r>
            <a:r>
              <a:rPr lang="en-US" altLang="ko-KR" b="1" dirty="0"/>
              <a:t>mask</a:t>
            </a:r>
            <a:r>
              <a:rPr lang="ko-KR" altLang="en-US" b="1" dirty="0"/>
              <a:t>가 경쟁하던 </a:t>
            </a:r>
            <a:r>
              <a:rPr lang="en-US" altLang="ko-KR" b="1" dirty="0"/>
              <a:t>Faster R-CNN </a:t>
            </a:r>
            <a:r>
              <a:rPr lang="ko-KR" altLang="en-US" b="1" dirty="0"/>
              <a:t>과 다르다</a:t>
            </a:r>
            <a:r>
              <a:rPr lang="en-US" altLang="ko-KR" b="1" dirty="0"/>
              <a:t>. 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A91750-E97F-416E-BD3B-138CC4905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633" y="1552035"/>
            <a:ext cx="1981302" cy="3238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9C0925E-6618-4C5E-4D01-352A3C12D5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6633" y="2661689"/>
            <a:ext cx="465677" cy="22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28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7BB3CD51-47D6-A1E2-40FB-B1AA46F9D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EE0FC2AE-2759-1669-F6C5-8BF8186844D9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59591925-9F0F-59A7-06B4-DE684D62FC56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97A1FD96-1FCA-E683-4B48-C558FBC6C3D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164F2EFD-F7A0-04E0-D049-68C634663E9E}"/>
              </a:ext>
            </a:extLst>
          </p:cNvPr>
          <p:cNvSpPr txBox="1"/>
          <p:nvPr/>
        </p:nvSpPr>
        <p:spPr>
          <a:xfrm>
            <a:off x="1257297" y="116194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ea typeface="+mj-ea"/>
                <a:cs typeface="NanumGothic ExtraBold"/>
                <a:sym typeface="NanumGothic ExtraBold"/>
              </a:rPr>
              <a:t>Mask R CNN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Arial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4CE645-3554-07B5-12BF-AECBE5E7B64C}"/>
              </a:ext>
            </a:extLst>
          </p:cNvPr>
          <p:cNvSpPr txBox="1"/>
          <p:nvPr/>
        </p:nvSpPr>
        <p:spPr>
          <a:xfrm>
            <a:off x="1318019" y="896308"/>
            <a:ext cx="69143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Batch size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Optimizer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 Adam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Epoch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12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augmentation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-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Horiziontal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Flip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- Vertical Flip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- Random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Rotation</a:t>
            </a:r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텍스트, 스크린샷, 폰트, 화이트이(가) 표시된 사진&#10;&#10;자동 생성된 설명">
            <a:extLst>
              <a:ext uri="{FF2B5EF4-FFF2-40B4-BE49-F238E27FC236}">
                <a16:creationId xmlns:a16="http://schemas.microsoft.com/office/drawing/2014/main" id="{14ED1F60-AD8D-8F4A-FEFF-7007D6496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717" y="3372192"/>
            <a:ext cx="6914377" cy="100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14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DC3FB69C-C8A7-727E-A697-2C0EF5128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12855763-DF91-2BDF-17B5-ED0FAEE8AE99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D6983138-D4DE-D260-04FF-7C30D2A94E13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65FEB143-61F2-78DB-0B15-DF58D9B8715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491378F2-E4DE-433B-4650-F292FAF1EE60}"/>
              </a:ext>
            </a:extLst>
          </p:cNvPr>
          <p:cNvSpPr txBox="1"/>
          <p:nvPr/>
        </p:nvSpPr>
        <p:spPr>
          <a:xfrm>
            <a:off x="1530896" y="2142962"/>
            <a:ext cx="5689128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ea typeface="+mj-ea"/>
                <a:cs typeface="NanumGothic ExtraBold"/>
                <a:sym typeface="NanumGothic ExtraBold"/>
              </a:rPr>
              <a:t>감사합니다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Arial"/>
              <a:ea typeface="+mj-ea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158603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스터디원 소개 및 만남 인증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408975" y="1296591"/>
            <a:ext cx="5806551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j-ea"/>
                <a:ea typeface="+mj-ea"/>
              </a:rPr>
              <a:t>스터디원 1 : </a:t>
            </a:r>
            <a:r>
              <a:rPr lang="ko-KR" altLang="en-US" dirty="0">
                <a:latin typeface="+mj-ea"/>
                <a:ea typeface="+mj-ea"/>
              </a:rPr>
              <a:t>김동건</a:t>
            </a:r>
            <a:endParaRPr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ko-KR" dirty="0">
                <a:latin typeface="+mj-ea"/>
                <a:ea typeface="+mj-ea"/>
              </a:rPr>
              <a:t>스터디원 </a:t>
            </a:r>
            <a:r>
              <a:rPr lang="ko" dirty="0">
                <a:latin typeface="+mj-ea"/>
                <a:ea typeface="+mj-ea"/>
              </a:rPr>
              <a:t>2 :</a:t>
            </a:r>
            <a:r>
              <a:rPr lang="en-US" altLang="ko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김현수</a:t>
            </a:r>
            <a:endParaRPr lang="en-US" altLang="ko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ko-KR" dirty="0">
                <a:latin typeface="+mj-ea"/>
                <a:ea typeface="+mj-ea"/>
              </a:rPr>
              <a:t>스터디원</a:t>
            </a:r>
            <a:r>
              <a:rPr lang="en-US" altLang="ko" dirty="0">
                <a:latin typeface="+mj-ea"/>
                <a:ea typeface="+mj-ea"/>
              </a:rPr>
              <a:t> 3 : </a:t>
            </a:r>
            <a:r>
              <a:rPr lang="ko-KR" altLang="en-US" dirty="0">
                <a:latin typeface="+mj-ea"/>
                <a:ea typeface="+mj-ea"/>
              </a:rPr>
              <a:t>이지훈</a:t>
            </a:r>
            <a:endParaRPr lang="en-US" altLang="ko-KR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부득이하게 사진을 찍지 못했습니다</a:t>
            </a:r>
            <a:r>
              <a:rPr lang="en-US" altLang="ko-KR" dirty="0">
                <a:latin typeface="+mj-ea"/>
                <a:ea typeface="+mj-ea"/>
              </a:rPr>
              <a:t>.)</a:t>
            </a:r>
            <a:endParaRPr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목차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4" name="Google Shape;67;p14">
            <a:extLst>
              <a:ext uri="{FF2B5EF4-FFF2-40B4-BE49-F238E27FC236}">
                <a16:creationId xmlns:a16="http://schemas.microsoft.com/office/drawing/2014/main" id="{1C4A10A7-AC2A-1370-4B28-190C8F39ADE6}"/>
              </a:ext>
            </a:extLst>
          </p:cNvPr>
          <p:cNvSpPr txBox="1"/>
          <p:nvPr/>
        </p:nvSpPr>
        <p:spPr>
          <a:xfrm>
            <a:off x="1408975" y="845454"/>
            <a:ext cx="6976636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+mj-ea"/>
              <a:ea typeface="+mj-e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latin typeface="+mj-ea"/>
                <a:ea typeface="+mj-ea"/>
              </a:rPr>
              <a:t>목표로 삼은 지난 </a:t>
            </a:r>
            <a:r>
              <a:rPr lang="en-US" altLang="ko-KR" dirty="0">
                <a:latin typeface="+mj-ea"/>
                <a:ea typeface="+mj-ea"/>
              </a:rPr>
              <a:t>CV</a:t>
            </a:r>
            <a:r>
              <a:rPr lang="ko-KR" altLang="en-US" dirty="0">
                <a:latin typeface="+mj-ea"/>
                <a:ea typeface="+mj-ea"/>
              </a:rPr>
              <a:t> 대회 소개</a:t>
            </a:r>
            <a:endParaRPr lang="en-US" altLang="ko-KR" dirty="0">
              <a:latin typeface="+mj-ea"/>
              <a:ea typeface="+mj-e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+mj-ea"/>
              <a:ea typeface="+mj-e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+mj-ea"/>
                <a:ea typeface="+mj-ea"/>
              </a:rPr>
              <a:t>image segmentation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+mj-ea"/>
              <a:ea typeface="+mj-e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+mj-ea"/>
                <a:ea typeface="+mj-ea"/>
              </a:rPr>
              <a:t>mask R – CNN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+mj-ea"/>
              <a:ea typeface="+mj-e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latin typeface="+mj-ea"/>
                <a:ea typeface="+mj-ea"/>
              </a:rPr>
              <a:t>모델 소개와 학습 결과</a:t>
            </a:r>
            <a:endParaRPr lang="en-US" altLang="ko-KR" dirty="0">
              <a:latin typeface="+mj-ea"/>
              <a:ea typeface="+mj-ea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latin typeface="+mj-ea"/>
              <a:ea typeface="+mj-e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+mj-ea"/>
              <a:ea typeface="+mj-e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+mj-ea"/>
              <a:ea typeface="+mj-e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2366EE77-EA3C-FBEC-4812-57134B85D441}"/>
              </a:ext>
            </a:extLst>
          </p:cNvPr>
          <p:cNvSpPr txBox="1"/>
          <p:nvPr/>
        </p:nvSpPr>
        <p:spPr>
          <a:xfrm>
            <a:off x="1353962" y="219299"/>
            <a:ext cx="4979400" cy="607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 fontAlgn="base">
              <a:lnSpc>
                <a:spcPts val="3300"/>
              </a:lnSpc>
            </a:pPr>
            <a:r>
              <a:rPr lang="en-US" altLang="ko-KR" sz="2800" b="1" i="0" dirty="0">
                <a:solidFill>
                  <a:srgbClr val="202124"/>
                </a:solidFill>
                <a:effectLst/>
                <a:latin typeface="Inter"/>
              </a:rPr>
              <a:t>Airbus Ship Detection Challenge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8AE2D-0E35-7E56-ABB3-A69C81C5545C}"/>
              </a:ext>
            </a:extLst>
          </p:cNvPr>
          <p:cNvSpPr txBox="1"/>
          <p:nvPr/>
        </p:nvSpPr>
        <p:spPr>
          <a:xfrm>
            <a:off x="1353950" y="883554"/>
            <a:ext cx="74216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대회 소개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/>
              <a:t>위성 이미지에서 선박을 신속하고 정확히 탐지하기 위해 설계된 대회</a:t>
            </a:r>
            <a:endParaRPr lang="en-US" altLang="ko-KR" dirty="0"/>
          </a:p>
          <a:p>
            <a:r>
              <a:rPr lang="ko-KR" altLang="en-US" dirty="0"/>
              <a:t>주어진 이미지에서 선박의 위치를 나타내는 </a:t>
            </a:r>
            <a:r>
              <a:rPr lang="en-US" altLang="ko-KR" b="1" dirty="0"/>
              <a:t>Segmentation Mask</a:t>
            </a:r>
            <a:r>
              <a:rPr lang="ko-KR" altLang="en-US" dirty="0"/>
              <a:t>를 생성하는 모델을 개발해야 함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목표</a:t>
            </a:r>
            <a:r>
              <a:rPr lang="en-US" altLang="ko-KR" dirty="0"/>
              <a:t> :</a:t>
            </a:r>
            <a:r>
              <a:rPr lang="ko-KR" altLang="en-US" dirty="0"/>
              <a:t> 위성 이미지에서 선박의 존재 여부와 픽셀 단위의 위치를 정확히 예측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9F7012-A6DB-596D-5FE3-D0E55780C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723" y="3008006"/>
            <a:ext cx="1886047" cy="6096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0AF5A3-28C9-A90B-B3C1-346FF5BFCF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1080" y="3160164"/>
            <a:ext cx="4704238" cy="3053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7810093-3F0A-E141-8793-3739FA7BB57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0414" r="23816"/>
          <a:stretch/>
        </p:blipFill>
        <p:spPr>
          <a:xfrm>
            <a:off x="1564447" y="3617637"/>
            <a:ext cx="3739939" cy="6540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0ACE28-8A85-1DDD-1D40-B6204BED548E}"/>
              </a:ext>
            </a:extLst>
          </p:cNvPr>
          <p:cNvSpPr txBox="1"/>
          <p:nvPr/>
        </p:nvSpPr>
        <p:spPr>
          <a:xfrm>
            <a:off x="5529736" y="3762676"/>
            <a:ext cx="3362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TP(t) : True</a:t>
            </a:r>
            <a:r>
              <a:rPr lang="ko-KR" altLang="en-US" dirty="0"/>
              <a:t> </a:t>
            </a:r>
            <a:r>
              <a:rPr lang="en-US" altLang="ko-KR" dirty="0"/>
              <a:t>Positive (</a:t>
            </a:r>
            <a:r>
              <a:rPr lang="ko-KR" altLang="en-US" dirty="0"/>
              <a:t>정탐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FP(t): False Positive (</a:t>
            </a:r>
            <a:r>
              <a:rPr lang="ko-KR" altLang="en-US" dirty="0" err="1"/>
              <a:t>오탐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FN(t) : False Negative (</a:t>
            </a:r>
            <a:r>
              <a:rPr lang="ko-KR" altLang="en-US" dirty="0" err="1"/>
              <a:t>미탐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 : </a:t>
            </a:r>
            <a:r>
              <a:rPr lang="en-US" altLang="ko-KR" dirty="0" err="1"/>
              <a:t>IoU</a:t>
            </a:r>
            <a:r>
              <a:rPr lang="en-US" altLang="ko-KR" dirty="0"/>
              <a:t> threshold value (</a:t>
            </a:r>
            <a:r>
              <a:rPr lang="ko-KR" altLang="en-US" dirty="0"/>
              <a:t>특정 </a:t>
            </a:r>
            <a:r>
              <a:rPr lang="ko-KR" altLang="en-US" dirty="0" err="1"/>
              <a:t>임계값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63981D0-1EE2-48A2-9965-DC8AA2DBE0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6516" y="4328148"/>
            <a:ext cx="2025754" cy="68583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21B29EF-DE64-3BD7-75D5-4C40637992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5623" y="2613560"/>
            <a:ext cx="7010760" cy="24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4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88446B97-F387-445B-9B26-DBC02FB97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76D91255-F94C-4BA8-5F41-D3E905990CBC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FC5A9B50-058C-C19D-FD0E-C3C92223EE30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77DC7719-9C98-3C9C-AC22-702FBE443CD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9F81A658-EE41-6014-C04B-5F1694CB38FB}"/>
              </a:ext>
            </a:extLst>
          </p:cNvPr>
          <p:cNvSpPr txBox="1"/>
          <p:nvPr/>
        </p:nvSpPr>
        <p:spPr>
          <a:xfrm>
            <a:off x="1353962" y="219299"/>
            <a:ext cx="4979400" cy="607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 fontAlgn="base">
              <a:lnSpc>
                <a:spcPts val="3300"/>
              </a:lnSpc>
            </a:pPr>
            <a:r>
              <a:rPr lang="en-US" altLang="ko-KR" sz="2800" b="1" i="0" dirty="0">
                <a:solidFill>
                  <a:srgbClr val="202124"/>
                </a:solidFill>
                <a:effectLst/>
                <a:latin typeface="Inter"/>
              </a:rPr>
              <a:t>Airbus Ship Detection Challenge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AEC418-4688-B4FF-D5A3-546455EB6BB3}"/>
              </a:ext>
            </a:extLst>
          </p:cNvPr>
          <p:cNvSpPr txBox="1"/>
          <p:nvPr/>
        </p:nvSpPr>
        <p:spPr>
          <a:xfrm>
            <a:off x="1353962" y="883554"/>
            <a:ext cx="74216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evaluation : F2 score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 평가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IoU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임계값에서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점수 계산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IoU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(intersection over union :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IoU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threshold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넘으면 정확한 탐지 간주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(hit)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임계값은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다양하다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F2 score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산출 방식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l-GR" altLang="ko-KR" dirty="0"/>
              <a:t>β=2</a:t>
            </a:r>
            <a:r>
              <a:rPr lang="en-US" altLang="ko-KR" dirty="0"/>
              <a:t> )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BF16FE-A354-A272-8D93-40A64AEFA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346" y="1672773"/>
            <a:ext cx="1886047" cy="6096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798F95-AF75-CEB2-2312-8E913473C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649" y="2800987"/>
            <a:ext cx="4704238" cy="3053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5717967-0B76-FC85-6BA6-30E995C4BF1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0414" r="23816"/>
          <a:stretch/>
        </p:blipFill>
        <p:spPr>
          <a:xfrm>
            <a:off x="1560114" y="3571576"/>
            <a:ext cx="3739939" cy="6540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6B95DC-93FD-78A8-0FFD-3C2183EE9938}"/>
              </a:ext>
            </a:extLst>
          </p:cNvPr>
          <p:cNvSpPr txBox="1"/>
          <p:nvPr/>
        </p:nvSpPr>
        <p:spPr>
          <a:xfrm>
            <a:off x="5469065" y="3374950"/>
            <a:ext cx="3362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TP(t) : True</a:t>
            </a:r>
            <a:r>
              <a:rPr lang="ko-KR" altLang="en-US" dirty="0"/>
              <a:t> </a:t>
            </a:r>
            <a:r>
              <a:rPr lang="en-US" altLang="ko-KR" dirty="0"/>
              <a:t>Positive (</a:t>
            </a:r>
            <a:r>
              <a:rPr lang="ko-KR" altLang="en-US" dirty="0"/>
              <a:t>정탐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FP(t): False Positive (</a:t>
            </a:r>
            <a:r>
              <a:rPr lang="ko-KR" altLang="en-US" dirty="0" err="1"/>
              <a:t>오탐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FN(t) : False Negative (</a:t>
            </a:r>
            <a:r>
              <a:rPr lang="ko-KR" altLang="en-US" dirty="0" err="1"/>
              <a:t>미탐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 : </a:t>
            </a:r>
            <a:r>
              <a:rPr lang="en-US" altLang="ko-KR" dirty="0" err="1"/>
              <a:t>IoU</a:t>
            </a:r>
            <a:r>
              <a:rPr lang="en-US" altLang="ko-KR" dirty="0"/>
              <a:t> threshold value (</a:t>
            </a:r>
            <a:r>
              <a:rPr lang="ko-KR" altLang="en-US" dirty="0"/>
              <a:t>특정 </a:t>
            </a:r>
            <a:r>
              <a:rPr lang="ko-KR" altLang="en-US" dirty="0" err="1"/>
              <a:t>임계값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4212C4D-0797-8353-EAAA-19A1AB97EF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3492" y="4261873"/>
            <a:ext cx="2025754" cy="68583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00317D-ACA6-E6A1-2F11-0C15A604CA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0054" y="1703628"/>
            <a:ext cx="2209914" cy="5715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09E1D2-FE2B-7F34-636F-05BF45F4F599}"/>
              </a:ext>
            </a:extLst>
          </p:cNvPr>
          <p:cNvSpPr txBox="1"/>
          <p:nvPr/>
        </p:nvSpPr>
        <p:spPr>
          <a:xfrm>
            <a:off x="3625583" y="4517927"/>
            <a:ext cx="515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이미지에 대해 평균 </a:t>
            </a:r>
            <a:r>
              <a:rPr lang="en-US" altLang="ko-KR" dirty="0"/>
              <a:t>F2 score</a:t>
            </a:r>
            <a:r>
              <a:rPr lang="ko-KR" altLang="en-US" dirty="0"/>
              <a:t>를 계산하여 최종 점수 산출</a:t>
            </a:r>
          </a:p>
        </p:txBody>
      </p:sp>
    </p:spTree>
    <p:extLst>
      <p:ext uri="{BB962C8B-B14F-4D97-AF65-F5344CB8AC3E}">
        <p14:creationId xmlns:p14="http://schemas.microsoft.com/office/powerpoint/2010/main" val="3121355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3B300411-8D63-7492-8270-AC6D50A00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C30DE805-AA1E-5814-283A-5898BC48C406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F36E5A77-3DC5-F226-BC65-6A615A8AEE6F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F4C5FFC5-F6D4-DB97-F2DF-75D3EA2F2B0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5A81E5F4-8442-4E45-8935-0C92E20F1307}"/>
              </a:ext>
            </a:extLst>
          </p:cNvPr>
          <p:cNvSpPr txBox="1"/>
          <p:nvPr/>
        </p:nvSpPr>
        <p:spPr>
          <a:xfrm>
            <a:off x="1254588" y="47981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000" dirty="0">
                <a:solidFill>
                  <a:srgbClr val="19264B"/>
                </a:solidFill>
                <a:ea typeface="+mj-ea"/>
                <a:cs typeface="NanumGothic ExtraBold"/>
                <a:sym typeface="NanumGothic ExtraBold"/>
              </a:rPr>
              <a:t>Image</a:t>
            </a:r>
            <a:r>
              <a:rPr lang="ko-KR" altLang="en-US" sz="2000" dirty="0">
                <a:solidFill>
                  <a:srgbClr val="19264B"/>
                </a:solidFill>
                <a:ea typeface="+mj-ea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ea typeface="+mj-ea"/>
                <a:cs typeface="NanumGothic ExtraBold"/>
                <a:sym typeface="NanumGothic ExtraBold"/>
              </a:rPr>
              <a:t>Segmentation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Arial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12884E2-E20A-2D05-CB7E-157891D20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587" y="1660338"/>
            <a:ext cx="3213406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목적: 이미지의 각 픽셀을 특정 객체 또는 배경 클래스로 할당하여 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Pixel level 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분류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하는 것으로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classification, object detection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구분된다</a:t>
            </a:r>
            <a:endParaRPr kumimoji="0" lang="en-US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결과물: 이미지의 각 픽셀이 해당 객체 또는 배경 클래스에 속한지를 나타내는 마스크(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Mask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형태</a:t>
            </a:r>
            <a:endParaRPr kumimoji="0" lang="en-US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C449D4B-97F7-D33D-F5D8-1121E797B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991" y="488321"/>
            <a:ext cx="4749142" cy="142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266CBFE4-2FB9-EF13-879D-A09FB4771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416" y="2053823"/>
            <a:ext cx="5075583" cy="29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80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443EEE73-FD48-959E-3E11-C59312006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A0E64DB4-928E-4F5C-A170-987B3E8480A6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505849F5-8BA8-4616-C9C0-255279E2BAB1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E24E1C45-035D-C945-391D-5BA46C78DF1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6064CF70-34FA-E260-EEFE-03D937DF719B}"/>
              </a:ext>
            </a:extLst>
          </p:cNvPr>
          <p:cNvSpPr txBox="1"/>
          <p:nvPr/>
        </p:nvSpPr>
        <p:spPr>
          <a:xfrm>
            <a:off x="1254588" y="47981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000" dirty="0">
                <a:solidFill>
                  <a:srgbClr val="19264B"/>
                </a:solidFill>
                <a:ea typeface="+mj-ea"/>
                <a:cs typeface="NanumGothic ExtraBold"/>
                <a:sym typeface="NanumGothic ExtraBold"/>
              </a:rPr>
              <a:t>Image</a:t>
            </a:r>
            <a:r>
              <a:rPr lang="ko-KR" altLang="en-US" sz="2000" dirty="0">
                <a:solidFill>
                  <a:srgbClr val="19264B"/>
                </a:solidFill>
                <a:ea typeface="+mj-ea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ea typeface="+mj-ea"/>
                <a:cs typeface="NanumGothic ExtraBold"/>
                <a:sym typeface="NanumGothic ExtraBold"/>
              </a:rPr>
              <a:t>Segmentation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Arial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3F334AC-AC0E-F4B4-1156-B9EB1E6F6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634" y="497970"/>
            <a:ext cx="3213406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semantic segmentation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instance segmentation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크게 두 종류가 존재한다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semantic segmentation 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입력된 이미지의 모든 단일 픽셀에 해당 콘텐츠를 설명하는 클래스 레이블을 할당하는 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instance segmentation 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이미지의 개별 객체를 식별하고 분할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;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이미지의 각 객체에 고유한 레이블을 할당하고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각 객체의 경계 또한 식별 가능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3F80368A-F1F8-481B-B96C-3E46C38CA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051" y="2481122"/>
            <a:ext cx="2300635" cy="164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D39985A-F62C-F39D-1641-88C562F11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686" y="2455070"/>
            <a:ext cx="2380383" cy="170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731AFCB-7B10-8FA8-5FD6-EA98A09FC4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6573" y="558540"/>
            <a:ext cx="2562226" cy="186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3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7ECEBAF5-5E68-11C0-4B6D-5D0D630F6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6E2541C5-20F2-EF5C-E1DE-4B39AA5DF219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167F7889-7A7C-29E7-0ED3-FC8E8EF08EA3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8D7482D9-3F18-A701-4639-5D66A9DFFBA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B30F4243-92CF-B138-FF3F-5D260964931D}"/>
              </a:ext>
            </a:extLst>
          </p:cNvPr>
          <p:cNvSpPr txBox="1"/>
          <p:nvPr/>
        </p:nvSpPr>
        <p:spPr>
          <a:xfrm>
            <a:off x="1257297" y="116194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ea typeface="+mj-ea"/>
                <a:cs typeface="NanumGothic ExtraBold"/>
                <a:sym typeface="NanumGothic ExtraBold"/>
              </a:rPr>
              <a:t>Mask R CNN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Arial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768F0D-5EC3-38D9-16F6-1211046E4B10}"/>
              </a:ext>
            </a:extLst>
          </p:cNvPr>
          <p:cNvSpPr txBox="1"/>
          <p:nvPr/>
        </p:nvSpPr>
        <p:spPr>
          <a:xfrm>
            <a:off x="1213961" y="963681"/>
            <a:ext cx="32540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Faster R-CNN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진보된 모델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+mj-ea"/>
                <a:ea typeface="+mj-ea"/>
              </a:rPr>
              <a:t>- </a:t>
            </a:r>
            <a:r>
              <a:rPr lang="en-US" altLang="ko-KR" b="1" dirty="0" err="1">
                <a:latin typeface="+mj-ea"/>
                <a:ea typeface="+mj-ea"/>
              </a:rPr>
              <a:t>RoIAlign</a:t>
            </a:r>
            <a:endParaRPr lang="en-US" altLang="ko-KR" b="1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기존 문제점</a:t>
            </a:r>
            <a:r>
              <a:rPr lang="en-US" altLang="ko-KR" dirty="0">
                <a:latin typeface="+mj-ea"/>
                <a:ea typeface="+mj-ea"/>
              </a:rPr>
              <a:t>: Faster R-CNN</a:t>
            </a:r>
            <a:r>
              <a:rPr lang="ko-KR" altLang="en-US" dirty="0">
                <a:latin typeface="+mj-ea"/>
                <a:ea typeface="+mj-ea"/>
              </a:rPr>
              <a:t>의 </a:t>
            </a:r>
            <a:r>
              <a:rPr lang="en-US" altLang="ko-KR" dirty="0" err="1">
                <a:latin typeface="+mj-ea"/>
                <a:ea typeface="+mj-ea"/>
              </a:rPr>
              <a:t>RoIPool</a:t>
            </a:r>
            <a:r>
              <a:rPr lang="ko-KR" altLang="en-US" dirty="0">
                <a:latin typeface="+mj-ea"/>
                <a:ea typeface="+mj-ea"/>
              </a:rPr>
              <a:t>은 네트워크 입력과 출력 간 정확한 매칭이 되지 않았다 </a:t>
            </a:r>
            <a:r>
              <a:rPr lang="en-US" altLang="ko-KR" dirty="0">
                <a:latin typeface="+mj-ea"/>
                <a:ea typeface="+mj-ea"/>
              </a:rPr>
              <a:t>(Pixel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to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Pixel </a:t>
            </a:r>
            <a:r>
              <a:rPr lang="ko-KR" altLang="en-US" dirty="0">
                <a:latin typeface="+mj-ea"/>
                <a:ea typeface="+mj-ea"/>
              </a:rPr>
              <a:t>로 배치가 되지 않음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해결책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en-US" altLang="ko-KR" dirty="0" err="1">
                <a:latin typeface="+mj-ea"/>
                <a:ea typeface="+mj-ea"/>
              </a:rPr>
              <a:t>RoIAlign</a:t>
            </a:r>
            <a:r>
              <a:rPr lang="ko-KR" altLang="en-US" dirty="0">
                <a:latin typeface="+mj-ea"/>
                <a:ea typeface="+mj-ea"/>
              </a:rPr>
              <a:t>은 픽셀 단위의 정확한 공간적 위치를 보존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마스크의 정확도를 </a:t>
            </a:r>
            <a:r>
              <a:rPr lang="en-US" altLang="ko-KR" dirty="0">
                <a:latin typeface="+mj-ea"/>
                <a:ea typeface="+mj-ea"/>
              </a:rPr>
              <a:t>10%</a:t>
            </a:r>
            <a:r>
              <a:rPr lang="ko-KR" altLang="en-US" dirty="0">
                <a:latin typeface="+mj-ea"/>
                <a:ea typeface="+mj-ea"/>
              </a:rPr>
              <a:t>에서 </a:t>
            </a:r>
            <a:r>
              <a:rPr lang="en-US" altLang="ko-KR" dirty="0">
                <a:latin typeface="+mj-ea"/>
                <a:ea typeface="+mj-ea"/>
              </a:rPr>
              <a:t>50%</a:t>
            </a:r>
            <a:r>
              <a:rPr lang="ko-KR" altLang="en-US" dirty="0">
                <a:latin typeface="+mj-ea"/>
                <a:ea typeface="+mj-ea"/>
              </a:rPr>
              <a:t>로 향상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추가 발견</a:t>
            </a:r>
            <a:r>
              <a:rPr lang="en-US" altLang="ko-KR" dirty="0">
                <a:latin typeface="+mj-ea"/>
                <a:ea typeface="+mj-ea"/>
              </a:rPr>
              <a:t>: Mask</a:t>
            </a:r>
            <a:r>
              <a:rPr lang="ko-KR" altLang="en-US" dirty="0">
                <a:latin typeface="+mj-ea"/>
                <a:ea typeface="+mj-ea"/>
              </a:rPr>
              <a:t>와 </a:t>
            </a:r>
            <a:r>
              <a:rPr lang="en-US" altLang="ko-KR" dirty="0">
                <a:latin typeface="+mj-ea"/>
                <a:ea typeface="+mj-ea"/>
              </a:rPr>
              <a:t>Class Prediction</a:t>
            </a:r>
            <a:r>
              <a:rPr lang="ko-KR" altLang="en-US" dirty="0">
                <a:latin typeface="+mj-ea"/>
                <a:ea typeface="+mj-ea"/>
              </a:rPr>
              <a:t>을 분리하는 것이 성능 향상에 필수적임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5130EBA-95F9-B621-5D5B-BE9368383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554" y="1405998"/>
            <a:ext cx="4663005" cy="23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41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69AAC36D-B8E7-F0D2-D523-3A4D06044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0225B59F-3B28-BDF7-F1B1-D192E2DEB2B8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3C4FFEF9-9ADA-AA5A-7192-4D2BBD90F349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9B3724B1-29D1-4ED7-EA1E-648C4E192D7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193DFAD9-9F6E-CC9F-9401-288786D7A030}"/>
              </a:ext>
            </a:extLst>
          </p:cNvPr>
          <p:cNvSpPr txBox="1"/>
          <p:nvPr/>
        </p:nvSpPr>
        <p:spPr>
          <a:xfrm>
            <a:off x="1257297" y="116194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ea typeface="+mj-ea"/>
                <a:cs typeface="NanumGothic ExtraBold"/>
                <a:sym typeface="NanumGothic ExtraBold"/>
              </a:rPr>
              <a:t>Mask R CNN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Arial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51F931-1598-61C5-2561-50407C71EB1B}"/>
              </a:ext>
            </a:extLst>
          </p:cNvPr>
          <p:cNvSpPr txBox="1"/>
          <p:nvPr/>
        </p:nvSpPr>
        <p:spPr>
          <a:xfrm>
            <a:off x="1473979" y="802035"/>
            <a:ext cx="66949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</a:t>
            </a:r>
            <a:r>
              <a:rPr lang="en-US" altLang="ko-KR" dirty="0"/>
              <a:t>Fast/Faster R-CNN</a:t>
            </a:r>
            <a:r>
              <a:rPr lang="ko-KR" altLang="en-US" dirty="0"/>
              <a:t>에서 없었던 </a:t>
            </a:r>
            <a:r>
              <a:rPr lang="en-US" altLang="ko-KR" dirty="0"/>
              <a:t>pixel-to-pixel </a:t>
            </a:r>
            <a:r>
              <a:rPr lang="ko-KR" altLang="en-US" dirty="0"/>
              <a:t>방식인데</a:t>
            </a:r>
            <a:r>
              <a:rPr lang="en-US" altLang="ko-KR" dirty="0"/>
              <a:t>, </a:t>
            </a:r>
            <a:r>
              <a:rPr lang="ko-KR" altLang="en-US" dirty="0"/>
              <a:t>우선 </a:t>
            </a:r>
            <a:r>
              <a:rPr lang="en-US" altLang="ko-KR" b="1" dirty="0"/>
              <a:t>Faster R-CNN</a:t>
            </a:r>
            <a:r>
              <a:rPr lang="ko-KR" altLang="en-US" dirty="0"/>
              <a:t>의 기본 컨셉은 다음과 같다</a:t>
            </a:r>
            <a:r>
              <a:rPr lang="en-US" altLang="ko-KR" dirty="0"/>
              <a:t> : 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/>
              <a:t>Faster R-CNN</a:t>
            </a:r>
            <a:r>
              <a:rPr lang="ko-KR" altLang="en-US" dirty="0"/>
              <a:t>은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stage</a:t>
            </a:r>
            <a:r>
              <a:rPr lang="ko-KR" altLang="en-US" dirty="0"/>
              <a:t>로 이루어져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RPN (first stage)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후보 </a:t>
            </a:r>
            <a:r>
              <a:rPr lang="en-US" altLang="ko-KR" b="1" dirty="0"/>
              <a:t>object bounding box</a:t>
            </a:r>
            <a:r>
              <a:rPr lang="ko-KR" altLang="en-US" dirty="0"/>
              <a:t>들을 제안함 </a:t>
            </a:r>
            <a:r>
              <a:rPr lang="en-US" altLang="ko-KR" dirty="0"/>
              <a:t>(</a:t>
            </a:r>
            <a:r>
              <a:rPr lang="ko-KR" altLang="en-US" dirty="0"/>
              <a:t>시작</a:t>
            </a:r>
            <a:r>
              <a:rPr lang="en-US" altLang="ko-KR" dirty="0"/>
              <a:t>)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Fast R-CNN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각각의 후보 </a:t>
            </a:r>
            <a:r>
              <a:rPr lang="en-US" altLang="ko-KR" dirty="0"/>
              <a:t>box</a:t>
            </a:r>
            <a:r>
              <a:rPr lang="ko-KR" altLang="en-US" dirty="0"/>
              <a:t>들을 </a:t>
            </a:r>
            <a:r>
              <a:rPr lang="en-US" altLang="ko-KR" dirty="0" err="1"/>
              <a:t>RoIPool</a:t>
            </a:r>
            <a:r>
              <a:rPr lang="ko-KR" altLang="en-US" dirty="0"/>
              <a:t>을 이용해 </a:t>
            </a:r>
            <a:r>
              <a:rPr lang="en-US" altLang="ko-KR" dirty="0"/>
              <a:t>feature </a:t>
            </a:r>
            <a:r>
              <a:rPr lang="ko-KR" altLang="en-US" dirty="0"/>
              <a:t>을 추출하고</a:t>
            </a:r>
            <a:r>
              <a:rPr lang="en-US" altLang="ko-KR" dirty="0"/>
              <a:t>, classification</a:t>
            </a:r>
            <a:r>
              <a:rPr lang="ko-KR" altLang="en-US" dirty="0"/>
              <a:t>과 </a:t>
            </a:r>
            <a:r>
              <a:rPr lang="en-US" altLang="ko-KR" dirty="0"/>
              <a:t>bounding-box regression</a:t>
            </a:r>
            <a:r>
              <a:rPr lang="ko-KR" altLang="en-US" dirty="0"/>
              <a:t>을 얻는다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2 stage</a:t>
            </a:r>
            <a:r>
              <a:rPr lang="ko-KR" altLang="en-US" dirty="0"/>
              <a:t>에서 모두 </a:t>
            </a:r>
            <a:r>
              <a:rPr lang="en-US" altLang="ko-KR" dirty="0"/>
              <a:t>feature map</a:t>
            </a:r>
            <a:r>
              <a:rPr lang="ko-KR" altLang="en-US" dirty="0"/>
              <a:t>을 사용하는데</a:t>
            </a:r>
            <a:r>
              <a:rPr lang="en-US" altLang="ko-KR" dirty="0"/>
              <a:t>, </a:t>
            </a:r>
            <a:r>
              <a:rPr lang="ko-KR" altLang="en-US" dirty="0"/>
              <a:t>이는 공유함으로써 빠른 </a:t>
            </a:r>
            <a:r>
              <a:rPr lang="en-US" altLang="ko-KR" dirty="0"/>
              <a:t>inference</a:t>
            </a:r>
            <a:r>
              <a:rPr lang="ko-KR" altLang="en-US" dirty="0"/>
              <a:t>를 도출한다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60564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644</Words>
  <Application>Microsoft Macintosh PowerPoint</Application>
  <PresentationFormat>화면 슬라이드 쇼(16:9)</PresentationFormat>
  <Paragraphs>122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-apple-system</vt:lpstr>
      <vt:lpstr>나눔고딕</vt:lpstr>
      <vt:lpstr>맑은 고딕</vt:lpstr>
      <vt:lpstr>Inter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조효원</dc:creator>
  <cp:lastModifiedBy>김현수</cp:lastModifiedBy>
  <cp:revision>36</cp:revision>
  <dcterms:modified xsi:type="dcterms:W3CDTF">2024-11-26T07:33:41Z</dcterms:modified>
</cp:coreProperties>
</file>