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8167" autoAdjust="0"/>
  </p:normalViewPr>
  <p:slideViewPr>
    <p:cSldViewPr snapToGrid="0">
      <p:cViewPr varScale="1">
        <p:scale>
          <a:sx n="118" d="100"/>
          <a:sy n="118" d="100"/>
        </p:scale>
        <p:origin x="20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5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대부분이 </a:t>
            </a:r>
            <a:r>
              <a:rPr lang="en-US" altLang="ko-KR" dirty="0"/>
              <a:t>CV </a:t>
            </a:r>
            <a:r>
              <a:rPr lang="ko-KR" altLang="en-US" dirty="0"/>
              <a:t>분야에 대한 경험이 많지 않아 우선 이전 대회의 코드를 보면서 구현해보는 것에 집중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찾은 대회는 이미지 속 운전자의 행동을 </a:t>
            </a:r>
            <a:r>
              <a:rPr lang="en-US" altLang="ko-KR" dirty="0"/>
              <a:t>10</a:t>
            </a:r>
            <a:r>
              <a:rPr lang="ko-KR" altLang="en-US" dirty="0"/>
              <a:t>가지로 분류하여 예측하는 대회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우선 기본적인 </a:t>
            </a:r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이용한 구현 과정을 전체적으로 확인해보기 위해 코드 리뷰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DF</a:t>
            </a:r>
            <a:r>
              <a:rPr lang="ko-KR" altLang="en-US" dirty="0"/>
              <a:t>으로 변환 </a:t>
            </a:r>
            <a:r>
              <a:rPr lang="en-US" altLang="ko-KR" dirty="0"/>
              <a:t>– </a:t>
            </a:r>
            <a:r>
              <a:rPr lang="ko-KR" altLang="en-US" dirty="0"/>
              <a:t>각 이미지를 </a:t>
            </a:r>
            <a:r>
              <a:rPr lang="en-US" altLang="ko-KR" dirty="0" err="1"/>
              <a:t>filenam</a:t>
            </a:r>
            <a:r>
              <a:rPr lang="ko-KR" altLang="en-US" dirty="0"/>
              <a:t>과 </a:t>
            </a:r>
            <a:r>
              <a:rPr lang="en-US" altLang="ko-KR" dirty="0" err="1"/>
              <a:t>classname</a:t>
            </a:r>
            <a:r>
              <a:rPr lang="en-US" altLang="ko-KR" dirty="0"/>
              <a:t> </a:t>
            </a:r>
            <a:r>
              <a:rPr lang="ko-KR" altLang="en-US" dirty="0"/>
              <a:t>두 칼럼으로 구성</a:t>
            </a:r>
            <a:r>
              <a:rPr lang="en-US" altLang="ko-KR" dirty="0"/>
              <a:t>,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22424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train data, 79726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test data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train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분포가 균등하여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undersampling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52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0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Conv2D </a:t>
            </a:r>
            <a:r>
              <a:rPr lang="ko-KR" altLang="en-US" dirty="0"/>
              <a:t>레이어와 각 </a:t>
            </a:r>
            <a:r>
              <a:rPr lang="en-US" altLang="ko-KR" dirty="0"/>
              <a:t>Conv2D </a:t>
            </a:r>
            <a:r>
              <a:rPr lang="ko-KR" altLang="en-US" dirty="0"/>
              <a:t>레이어 뒤에 </a:t>
            </a:r>
            <a:r>
              <a:rPr lang="en-US" altLang="ko-KR" dirty="0" err="1"/>
              <a:t>MaxPooling</a:t>
            </a:r>
            <a:r>
              <a:rPr lang="ko-KR" altLang="en-US" dirty="0"/>
              <a:t>을 두어 이미지에서 점점 더 복잡한 특징을 추출합니다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Fully Connected Layer</a:t>
            </a:r>
            <a:r>
              <a:rPr lang="ko-KR" altLang="en-US" dirty="0"/>
              <a:t>를 거쳐 </a:t>
            </a:r>
            <a:r>
              <a:rPr lang="en-US" altLang="ko-KR" dirty="0"/>
              <a:t>10</a:t>
            </a:r>
            <a:r>
              <a:rPr lang="ko-KR" altLang="en-US" dirty="0"/>
              <a:t>개의 클래스를 분류하는 다중 분류 신경망 모델</a:t>
            </a:r>
            <a:r>
              <a:rPr lang="en-US" altLang="ko-KR" dirty="0"/>
              <a:t>. Dropout </a:t>
            </a:r>
            <a:r>
              <a:rPr lang="ko-KR" altLang="en-US" dirty="0"/>
              <a:t>레이어는 과적합을 방지</a:t>
            </a:r>
            <a:br>
              <a:rPr lang="en-US" altLang="ko-KR" dirty="0"/>
            </a:br>
            <a:r>
              <a:rPr lang="en-US" altLang="ko-KR" dirty="0"/>
              <a:t>Conv2D, dense</a:t>
            </a:r>
            <a:r>
              <a:rPr lang="ko-KR" altLang="en-US" dirty="0"/>
              <a:t> 파라미터 설명</a:t>
            </a:r>
            <a:r>
              <a:rPr lang="en-US" altLang="ko-KR" dirty="0"/>
              <a:t>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52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28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Compile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가중치 최적화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RMSProp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(Root Mean Square Propagation), loss: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Categorical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Crossentropy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평가지표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accuracy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history – epoch 25, batch size 40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68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de/mosobhy/distracted-driver-detection#ETL-Pipeline-for-data-augm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s://www.kaggle.com/code/abhinavkrjha/using-cnn-architecture-99-631-accuracy/noteboo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오서윤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1C69-41CF-E9F0-5A5F-A1B4580859C8}"/>
              </a:ext>
            </a:extLst>
          </p:cNvPr>
          <p:cNvSpPr txBox="1"/>
          <p:nvPr/>
        </p:nvSpPr>
        <p:spPr>
          <a:xfrm>
            <a:off x="1640397" y="1074861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5) </a:t>
            </a:r>
            <a:r>
              <a:rPr lang="ko-KR" altLang="en-US" sz="1600" b="1" dirty="0">
                <a:latin typeface="+mj-ea"/>
                <a:ea typeface="+mj-ea"/>
              </a:rPr>
              <a:t>평가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34935-DB36-822A-1B21-86B8EAF2160F}"/>
              </a:ext>
            </a:extLst>
          </p:cNvPr>
          <p:cNvSpPr txBox="1"/>
          <p:nvPr/>
        </p:nvSpPr>
        <p:spPr>
          <a:xfrm>
            <a:off x="5256447" y="24032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3C0DB9-4452-6F38-0321-1655DD20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97" y="1599767"/>
            <a:ext cx="4804120" cy="31085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BBE2C2-CB90-CDA2-7B23-91ABFFA8F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321" y="2403204"/>
            <a:ext cx="2101852" cy="10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추후 프로젝트 진행 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0378-5778-123A-583F-9AC64FCF8D3A}"/>
              </a:ext>
            </a:extLst>
          </p:cNvPr>
          <p:cNvSpPr txBox="1"/>
          <p:nvPr/>
        </p:nvSpPr>
        <p:spPr>
          <a:xfrm>
            <a:off x="1905821" y="1592426"/>
            <a:ext cx="6367063" cy="2473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800" dirty="0">
                <a:latin typeface="+mn-lt"/>
                <a:ea typeface="HY중고딕" panose="02030600000101010101" pitchFamily="18" charset="-127"/>
              </a:rPr>
              <a:t>CNN </a:t>
            </a: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아키텍처에 대한 추가적인 공부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코드 리뷰 </a:t>
            </a:r>
            <a:r>
              <a:rPr lang="en-US" altLang="ko-KR" sz="1800" dirty="0">
                <a:latin typeface="+mn-lt"/>
                <a:ea typeface="HY중고딕" panose="02030600000101010101" pitchFamily="18" charset="-127"/>
              </a:rPr>
              <a:t>(2) </a:t>
            </a:r>
            <a:r>
              <a:rPr lang="en-US" altLang="ko-KR" sz="1600" dirty="0">
                <a:latin typeface="+mn-lt"/>
                <a:ea typeface="HY중고딕" panose="02030600000101010101" pitchFamily="18" charset="-127"/>
              </a:rPr>
              <a:t>- </a:t>
            </a:r>
            <a:r>
              <a:rPr lang="ko-KR" altLang="en-US" sz="1600" dirty="0">
                <a:latin typeface="+mn-lt"/>
                <a:ea typeface="HY중고딕" panose="02030600000101010101" pitchFamily="18" charset="-127"/>
              </a:rPr>
              <a:t>동일한 데이터 셋에 다른 기법을 적용</a:t>
            </a:r>
            <a:r>
              <a:rPr lang="en-US" altLang="ko-KR" sz="1600" dirty="0">
                <a:latin typeface="+mn-lt"/>
                <a:ea typeface="HY중고딕" panose="02030600000101010101" pitchFamily="18" charset="-127"/>
              </a:rPr>
              <a:t>, </a:t>
            </a:r>
            <a:r>
              <a:rPr lang="ko-KR" altLang="en-US" sz="1600" dirty="0">
                <a:latin typeface="+mn-lt"/>
                <a:ea typeface="HY중고딕" panose="02030600000101010101" pitchFamily="18" charset="-127"/>
              </a:rPr>
              <a:t>결과 비교</a:t>
            </a:r>
            <a:br>
              <a:rPr lang="en-US" altLang="ko-KR" sz="1800" dirty="0">
                <a:latin typeface="+mn-lt"/>
                <a:ea typeface="HY중고딕" panose="02030600000101010101" pitchFamily="18" charset="-127"/>
              </a:rPr>
            </a:br>
            <a:r>
              <a:rPr lang="en-US" altLang="ko-KR" sz="900" dirty="0">
                <a:latin typeface="+mn-lt"/>
                <a:ea typeface="HY중고딕" panose="02030600000101010101" pitchFamily="18" charset="-127"/>
                <a:hlinkClick r:id="rId4"/>
              </a:rPr>
              <a:t>https://www.kaggle.com/code/mosobhy/distracted-driver-detection#ETL-Pipeline-for-data-augmentation</a:t>
            </a:r>
            <a:br>
              <a:rPr lang="en-US" altLang="ko-KR" sz="1800" dirty="0">
                <a:latin typeface="+mn-lt"/>
                <a:ea typeface="HY중고딕" panose="02030600000101010101" pitchFamily="18" charset="-127"/>
              </a:rPr>
            </a:br>
            <a:r>
              <a:rPr lang="en-US" altLang="ko-KR" sz="1600" dirty="0">
                <a:latin typeface="+mn-lt"/>
                <a:ea typeface="HY중고딕" panose="02030600000101010101" pitchFamily="18" charset="-127"/>
              </a:rPr>
              <a:t>- Augmentation</a:t>
            </a:r>
            <a:br>
              <a:rPr lang="en-US" altLang="ko-KR" sz="1600" dirty="0">
                <a:latin typeface="+mn-lt"/>
                <a:ea typeface="HY중고딕" panose="02030600000101010101" pitchFamily="18" charset="-127"/>
              </a:rPr>
            </a:br>
            <a:r>
              <a:rPr lang="en-US" altLang="ko-KR" sz="1600" dirty="0">
                <a:latin typeface="+mn-lt"/>
                <a:ea typeface="HY중고딕" panose="02030600000101010101" pitchFamily="18" charset="-127"/>
              </a:rPr>
              <a:t>- Transfer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대회 탐색</a:t>
            </a:r>
          </a:p>
        </p:txBody>
      </p:sp>
    </p:spTree>
    <p:extLst>
      <p:ext uri="{BB962C8B-B14F-4D97-AF65-F5344CB8AC3E}">
        <p14:creationId xmlns:p14="http://schemas.microsoft.com/office/powerpoint/2010/main" val="12810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사진을 깜빡하고 찍지 못했습니다</a:t>
            </a:r>
            <a:r>
              <a:rPr lang="en-US" altLang="ko-KR" sz="1200" dirty="0"/>
              <a:t>..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lt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lt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814246"/>
            <a:ext cx="305235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lt"/>
                <a:ea typeface="+mj-ea"/>
              </a:rPr>
              <a:t>스터디원 1 : </a:t>
            </a:r>
            <a:r>
              <a:rPr lang="ko-KR" altLang="en-US" dirty="0">
                <a:latin typeface="+mn-lt"/>
                <a:ea typeface="+mj-ea"/>
              </a:rPr>
              <a:t>김부영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lt"/>
                <a:ea typeface="+mj-ea"/>
              </a:rPr>
              <a:t>스터디원 2 :</a:t>
            </a:r>
            <a:r>
              <a:rPr lang="en-US" altLang="ko" dirty="0">
                <a:latin typeface="+mn-lt"/>
                <a:ea typeface="+mj-ea"/>
              </a:rPr>
              <a:t> </a:t>
            </a:r>
            <a:r>
              <a:rPr lang="ko-KR" altLang="en-US" dirty="0">
                <a:latin typeface="+mn-lt"/>
                <a:ea typeface="+mj-ea"/>
              </a:rPr>
              <a:t>나영은</a:t>
            </a:r>
            <a:endParaRPr lang="en-US" altLang="ko-KR" dirty="0"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n-lt"/>
                <a:ea typeface="+mj-ea"/>
              </a:rPr>
              <a:t>스터디원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3 : </a:t>
            </a:r>
            <a:r>
              <a:rPr lang="ko-KR" altLang="en-US" dirty="0">
                <a:latin typeface="+mn-lt"/>
                <a:ea typeface="+mj-ea"/>
              </a:rPr>
              <a:t>오서윤</a:t>
            </a:r>
            <a:endParaRPr lang="en-US" altLang="ko-KR" dirty="0"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n-lt"/>
                <a:ea typeface="+mj-ea"/>
              </a:rPr>
              <a:t>스터디원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4 : </a:t>
            </a:r>
            <a:r>
              <a:rPr lang="ko-KR" altLang="en-US" dirty="0" err="1">
                <a:latin typeface="+mn-lt"/>
                <a:ea typeface="+mj-ea"/>
              </a:rPr>
              <a:t>송채린</a:t>
            </a:r>
            <a:endParaRPr dirty="0">
              <a:latin typeface="+mn-lt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AFB17BD-1D81-EC05-E1AD-00A96FC3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933" y="1698606"/>
            <a:ext cx="2862234" cy="2411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0D4D3-B01D-910E-A2D4-2D54A164B7F8}"/>
              </a:ext>
            </a:extLst>
          </p:cNvPr>
          <p:cNvSpPr txBox="1"/>
          <p:nvPr/>
        </p:nvSpPr>
        <p:spPr>
          <a:xfrm>
            <a:off x="1905822" y="1592426"/>
            <a:ext cx="3031599" cy="166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연습용 대회 소개</a:t>
            </a:r>
            <a:endParaRPr lang="en-US" altLang="ko-KR" sz="1800" dirty="0">
              <a:latin typeface="+mn-lt"/>
              <a:ea typeface="HY중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코드 리뷰 </a:t>
            </a:r>
            <a:r>
              <a:rPr lang="en-US" altLang="ko-KR" sz="1800" dirty="0">
                <a:latin typeface="+mn-lt"/>
                <a:ea typeface="HY중고딕" panose="02030600000101010101" pitchFamily="18" charset="-127"/>
              </a:rPr>
              <a:t>(1)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+mn-lt"/>
                <a:ea typeface="HY중고딕" panose="02030600000101010101" pitchFamily="18" charset="-127"/>
              </a:rPr>
              <a:t>추후 프로젝트 진행 방향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7B96B-E86D-2D53-2DBE-37012D9F27F9}"/>
              </a:ext>
            </a:extLst>
          </p:cNvPr>
          <p:cNvSpPr txBox="1"/>
          <p:nvPr/>
        </p:nvSpPr>
        <p:spPr>
          <a:xfrm>
            <a:off x="1745419" y="3297026"/>
            <a:ext cx="3316634" cy="6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이미지 속 운전자의 행동이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개 </a:t>
            </a:r>
            <a:r>
              <a:rPr lang="en-US" altLang="ko-KR" b="1" dirty="0">
                <a:latin typeface="+mn-ea"/>
                <a:ea typeface="+mn-ea"/>
              </a:rPr>
              <a:t>class </a:t>
            </a:r>
            <a:r>
              <a:rPr lang="ko-KR" altLang="en-US" b="1" dirty="0">
                <a:latin typeface="+mn-ea"/>
                <a:ea typeface="+mn-ea"/>
              </a:rPr>
              <a:t>중 무엇에 해당하는지 예측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연습용 대회 소개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FEAAA-9840-5B2C-36C0-D51CE16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99" y="1623848"/>
            <a:ext cx="5895570" cy="1170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18A6EC-5D04-5978-431E-3FB79C292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699" y="800956"/>
            <a:ext cx="5375403" cy="82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6245C-655C-75F0-8194-C7278F33B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398" y="2837830"/>
            <a:ext cx="2669421" cy="225726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863124-D00B-FDAD-8483-7DE02B39DDE8}"/>
              </a:ext>
            </a:extLst>
          </p:cNvPr>
          <p:cNvCxnSpPr>
            <a:cxnSpLocks/>
          </p:cNvCxnSpPr>
          <p:nvPr/>
        </p:nvCxnSpPr>
        <p:spPr>
          <a:xfrm flipH="1">
            <a:off x="6827885" y="2605894"/>
            <a:ext cx="291985" cy="105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95F04F34-FE8F-1A02-7808-2AE126711734}"/>
              </a:ext>
            </a:extLst>
          </p:cNvPr>
          <p:cNvSpPr/>
          <p:nvPr/>
        </p:nvSpPr>
        <p:spPr>
          <a:xfrm>
            <a:off x="4971708" y="2901392"/>
            <a:ext cx="227231" cy="2119592"/>
          </a:xfrm>
          <a:prstGeom prst="leftBrace">
            <a:avLst>
              <a:gd name="adj1" fmla="val 56384"/>
              <a:gd name="adj2" fmla="val 29851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488A3C-40B3-4DC5-EF30-1DBBB03B602D}"/>
              </a:ext>
            </a:extLst>
          </p:cNvPr>
          <p:cNvCxnSpPr>
            <a:cxnSpLocks/>
          </p:cNvCxnSpPr>
          <p:nvPr/>
        </p:nvCxnSpPr>
        <p:spPr>
          <a:xfrm>
            <a:off x="4162729" y="2370319"/>
            <a:ext cx="1049899" cy="53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50C6F8-1408-C5BA-1C78-97FA29EABD8C}"/>
              </a:ext>
            </a:extLst>
          </p:cNvPr>
          <p:cNvCxnSpPr>
            <a:cxnSpLocks/>
          </p:cNvCxnSpPr>
          <p:nvPr/>
        </p:nvCxnSpPr>
        <p:spPr>
          <a:xfrm>
            <a:off x="2796345" y="2501373"/>
            <a:ext cx="2416283" cy="641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</a:p>
          <a:p>
            <a:pPr algn="r">
              <a:lnSpc>
                <a:spcPct val="115000"/>
              </a:lnSpc>
            </a:pPr>
            <a:r>
              <a:rPr lang="en-US" altLang="ko-KR" sz="1000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https://www.kaggle.com/code/abhinavkrjha/using-cnn-architecture-99-631-accuracy/notebook</a:t>
            </a:r>
            <a:endParaRPr lang="en-US" altLang="ko-KR" sz="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39BAE-B7E0-3755-EF47-2810399B1125}"/>
              </a:ext>
            </a:extLst>
          </p:cNvPr>
          <p:cNvSpPr txBox="1"/>
          <p:nvPr/>
        </p:nvSpPr>
        <p:spPr>
          <a:xfrm>
            <a:off x="6325023" y="1777062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22424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train data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79726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test data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1EDC3-A11D-F54F-0284-1DCF3EA04693}"/>
              </a:ext>
            </a:extLst>
          </p:cNvPr>
          <p:cNvSpPr txBox="1"/>
          <p:nvPr/>
        </p:nvSpPr>
        <p:spPr>
          <a:xfrm>
            <a:off x="1811437" y="4042259"/>
            <a:ext cx="21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거의 균등한 분포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&gt;&gt;</a:t>
            </a:r>
          </a:p>
        </p:txBody>
      </p:sp>
      <p:pic>
        <p:nvPicPr>
          <p:cNvPr id="12" name="그림 11" descr="사람, 육상 차량, 자동차, 교통이(가) 표시된 사진&#10;&#10;자동 생성된 설명">
            <a:extLst>
              <a:ext uri="{FF2B5EF4-FFF2-40B4-BE49-F238E27FC236}">
                <a16:creationId xmlns:a16="http://schemas.microsoft.com/office/drawing/2014/main" id="{EFEC461C-94DC-B7E5-E8CC-C33E9AFA6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43" y="1403897"/>
            <a:ext cx="1995199" cy="1496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1E48BA-456F-65CE-8BDF-261BB8090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224" y="2890106"/>
            <a:ext cx="5275881" cy="21020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DE6DEB-5A0A-B6B0-2B98-AA70C9BE337D}"/>
              </a:ext>
            </a:extLst>
          </p:cNvPr>
          <p:cNvSpPr txBox="1"/>
          <p:nvPr/>
        </p:nvSpPr>
        <p:spPr>
          <a:xfrm>
            <a:off x="1640397" y="947352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데이터 셋 확인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FA69A62-3B6A-6489-87A3-DED1219B0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437" y="1403897"/>
            <a:ext cx="2070825" cy="22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62AD-3B77-07EF-2326-9922AD37630D}"/>
              </a:ext>
            </a:extLst>
          </p:cNvPr>
          <p:cNvSpPr txBox="1"/>
          <p:nvPr/>
        </p:nvSpPr>
        <p:spPr>
          <a:xfrm>
            <a:off x="6173732" y="1794699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①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ClassName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원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핫 인코딩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B0050B-7D7E-2C0C-793A-C52E9F6B3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97" y="1418582"/>
            <a:ext cx="4431018" cy="3663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BFA14E-E69D-8723-5CF2-6E33471E79DB}"/>
              </a:ext>
            </a:extLst>
          </p:cNvPr>
          <p:cNvSpPr txBox="1"/>
          <p:nvPr/>
        </p:nvSpPr>
        <p:spPr>
          <a:xfrm>
            <a:off x="6177866" y="2740296"/>
            <a:ext cx="1885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BE772-2F5A-C98E-214E-20FDDC448C2F}"/>
              </a:ext>
            </a:extLst>
          </p:cNvPr>
          <p:cNvSpPr txBox="1"/>
          <p:nvPr/>
        </p:nvSpPr>
        <p:spPr>
          <a:xfrm>
            <a:off x="6173732" y="3456459"/>
            <a:ext cx="2417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변환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CA781D-6DB4-9B6B-F06C-084AAFD27EFD}"/>
              </a:ext>
            </a:extLst>
          </p:cNvPr>
          <p:cNvSpPr txBox="1"/>
          <p:nvPr/>
        </p:nvSpPr>
        <p:spPr>
          <a:xfrm>
            <a:off x="6173732" y="4290776"/>
            <a:ext cx="2028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[-0.5, 0.5]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0D545-87AD-CFDB-07FB-8794537F67D8}"/>
              </a:ext>
            </a:extLst>
          </p:cNvPr>
          <p:cNvSpPr txBox="1"/>
          <p:nvPr/>
        </p:nvSpPr>
        <p:spPr>
          <a:xfrm>
            <a:off x="1640397" y="947352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 err="1">
                <a:latin typeface="+mj-ea"/>
                <a:ea typeface="+mj-ea"/>
              </a:rPr>
              <a:t>전처리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6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34935-DB36-822A-1B21-86B8EAF2160F}"/>
              </a:ext>
            </a:extLst>
          </p:cNvPr>
          <p:cNvSpPr txBox="1"/>
          <p:nvPr/>
        </p:nvSpPr>
        <p:spPr>
          <a:xfrm>
            <a:off x="5256447" y="24032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E443F2-E002-FEB4-41CD-DA164A42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092" y="1598865"/>
            <a:ext cx="6552000" cy="2589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53E82-BD8F-057D-8FC8-6BED3D45A467}"/>
              </a:ext>
            </a:extLst>
          </p:cNvPr>
          <p:cNvSpPr txBox="1"/>
          <p:nvPr/>
        </p:nvSpPr>
        <p:spPr>
          <a:xfrm>
            <a:off x="1640397" y="947352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적용 모델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855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A9152E-7853-F443-1E22-EEC1E5A0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848" y="845453"/>
            <a:ext cx="2545353" cy="39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F8426A-5770-3F6A-80BD-DF2B0289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084" y="845453"/>
            <a:ext cx="2618669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68909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코드 리뷰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(1)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Using CNN Architecture 99.631% Accuracy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1C69-41CF-E9F0-5A5F-A1B4580859C8}"/>
              </a:ext>
            </a:extLst>
          </p:cNvPr>
          <p:cNvSpPr txBox="1"/>
          <p:nvPr/>
        </p:nvSpPr>
        <p:spPr>
          <a:xfrm>
            <a:off x="1640397" y="1074861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4) </a:t>
            </a:r>
            <a:r>
              <a:rPr lang="ko-KR" altLang="en-US" sz="1600" b="1" dirty="0">
                <a:latin typeface="+mj-ea"/>
                <a:ea typeface="+mj-ea"/>
              </a:rPr>
              <a:t>모델 학습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34935-DB36-822A-1B21-86B8EAF2160F}"/>
              </a:ext>
            </a:extLst>
          </p:cNvPr>
          <p:cNvSpPr txBox="1"/>
          <p:nvPr/>
        </p:nvSpPr>
        <p:spPr>
          <a:xfrm>
            <a:off x="5256447" y="24032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07174-8ED8-1D13-57F7-B7DBF25C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62644"/>
            <a:ext cx="4265194" cy="161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EB8786-34D5-AE05-79CD-E60FFFD22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904" y="1066980"/>
            <a:ext cx="3778295" cy="3821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E66D8-CF21-7EB4-5B35-8C9E5C0BBEFF}"/>
              </a:ext>
            </a:extLst>
          </p:cNvPr>
          <p:cNvSpPr txBox="1"/>
          <p:nvPr/>
        </p:nvSpPr>
        <p:spPr>
          <a:xfrm>
            <a:off x="6483326" y="19290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Loss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A4F8C-A8C0-D6A5-218D-812170DD9DE4}"/>
              </a:ext>
            </a:extLst>
          </p:cNvPr>
          <p:cNvSpPr txBox="1"/>
          <p:nvPr/>
        </p:nvSpPr>
        <p:spPr>
          <a:xfrm>
            <a:off x="6288562" y="376874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Accuracy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56668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411</Words>
  <Application>Microsoft Office PowerPoint</Application>
  <PresentationFormat>화면 슬라이드 쇼(16:9)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 Neue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부영 김</cp:lastModifiedBy>
  <cp:revision>29</cp:revision>
  <dcterms:modified xsi:type="dcterms:W3CDTF">2024-09-27T09:06:57Z</dcterms:modified>
</cp:coreProperties>
</file>