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DB1E3-407B-4BD8-9136-2A4B01B972ED}" v="3" dt="2024-09-29T08:44:19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77182" autoAdjust="0"/>
  </p:normalViewPr>
  <p:slideViewPr>
    <p:cSldViewPr snapToGrid="0">
      <p:cViewPr varScale="1">
        <p:scale>
          <a:sx n="59" d="100"/>
          <a:sy n="59" d="100"/>
        </p:scale>
        <p:origin x="5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4BFDB1E3-407B-4BD8-9136-2A4B01B972ED}"/>
    <pc:docChg chg="undo custSel addSld delSld modSld">
      <pc:chgData name="김대현" userId="7e0cdd83-4095-47fd-b885-60cdf5e65eca" providerId="ADAL" clId="{4BFDB1E3-407B-4BD8-9136-2A4B01B972ED}" dt="2024-09-29T08:44:27.478" v="1643" actId="47"/>
      <pc:docMkLst>
        <pc:docMk/>
      </pc:docMkLst>
      <pc:sldChg chg="modSp mod">
        <pc:chgData name="김대현" userId="7e0cdd83-4095-47fd-b885-60cdf5e65eca" providerId="ADAL" clId="{4BFDB1E3-407B-4BD8-9136-2A4B01B972ED}" dt="2024-09-29T08:27:54.374" v="20" actId="20577"/>
        <pc:sldMkLst>
          <pc:docMk/>
          <pc:sldMk cId="0" sldId="256"/>
        </pc:sldMkLst>
        <pc:spChg chg="mod">
          <ac:chgData name="김대현" userId="7e0cdd83-4095-47fd-b885-60cdf5e65eca" providerId="ADAL" clId="{4BFDB1E3-407B-4BD8-9136-2A4B01B972ED}" dt="2024-09-29T08:27:54.374" v="20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김대현" userId="7e0cdd83-4095-47fd-b885-60cdf5e65eca" providerId="ADAL" clId="{4BFDB1E3-407B-4BD8-9136-2A4B01B972ED}" dt="2024-09-29T08:28:04.326" v="68" actId="20577"/>
        <pc:sldMkLst>
          <pc:docMk/>
          <pc:sldMk cId="0" sldId="257"/>
        </pc:sldMkLst>
        <pc:spChg chg="mod">
          <ac:chgData name="김대현" userId="7e0cdd83-4095-47fd-b885-60cdf5e65eca" providerId="ADAL" clId="{4BFDB1E3-407B-4BD8-9136-2A4B01B972ED}" dt="2024-09-29T08:28:04.326" v="68" actId="20577"/>
          <ac:spMkLst>
            <pc:docMk/>
            <pc:sldMk cId="0" sldId="257"/>
            <ac:spMk id="65" creationId="{00000000-0000-0000-0000-000000000000}"/>
          </ac:spMkLst>
        </pc:spChg>
      </pc:sldChg>
      <pc:sldChg chg="modSp mod">
        <pc:chgData name="김대현" userId="7e0cdd83-4095-47fd-b885-60cdf5e65eca" providerId="ADAL" clId="{4BFDB1E3-407B-4BD8-9136-2A4B01B972ED}" dt="2024-09-29T08:43:48.088" v="1634" actId="20577"/>
        <pc:sldMkLst>
          <pc:docMk/>
          <pc:sldMk cId="1256449207" sldId="259"/>
        </pc:sldMkLst>
        <pc:spChg chg="mod">
          <ac:chgData name="김대현" userId="7e0cdd83-4095-47fd-b885-60cdf5e65eca" providerId="ADAL" clId="{4BFDB1E3-407B-4BD8-9136-2A4B01B972ED}" dt="2024-09-29T08:37:25.468" v="1147" actId="20577"/>
          <ac:spMkLst>
            <pc:docMk/>
            <pc:sldMk cId="1256449207" sldId="259"/>
            <ac:spMk id="5" creationId="{96618132-C4A8-60BE-998B-DE9B1149FD49}"/>
          </ac:spMkLst>
        </pc:spChg>
        <pc:spChg chg="mod">
          <ac:chgData name="김대현" userId="7e0cdd83-4095-47fd-b885-60cdf5e65eca" providerId="ADAL" clId="{4BFDB1E3-407B-4BD8-9136-2A4B01B972ED}" dt="2024-09-29T08:43:48.088" v="1634" actId="20577"/>
          <ac:spMkLst>
            <pc:docMk/>
            <pc:sldMk cId="1256449207" sldId="259"/>
            <ac:spMk id="7" creationId="{3A2FF710-7C1A-9D3A-FDAA-818B1A6DB784}"/>
          </ac:spMkLst>
        </pc:spChg>
      </pc:sldChg>
      <pc:sldChg chg="addSp delSp modSp mod">
        <pc:chgData name="김대현" userId="7e0cdd83-4095-47fd-b885-60cdf5e65eca" providerId="ADAL" clId="{4BFDB1E3-407B-4BD8-9136-2A4B01B972ED}" dt="2024-09-29T08:43:33.624" v="1606" actId="1076"/>
        <pc:sldMkLst>
          <pc:docMk/>
          <pc:sldMk cId="1987828677" sldId="261"/>
        </pc:sldMkLst>
        <pc:spChg chg="add mod">
          <ac:chgData name="김대현" userId="7e0cdd83-4095-47fd-b885-60cdf5e65eca" providerId="ADAL" clId="{4BFDB1E3-407B-4BD8-9136-2A4B01B972ED}" dt="2024-09-29T08:42:55.614" v="1602" actId="20577"/>
          <ac:spMkLst>
            <pc:docMk/>
            <pc:sldMk cId="1987828677" sldId="261"/>
            <ac:spMk id="3" creationId="{B027BC34-E7A7-E350-8076-8DEA10E59B80}"/>
          </ac:spMkLst>
        </pc:spChg>
        <pc:spChg chg="mod">
          <ac:chgData name="김대현" userId="7e0cdd83-4095-47fd-b885-60cdf5e65eca" providerId="ADAL" clId="{4BFDB1E3-407B-4BD8-9136-2A4B01B972ED}" dt="2024-09-29T08:38:53.816" v="1225" actId="20577"/>
          <ac:spMkLst>
            <pc:docMk/>
            <pc:sldMk cId="1987828677" sldId="261"/>
            <ac:spMk id="6" creationId="{9837642D-7C6C-3308-0535-34F1CF2A282D}"/>
          </ac:spMkLst>
        </pc:spChg>
        <pc:spChg chg="del">
          <ac:chgData name="김대현" userId="7e0cdd83-4095-47fd-b885-60cdf5e65eca" providerId="ADAL" clId="{4BFDB1E3-407B-4BD8-9136-2A4B01B972ED}" dt="2024-09-29T08:37:52.292" v="1169" actId="478"/>
          <ac:spMkLst>
            <pc:docMk/>
            <pc:sldMk cId="1987828677" sldId="261"/>
            <ac:spMk id="7" creationId="{9837642D-7C6C-3308-0535-34F1CF2A282D}"/>
          </ac:spMkLst>
        </pc:spChg>
        <pc:picChg chg="del">
          <ac:chgData name="김대현" userId="7e0cdd83-4095-47fd-b885-60cdf5e65eca" providerId="ADAL" clId="{4BFDB1E3-407B-4BD8-9136-2A4B01B972ED}" dt="2024-09-29T08:37:48.483" v="1167" actId="478"/>
          <ac:picMkLst>
            <pc:docMk/>
            <pc:sldMk cId="1987828677" sldId="261"/>
            <ac:picMk id="4" creationId="{9A628654-3648-A245-2698-9813C02BD28A}"/>
          </ac:picMkLst>
        </pc:picChg>
        <pc:picChg chg="add mod">
          <ac:chgData name="김대현" userId="7e0cdd83-4095-47fd-b885-60cdf5e65eca" providerId="ADAL" clId="{4BFDB1E3-407B-4BD8-9136-2A4B01B972ED}" dt="2024-09-29T08:43:33.624" v="1606" actId="1076"/>
          <ac:picMkLst>
            <pc:docMk/>
            <pc:sldMk cId="1987828677" sldId="261"/>
            <ac:picMk id="8" creationId="{527A9FAA-A44C-A86F-D4B4-89E40FABF26C}"/>
          </ac:picMkLst>
        </pc:picChg>
        <pc:picChg chg="del">
          <ac:chgData name="김대현" userId="7e0cdd83-4095-47fd-b885-60cdf5e65eca" providerId="ADAL" clId="{4BFDB1E3-407B-4BD8-9136-2A4B01B972ED}" dt="2024-09-29T08:37:50.012" v="1168" actId="478"/>
          <ac:picMkLst>
            <pc:docMk/>
            <pc:sldMk cId="1987828677" sldId="261"/>
            <ac:picMk id="1026" creationId="{0986379E-BDB3-215F-F72A-60FAAE592DB3}"/>
          </ac:picMkLst>
        </pc:picChg>
      </pc:sldChg>
      <pc:sldChg chg="modSp add del mod">
        <pc:chgData name="김대현" userId="7e0cdd83-4095-47fd-b885-60cdf5e65eca" providerId="ADAL" clId="{4BFDB1E3-407B-4BD8-9136-2A4B01B972ED}" dt="2024-09-29T08:44:27.478" v="1643" actId="47"/>
        <pc:sldMkLst>
          <pc:docMk/>
          <pc:sldMk cId="3684033813" sldId="262"/>
        </pc:sldMkLst>
        <pc:spChg chg="mod">
          <ac:chgData name="김대현" userId="7e0cdd83-4095-47fd-b885-60cdf5e65eca" providerId="ADAL" clId="{4BFDB1E3-407B-4BD8-9136-2A4B01B972ED}" dt="2024-09-29T08:44:24.298" v="1642" actId="20577"/>
          <ac:spMkLst>
            <pc:docMk/>
            <pc:sldMk cId="3684033813" sldId="262"/>
            <ac:spMk id="2" creationId="{99FB2111-CBAE-F283-CAA2-47D91070A2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81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9F7A3FB-FE19-591D-9AAB-D66B9736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EE19CB1-537C-958E-95D7-6D52A3C53A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CFB85A7-EDDC-9C35-C25D-72F31703B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비교적 적은 계산 비용으로도 좋은 성능을 보여주는 </a:t>
            </a:r>
            <a:r>
              <a:rPr lang="en-US" altLang="ko-KR" dirty="0"/>
              <a:t>CNN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여러 클라이언트에서 학습이 동시에 진행되는 </a:t>
            </a:r>
            <a:r>
              <a:rPr lang="en-US" altLang="ko-KR" dirty="0"/>
              <a:t>Federated Learning</a:t>
            </a:r>
            <a:r>
              <a:rPr lang="ko-KR" altLang="en-US" dirty="0"/>
              <a:t>에서 효율적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u="sng" dirty="0"/>
              <a:t>ResNet152</a:t>
            </a:r>
            <a:r>
              <a:rPr lang="ko-KR" altLang="en-US" b="1" u="sng" dirty="0"/>
              <a:t>와 </a:t>
            </a:r>
            <a:r>
              <a:rPr lang="en-US" altLang="ko-KR" b="1" u="sng" dirty="0" err="1"/>
              <a:t>MobileNet</a:t>
            </a:r>
            <a:r>
              <a:rPr lang="ko-KR" altLang="en-US" b="1" u="sng" dirty="0"/>
              <a:t>은 연산 자원이 한정된 환경에서도 적합하여 선정</a:t>
            </a:r>
            <a:r>
              <a:rPr lang="en-US" altLang="ko-KR" b="1" u="sng" dirty="0"/>
              <a:t>(?)</a:t>
            </a:r>
            <a:endParaRPr lang="ko-KR" altLang="en-US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FedAvg</a:t>
            </a:r>
            <a:r>
              <a:rPr lang="ko-KR" altLang="en-US" dirty="0"/>
              <a:t>의 </a:t>
            </a:r>
            <a:r>
              <a:rPr lang="ko-KR" altLang="en-US" b="1" dirty="0"/>
              <a:t>단순 파라미터 평균화 방식</a:t>
            </a:r>
            <a:r>
              <a:rPr lang="ko-KR" altLang="en-US" dirty="0"/>
              <a:t>이 </a:t>
            </a:r>
            <a:r>
              <a:rPr lang="en-US" altLang="ko-KR" dirty="0"/>
              <a:t>Transformer</a:t>
            </a:r>
            <a:r>
              <a:rPr lang="ko-KR" altLang="en-US" dirty="0"/>
              <a:t>의 개별 클라이언트에서 특정 데이터 특성에 맞춰 학습된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메커니즘의</a:t>
            </a:r>
            <a:r>
              <a:rPr lang="ko-KR" altLang="en-US" dirty="0"/>
              <a:t> 학습 패턴을 희석시켜</a:t>
            </a:r>
            <a:r>
              <a:rPr lang="en-US" altLang="ko-KR" dirty="0"/>
              <a:t> Transformer </a:t>
            </a:r>
            <a:r>
              <a:rPr lang="ko-KR" altLang="en-US" dirty="0"/>
              <a:t>모델의 성능을 떨어뜨릴 수도 있음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32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807F8F0-3118-1DCB-5FB9-D27FA9B94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7ADE1AA-8900-0CBC-2A7C-19217E222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3093192-B3E1-960B-484D-AA7F27035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90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EEA6066-DB3A-8500-E661-1675DFBF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A957571-3B8B-BA07-5D31-893DA8582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AC39A8F-2E11-2D0F-C55B-9230E5BBF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4.11.05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en-US" altLang="ko-KR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박서윤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매주 목요일 스터디 진행</a:t>
            </a: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스터디원 1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김대현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+mj-ea"/>
                <a:ea typeface="+mj-ea"/>
              </a:rPr>
              <a:t>스터디원 2 :</a:t>
            </a:r>
            <a:r>
              <a:rPr lang="en-US" altLang="ko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김태환</a:t>
            </a:r>
            <a:endParaRPr lang="en-US" altLang="ko-KR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19264B"/>
                </a:solidFill>
                <a:latin typeface="+mj-ea"/>
                <a:ea typeface="+mj-ea"/>
              </a:rPr>
              <a:t>스터디원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j-ea"/>
                <a:ea typeface="+mj-ea"/>
              </a:rPr>
              <a:t>3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나상현</a:t>
            </a:r>
            <a:endParaRPr lang="en-US" altLang="ko-KR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19264B"/>
                </a:solidFill>
                <a:latin typeface="+mj-ea"/>
                <a:ea typeface="+mj-ea"/>
              </a:rPr>
              <a:t>스터디원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j-ea"/>
                <a:ea typeface="+mj-ea"/>
              </a:rPr>
              <a:t>4 : </a:t>
            </a:r>
            <a:r>
              <a:rPr lang="ko-KR" altLang="en-US" dirty="0">
                <a:solidFill>
                  <a:srgbClr val="19264B"/>
                </a:solidFill>
                <a:latin typeface="+mj-ea"/>
                <a:ea typeface="+mj-ea"/>
              </a:rPr>
              <a:t>박서윤</a:t>
            </a:r>
            <a:endParaRPr dirty="0">
              <a:solidFill>
                <a:srgbClr val="19264B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9FB2111-CBAE-F283-CAA2-47D91070A2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18132-C4A8-60BE-998B-DE9B1149FD49}"/>
              </a:ext>
            </a:extLst>
          </p:cNvPr>
          <p:cNvSpPr txBox="1"/>
          <p:nvPr/>
        </p:nvSpPr>
        <p:spPr>
          <a:xfrm>
            <a:off x="1930758" y="1392405"/>
            <a:ext cx="6441970" cy="76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Non-IID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 상황에서의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Federated Learning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과 일반적인 학습 방법의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FF710-7C1A-9D3A-FDAA-818B1A6DB784}"/>
              </a:ext>
            </a:extLst>
          </p:cNvPr>
          <p:cNvSpPr txBox="1"/>
          <p:nvPr/>
        </p:nvSpPr>
        <p:spPr>
          <a:xfrm>
            <a:off x="1930758" y="2355703"/>
            <a:ext cx="64419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스마트폰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이나 태블릿 등의 다양한 모바일 컴퓨팅 장치가 주로 사용되면서 수집 가능한 데이터의 양이 크게 늘어나게 되었음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  <a:endParaRPr lang="en-US" altLang="ko-KR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 그러나 위의 장치를 통해 수집된 데이터는 민감한 정보를 포함할 수 있으며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, Non-IID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할 수 있음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Non-IID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 한 데이터셋에서의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Federated Learning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이 갖는 효과를 측정하기위해 일반적인 학습 방법들과 다양한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metric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에서 비교를 진행해보고자 함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9FB2111-CBAE-F283-CAA2-47D91070A2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7642D-7C6C-3308-0535-34F1CF2A282D}"/>
              </a:ext>
            </a:extLst>
          </p:cNvPr>
          <p:cNvSpPr txBox="1"/>
          <p:nvPr/>
        </p:nvSpPr>
        <p:spPr>
          <a:xfrm>
            <a:off x="1408975" y="845454"/>
            <a:ext cx="5154155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MNIST, Fashion MNIST and CIFAR 10 dataset.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https://github.com/AshwinRJ/Federated-Learning-PyTorch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7BC34-E7A7-E350-8076-8DEA10E59B80}"/>
              </a:ext>
            </a:extLst>
          </p:cNvPr>
          <p:cNvSpPr txBox="1"/>
          <p:nvPr/>
        </p:nvSpPr>
        <p:spPr>
          <a:xfrm>
            <a:off x="1321597" y="1632787"/>
            <a:ext cx="5154155" cy="49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기존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IID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 데이터셋들을 유저들에게 배포하여 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Non-IID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 데이터셋을 형성한 후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, </a:t>
            </a:r>
            <a:r>
              <a:rPr lang="ko-KR" altLang="en-US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해당 환경에서 학습을 진행한다</a:t>
            </a:r>
            <a:r>
              <a:rPr lang="en-US" altLang="ko-KR" sz="12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A9FAA-A44C-A86F-D4B4-89E40FABF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711" y="2326081"/>
            <a:ext cx="3256688" cy="22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7843249-8B00-B981-C4E7-FB94B54A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57F509F-8350-6F35-DF14-5172C2E7CBF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0085040-578A-CF46-3237-A487B177D48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93E0E82-FC29-F23E-F931-573D721688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A5FA478D-AE4F-9EC7-057C-664D1D844C4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학습 모델 선정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E73C7B-30A3-D601-8AB3-1BE35204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739" y="1334867"/>
            <a:ext cx="689444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모델 후보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</a:b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CNN 기반 모델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(</a:t>
            </a:r>
            <a:r>
              <a:rPr lang="en-US" altLang="ko-KR" dirty="0">
                <a:latin typeface="+mn-lt"/>
              </a:rPr>
              <a:t>ResNet152, </a:t>
            </a:r>
            <a:r>
              <a:rPr lang="en-US" altLang="ko-KR" dirty="0" err="1">
                <a:latin typeface="+mn-lt"/>
              </a:rPr>
              <a:t>MobileNet</a:t>
            </a:r>
            <a:r>
              <a:rPr lang="en-US" altLang="ko-KR" dirty="0">
                <a:latin typeface="+mn-lt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또는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Transformer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CNN 모델 사용 고려 사항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데이터셋 단순성으로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CNN이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적합할 가능성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학습 비용 효율적 (반복 학습 및 성능 평가에 적합)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Transformer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고려 사항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최신 모델 트렌드 반영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FedAvg와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호환성 문제 가능성: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*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파라미터 평균화가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어텐션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메커니즘에 영향을 줄 수 있음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1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FE7E36B-C655-66B7-0C72-991B984FF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6B4CC22-238F-F503-0E07-7AB9A5F8B70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6B3A696-8799-8FED-D755-33F2D49B1CA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A658419-A7C9-CE6A-3972-E268CA8C30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54BDC2AE-51B5-2181-C293-8548798329C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평가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메트릭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777439-5D97-E65F-D958-21B57E06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52" y="917913"/>
            <a:ext cx="6825436" cy="360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기본 </a:t>
            </a:r>
            <a:r>
              <a:rPr lang="ko-KR" altLang="en-US" b="1" dirty="0" err="1"/>
              <a:t>메트릭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Accuracy, Recall, Precision, F1 Score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추가 </a:t>
            </a:r>
            <a:r>
              <a:rPr lang="ko-KR" altLang="en-US" b="1" dirty="0" err="1"/>
              <a:t>메트릭</a:t>
            </a:r>
            <a:r>
              <a:rPr lang="en-US" altLang="ko-KR" dirty="0"/>
              <a:t>:</a:t>
            </a:r>
          </a:p>
          <a:p>
            <a:pPr marL="457200" lvl="1"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수렴 속도</a:t>
            </a:r>
            <a:endParaRPr lang="ko-KR" altLang="en-US" dirty="0"/>
          </a:p>
          <a:p>
            <a:pPr marL="457200" lvl="1"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학습 안정성</a:t>
            </a:r>
            <a:r>
              <a:rPr lang="ko-KR" altLang="en-US" dirty="0"/>
              <a:t> </a:t>
            </a:r>
            <a:r>
              <a:rPr lang="en-US" altLang="ko-KR" dirty="0"/>
              <a:t>(Non-IID </a:t>
            </a:r>
            <a:r>
              <a:rPr lang="ko-KR" altLang="en-US" dirty="0"/>
              <a:t>데이터 특성으로 중요</a:t>
            </a:r>
            <a:r>
              <a:rPr lang="en-US" altLang="ko-KR" dirty="0"/>
              <a:t>)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그래디언트</a:t>
            </a:r>
            <a:r>
              <a:rPr lang="ko-KR" altLang="en-US" b="1" dirty="0"/>
              <a:t> 분산</a:t>
            </a:r>
            <a:r>
              <a:rPr lang="en-US" altLang="ko-KR" dirty="0"/>
              <a:t>: Normalized Gradient Variance</a:t>
            </a:r>
          </a:p>
          <a:p>
            <a:pPr marL="914400" lvl="2">
              <a:lnSpc>
                <a:spcPct val="150000"/>
              </a:lnSpc>
            </a:pPr>
            <a:r>
              <a:rPr lang="ko-KR" altLang="en-US" dirty="0" err="1"/>
              <a:t>그래디언트의</a:t>
            </a:r>
            <a:r>
              <a:rPr lang="ko-KR" altLang="en-US" dirty="0"/>
              <a:t> 낮은 변동성은 모델이 일정한 방향으로 최적화하도록 함 </a:t>
            </a:r>
            <a:endParaRPr lang="en-US" altLang="ko-KR" dirty="0"/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클라이언트 </a:t>
            </a:r>
            <a:r>
              <a:rPr lang="ko-KR" altLang="en-US" b="1" dirty="0" err="1"/>
              <a:t>드리프트</a:t>
            </a:r>
            <a:r>
              <a:rPr lang="en-US" altLang="ko-KR" dirty="0"/>
              <a:t>:</a:t>
            </a:r>
          </a:p>
          <a:p>
            <a:pPr marL="914400" lvl="3">
              <a:lnSpc>
                <a:spcPct val="150000"/>
              </a:lnSpc>
            </a:pPr>
            <a:r>
              <a:rPr lang="ko-KR" altLang="en-US" dirty="0"/>
              <a:t>각 장치의 데이터가 서로 다르기 때문에</a:t>
            </a:r>
            <a:r>
              <a:rPr lang="en-US" altLang="ko-KR" dirty="0"/>
              <a:t>, </a:t>
            </a:r>
            <a:r>
              <a:rPr lang="ko-KR" altLang="en-US" dirty="0"/>
              <a:t>이를 평균화한 글로벌 모델의 성능 저하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02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F9126F0-8FFE-C702-047E-504601EE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36CF2FE-C712-30C5-A9F2-9315E38179E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DF27473-815D-16C6-5D48-0F36F3F580B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558C047-9AC4-D86F-1D7D-553C98F58C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E75D45E-6A9C-5AB4-27E4-8E10F00C33F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계획 일정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780FC-EEA5-D180-40B8-C4C27855DF43}"/>
              </a:ext>
            </a:extLst>
          </p:cNvPr>
          <p:cNvSpPr txBox="1"/>
          <p:nvPr/>
        </p:nvSpPr>
        <p:spPr>
          <a:xfrm>
            <a:off x="2343150" y="1703070"/>
            <a:ext cx="5840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B7668AF-4F01-8A00-0102-5C5A4A74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38" y="1703070"/>
            <a:ext cx="4979401" cy="135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9~10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주차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통합 학습 코드 구현 및 실행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11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주차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체크포인트로 분할 학습 코드 구현 및 실행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12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주차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 Federated Learning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적용 학습 코드 구현 및 실행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13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주차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메트릭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적용 및 트러블슈팅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5239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383</Words>
  <Application>Microsoft Office PowerPoint</Application>
  <PresentationFormat>화면 슬라이드 쇼(16:9)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다 바</cp:lastModifiedBy>
  <cp:revision>44</cp:revision>
  <dcterms:modified xsi:type="dcterms:W3CDTF">2024-11-05T09:40:23Z</dcterms:modified>
</cp:coreProperties>
</file>