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71" r:id="rId9"/>
    <p:sldId id="273" r:id="rId10"/>
    <p:sldId id="261" r:id="rId11"/>
    <p:sldId id="269" r:id="rId12"/>
    <p:sldId id="267" r:id="rId13"/>
    <p:sldId id="266" r:id="rId14"/>
    <p:sldId id="272" r:id="rId15"/>
    <p:sldId id="262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5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B047F86-7890-319A-9FE5-FA1870AF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3468262-875A-8B79-BFB6-334E099F0F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A31DA93-4619-9C93-A61D-181187014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16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EAEE881-B09C-817E-3BEC-A9EC12C3D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54EC1AF-24D2-6FF9-81F0-DF6A79B1A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71E5BA6-BC53-2265-85A8-55EB50F4B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61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549473D-0DE3-68E3-CE7A-836E95084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B35C65A-A4A8-7887-716F-7EEA8221F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EC54AEC-46CA-4F6D-865C-DFD1557F7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79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7F36F3B-AD9C-7F85-6D98-69ED465C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763D975-41BF-C65D-149D-94C84F0F2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891BA9A-2F9C-FCB9-7730-88BF29599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84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C726A94-5361-7FE1-A5B1-62DDB9CE6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85E0A75-5E7E-6C6C-4EE9-C4ACEF7C85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E77058E-18EF-FEC7-7906-44B5969B4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50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5264A22E-148F-40AD-7793-91975F3A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F61D212-2D2F-8CCD-045B-57BDB5C44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EA506BA-5B05-608B-5036-5B36474B3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23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8FD6397-98A3-877A-83AB-1A54CD26F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3F67CD9-E2E8-D551-0774-5686C089E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142B711-3FE2-DC0E-EA85-8FE52ED7A1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78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0F56F17-614D-EC7F-3A4D-522674B5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954F7EC-A2C4-375B-138B-52B86BAC4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08EC6DA-350A-AD65-A12F-688A4FD3B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65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0DE3807-E3B7-88D1-E634-09C7A65D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EF1FFC9-05AB-5B78-B6D0-66C4BD132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EF84EC0-8AB7-F7FA-CD68-D918903A7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80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4205DB3-983B-9693-9CC7-1B957ADB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A64A26A-9DFE-CF66-4199-FD59C555E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91D1352-CFE8-2F61-5CF4-E235DC7F9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2525907-25B4-0CAE-D9B2-5BCA07F6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9683AC3-0D4B-FB4D-A12A-5A393B132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03216C2-F300-1AD4-BFEE-027208E07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06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58509D97-49B6-068E-8C3D-11BD346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E9813B0-29BD-B074-6FB1-C146AFB1F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044D0B2-82F6-602C-F03B-1220FC4EA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2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DA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26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이승현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33BD34C-A721-EA3D-8585-52D3234B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1C3FC36-39B2-906D-658F-F2145A0DF32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7835DA7-8993-F69B-8413-16E74F7DADF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47A8517-3453-6518-911D-538C3BB723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9628691-1DB4-17AD-66BD-DDD594F3A0D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유의할 점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CFE90E6-D849-9548-B346-6A3E4627C1CF}"/>
              </a:ext>
            </a:extLst>
          </p:cNvPr>
          <p:cNvSpPr txBox="1"/>
          <p:nvPr/>
        </p:nvSpPr>
        <p:spPr>
          <a:xfrm>
            <a:off x="3001263" y="903423"/>
            <a:ext cx="412069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🚨</a:t>
            </a:r>
            <a:r>
              <a:rPr lang="ko-KR" altLang="en-US" dirty="0" err="1"/>
              <a:t>결측치가</a:t>
            </a:r>
            <a:r>
              <a:rPr lang="ko-KR" altLang="en-US" dirty="0"/>
              <a:t> 매우 많아서 </a:t>
            </a:r>
            <a:r>
              <a:rPr lang="ko-KR" altLang="en-US" dirty="0" err="1"/>
              <a:t>결측치</a:t>
            </a:r>
            <a:r>
              <a:rPr lang="ko-KR" altLang="en-US" dirty="0"/>
              <a:t> 처리가 핵심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6793D-C6E4-CDC0-091A-8FD2DF49A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950" y="1459586"/>
            <a:ext cx="2188893" cy="33200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6388F2-C182-D339-B759-03FE1614D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609" y="1459586"/>
            <a:ext cx="2188892" cy="33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5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1EFE79D-0E0A-9FAC-DA31-45E14B22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6319AD1D-044E-FFA6-9DAF-0CA2F6C812A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383D0AC-37A5-8FE3-2AC2-F2C184A5CD1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1E98DFF-D4C0-DAB2-739F-D3DB9FC918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AFEC0DF0-7C47-B976-371C-4BF567C0A9F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23CC9E7-A415-0581-D910-87E7B7247446}"/>
              </a:ext>
            </a:extLst>
          </p:cNvPr>
          <p:cNvSpPr txBox="1"/>
          <p:nvPr/>
        </p:nvSpPr>
        <p:spPr>
          <a:xfrm>
            <a:off x="1460010" y="1009750"/>
            <a:ext cx="582967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Tran/test </a:t>
            </a:r>
            <a:r>
              <a:rPr lang="ko-KR" altLang="en-US" sz="1600" b="1" dirty="0"/>
              <a:t>데이터</a:t>
            </a:r>
            <a:endParaRPr sz="1600" b="1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F2FDCD1D-382E-A468-F704-C0871B6E1067}"/>
              </a:ext>
            </a:extLst>
          </p:cNvPr>
          <p:cNvSpPr txBox="1"/>
          <p:nvPr/>
        </p:nvSpPr>
        <p:spPr>
          <a:xfrm>
            <a:off x="1463201" y="3986821"/>
            <a:ext cx="582967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Series_train</a:t>
            </a:r>
            <a:r>
              <a:rPr lang="en-US" sz="1600" b="1" dirty="0"/>
              <a:t>/test </a:t>
            </a:r>
            <a:r>
              <a:rPr lang="ko-KR" altLang="en-US" sz="1600" b="1" dirty="0"/>
              <a:t>데이터</a:t>
            </a:r>
            <a:endParaRPr sz="1600" b="1" dirty="0"/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D00741EE-CB23-6F7B-1DCE-A85D56659FFA}"/>
              </a:ext>
            </a:extLst>
          </p:cNvPr>
          <p:cNvSpPr txBox="1"/>
          <p:nvPr/>
        </p:nvSpPr>
        <p:spPr>
          <a:xfrm>
            <a:off x="1657164" y="4521606"/>
            <a:ext cx="582967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이동평균법으로 정확도 낮은 데이터 값 대체</a:t>
            </a:r>
            <a:endParaRPr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7F44B5E5-A3E9-C73B-C201-0A2178B3F6F1}"/>
              </a:ext>
            </a:extLst>
          </p:cNvPr>
          <p:cNvSpPr txBox="1"/>
          <p:nvPr/>
        </p:nvSpPr>
        <p:spPr>
          <a:xfrm>
            <a:off x="1657164" y="1496115"/>
            <a:ext cx="6933943" cy="235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Ver1. </a:t>
            </a:r>
            <a:r>
              <a:rPr lang="ko-KR" altLang="en-US" dirty="0"/>
              <a:t>컬럼마다 </a:t>
            </a:r>
            <a:r>
              <a:rPr lang="ko-KR" altLang="en-US" u="sng" dirty="0"/>
              <a:t>다른 결측 대체 방법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bg2"/>
                </a:solidFill>
              </a:rPr>
              <a:t>               </a:t>
            </a:r>
            <a:r>
              <a:rPr lang="ko-KR" altLang="en-US" sz="1000" dirty="0">
                <a:solidFill>
                  <a:schemeClr val="bg2"/>
                </a:solidFill>
              </a:rPr>
              <a:t>→ 적절한 방법으로 결측 대체 위해서  각 컬럼 </a:t>
            </a:r>
            <a:r>
              <a:rPr lang="en-US" altLang="ko-KR" sz="1000" dirty="0">
                <a:solidFill>
                  <a:schemeClr val="bg2"/>
                </a:solidFill>
              </a:rPr>
              <a:t>EDA </a:t>
            </a:r>
            <a:r>
              <a:rPr lang="ko-KR" altLang="en-US" sz="1000" dirty="0">
                <a:solidFill>
                  <a:schemeClr val="bg2"/>
                </a:solidFill>
              </a:rPr>
              <a:t>후 </a:t>
            </a:r>
            <a:r>
              <a:rPr lang="ko-KR" altLang="en-US" sz="1000" dirty="0" err="1">
                <a:solidFill>
                  <a:schemeClr val="bg2"/>
                </a:solidFill>
              </a:rPr>
              <a:t>최빈값</a:t>
            </a:r>
            <a:r>
              <a:rPr lang="en-US" altLang="ko-KR" sz="1000" dirty="0">
                <a:solidFill>
                  <a:schemeClr val="bg2"/>
                </a:solidFill>
              </a:rPr>
              <a:t> </a:t>
            </a:r>
            <a:r>
              <a:rPr lang="ko-KR" altLang="en-US" sz="1000" dirty="0">
                <a:solidFill>
                  <a:schemeClr val="bg2"/>
                </a:solidFill>
              </a:rPr>
              <a:t>대체</a:t>
            </a:r>
            <a:r>
              <a:rPr lang="en-US" altLang="ko-KR" sz="1000" dirty="0">
                <a:solidFill>
                  <a:schemeClr val="bg2"/>
                </a:solidFill>
              </a:rPr>
              <a:t>, </a:t>
            </a:r>
            <a:r>
              <a:rPr lang="ko-KR" altLang="en-US" sz="1000" dirty="0" err="1">
                <a:solidFill>
                  <a:schemeClr val="bg2"/>
                </a:solidFill>
              </a:rPr>
              <a:t>핫덱</a:t>
            </a:r>
            <a:r>
              <a:rPr lang="en-US" altLang="ko-KR" sz="1000" dirty="0">
                <a:solidFill>
                  <a:schemeClr val="bg2"/>
                </a:solidFill>
              </a:rPr>
              <a:t>, </a:t>
            </a:r>
            <a:r>
              <a:rPr lang="ko-KR" altLang="en-US" sz="1000" dirty="0">
                <a:solidFill>
                  <a:schemeClr val="bg2"/>
                </a:solidFill>
              </a:rPr>
              <a:t>다중대체</a:t>
            </a:r>
            <a:r>
              <a:rPr lang="en-US" altLang="ko-KR" sz="1000" dirty="0">
                <a:solidFill>
                  <a:schemeClr val="bg2"/>
                </a:solidFill>
              </a:rPr>
              <a:t>, … </a:t>
            </a:r>
            <a:r>
              <a:rPr lang="ko-KR" altLang="en-US" sz="1000" dirty="0">
                <a:solidFill>
                  <a:schemeClr val="bg2"/>
                </a:solidFill>
              </a:rPr>
              <a:t>다양하게 적용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Ver2. </a:t>
            </a:r>
            <a:r>
              <a:rPr lang="ko-KR" altLang="en-US" dirty="0" err="1"/>
              <a:t>나이대</a:t>
            </a:r>
            <a:r>
              <a:rPr lang="ko-KR" altLang="en-US" dirty="0"/>
              <a:t> 별 다중대체 적용</a:t>
            </a:r>
            <a:endParaRPr lang="en-US" altLang="ko-KR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bg2"/>
                </a:solidFill>
              </a:rPr>
              <a:t>           </a:t>
            </a:r>
            <a:r>
              <a:rPr lang="ko-KR" altLang="en-US" sz="1000" dirty="0">
                <a:solidFill>
                  <a:schemeClr val="bg2"/>
                </a:solidFill>
              </a:rPr>
              <a:t>→ </a:t>
            </a:r>
            <a:r>
              <a:rPr lang="ko-KR" altLang="en-US" sz="1000" dirty="0" err="1">
                <a:solidFill>
                  <a:schemeClr val="bg2"/>
                </a:solidFill>
              </a:rPr>
              <a:t>나이대</a:t>
            </a:r>
            <a:r>
              <a:rPr lang="ko-KR" altLang="en-US" sz="1000" dirty="0">
                <a:solidFill>
                  <a:schemeClr val="bg2"/>
                </a:solidFill>
              </a:rPr>
              <a:t> 별 분포 유사하다고 판단하여 다중대체 적용</a:t>
            </a:r>
            <a:endParaRPr lang="en-US" altLang="ko-KR" sz="10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Ver3. </a:t>
            </a:r>
            <a:r>
              <a:rPr lang="ko-KR" altLang="en-US" dirty="0"/>
              <a:t>컬럼별 다른 결측 대체 방법 적용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ko-KR" altLang="en-US" dirty="0"/>
              <a:t> 별로 나누기</a:t>
            </a:r>
          </a:p>
        </p:txBody>
      </p:sp>
    </p:spTree>
    <p:extLst>
      <p:ext uri="{BB962C8B-B14F-4D97-AF65-F5344CB8AC3E}">
        <p14:creationId xmlns:p14="http://schemas.microsoft.com/office/powerpoint/2010/main" val="292036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3748261-37A7-366E-13D1-8B5565FC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E742CBA-4FBB-70ED-13F9-FE3528E58EB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D9BF5CC-ACB2-7059-52EB-3760116A823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806A8E2-6FA7-9729-A80E-C268665F1D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623FA79-3989-E2A0-A2A5-8D04113DD3F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처리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A374546-CD5A-36F1-E1BB-0615777047E7}"/>
              </a:ext>
            </a:extLst>
          </p:cNvPr>
          <p:cNvSpPr txBox="1"/>
          <p:nvPr/>
        </p:nvSpPr>
        <p:spPr>
          <a:xfrm>
            <a:off x="1761976" y="1670877"/>
            <a:ext cx="582967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방법</a:t>
            </a:r>
            <a:r>
              <a:rPr lang="en-US" dirty="0"/>
              <a:t>1. </a:t>
            </a:r>
            <a:r>
              <a:rPr lang="ko-KR" altLang="en-US" dirty="0" err="1"/>
              <a:t>나이대</a:t>
            </a:r>
            <a:r>
              <a:rPr lang="ko-KR" altLang="en-US" dirty="0"/>
              <a:t> 별로 나누지 않은 </a:t>
            </a:r>
            <a:r>
              <a:rPr lang="en-US" altLang="ko-KR" dirty="0"/>
              <a:t>ver1 </a:t>
            </a:r>
            <a:r>
              <a:rPr lang="ko-KR" altLang="en-US" dirty="0"/>
              <a:t>데이터 사용하기</a:t>
            </a:r>
            <a:endParaRPr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075D2802-9B5D-9F63-7FF1-36BEFCADB1C9}"/>
              </a:ext>
            </a:extLst>
          </p:cNvPr>
          <p:cNvSpPr txBox="1"/>
          <p:nvPr/>
        </p:nvSpPr>
        <p:spPr>
          <a:xfrm>
            <a:off x="1761976" y="2264573"/>
            <a:ext cx="586369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방법</a:t>
            </a:r>
            <a:r>
              <a:rPr lang="en-US" altLang="ko-KR" dirty="0"/>
              <a:t>2</a:t>
            </a:r>
            <a:r>
              <a:rPr lang="en-US" dirty="0"/>
              <a:t>. </a:t>
            </a:r>
            <a:r>
              <a:rPr lang="ko-KR" altLang="en-US" dirty="0" err="1"/>
              <a:t>나이대</a:t>
            </a:r>
            <a:r>
              <a:rPr lang="ko-KR" altLang="en-US" dirty="0"/>
              <a:t> 별로 나눈 </a:t>
            </a:r>
            <a:r>
              <a:rPr lang="en-US" altLang="ko-KR" dirty="0"/>
              <a:t>ver2 </a:t>
            </a:r>
            <a:r>
              <a:rPr lang="ko-KR" altLang="en-US" dirty="0"/>
              <a:t>또는 </a:t>
            </a:r>
            <a:r>
              <a:rPr lang="en-US" altLang="ko-KR" dirty="0"/>
              <a:t>ver3 </a:t>
            </a:r>
            <a:r>
              <a:rPr lang="ko-KR" altLang="en-US" dirty="0"/>
              <a:t>데이터 사용하기</a:t>
            </a:r>
            <a:endParaRPr lang="en-US" altLang="ko-KR" dirty="0"/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A09D612F-0A20-578A-1356-01F60F5BF73C}"/>
              </a:ext>
            </a:extLst>
          </p:cNvPr>
          <p:cNvSpPr txBox="1"/>
          <p:nvPr/>
        </p:nvSpPr>
        <p:spPr>
          <a:xfrm>
            <a:off x="1761976" y="2858269"/>
            <a:ext cx="586369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방법</a:t>
            </a: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ko-KR" altLang="en-US" dirty="0"/>
              <a:t>위의 두 데이터에 </a:t>
            </a:r>
            <a:r>
              <a:rPr lang="en-US" altLang="ko-KR" dirty="0" err="1"/>
              <a:t>series_train</a:t>
            </a:r>
            <a:r>
              <a:rPr lang="en-US" altLang="ko-KR" dirty="0"/>
              <a:t>/test </a:t>
            </a:r>
            <a:r>
              <a:rPr lang="ko-KR" altLang="en-US" dirty="0"/>
              <a:t>데이터 합치기</a:t>
            </a:r>
            <a:endParaRPr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0580469-F246-E780-FC44-64160340EB20}"/>
              </a:ext>
            </a:extLst>
          </p:cNvPr>
          <p:cNvSpPr txBox="1"/>
          <p:nvPr/>
        </p:nvSpPr>
        <p:spPr>
          <a:xfrm>
            <a:off x="1408975" y="940240"/>
            <a:ext cx="36769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/>
              <a:t>3</a:t>
            </a:r>
            <a:r>
              <a:rPr lang="ko-KR" altLang="en-US" sz="1600" b="1" dirty="0"/>
              <a:t>가지 방법의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차 </a:t>
            </a:r>
            <a:r>
              <a:rPr lang="ko-KR" altLang="en-US" sz="1600" b="1" dirty="0" err="1"/>
              <a:t>전처리</a:t>
            </a:r>
            <a:r>
              <a:rPr lang="ko-KR" altLang="en-US" sz="1600" b="1" dirty="0"/>
              <a:t> 데이터 준비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0624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9D5BCD1-1577-C548-976E-0CD1206B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44D5CF9-28B5-9B65-E9DE-998B91D2DC8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562D426-A2C5-B1E9-93CA-455674776D3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D341B42-58AA-C607-4AA9-E79B1E0FEC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D965758-90E0-0A5A-88E3-7A0F6FB1478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학습 및 결과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52019191-40FF-DBE6-EFED-E5C9E3C914CF}"/>
              </a:ext>
            </a:extLst>
          </p:cNvPr>
          <p:cNvSpPr txBox="1"/>
          <p:nvPr/>
        </p:nvSpPr>
        <p:spPr>
          <a:xfrm>
            <a:off x="1540082" y="913502"/>
            <a:ext cx="366136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Sii</a:t>
            </a:r>
            <a:r>
              <a:rPr lang="en-US" b="1" dirty="0"/>
              <a:t> </a:t>
            </a:r>
            <a:r>
              <a:rPr lang="ko-KR" altLang="en-US" b="1" dirty="0"/>
              <a:t>다중분류 </a:t>
            </a:r>
            <a:r>
              <a:rPr lang="en-US" altLang="ko-KR" b="1" dirty="0"/>
              <a:t>vs  </a:t>
            </a:r>
            <a:r>
              <a:rPr lang="en-US" altLang="ko-KR" b="1" dirty="0" err="1"/>
              <a:t>PCIAT_total</a:t>
            </a:r>
            <a:r>
              <a:rPr lang="en-US" altLang="ko-KR" b="1" dirty="0"/>
              <a:t> </a:t>
            </a:r>
            <a:r>
              <a:rPr lang="ko-KR" altLang="en-US" b="1" dirty="0"/>
              <a:t>회귀</a:t>
            </a:r>
            <a:endParaRPr b="1" dirty="0"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BB5A6A2D-9331-6C16-0F72-2EA882FE8754}"/>
              </a:ext>
            </a:extLst>
          </p:cNvPr>
          <p:cNvSpPr txBox="1"/>
          <p:nvPr/>
        </p:nvSpPr>
        <p:spPr>
          <a:xfrm>
            <a:off x="1837083" y="1472907"/>
            <a:ext cx="5384549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Target</a:t>
            </a:r>
            <a:r>
              <a:rPr lang="ko-KR" altLang="en-US" sz="1200" dirty="0"/>
              <a:t>인 </a:t>
            </a:r>
            <a:r>
              <a:rPr lang="en-US" altLang="ko-KR" sz="1200" dirty="0" err="1"/>
              <a:t>sii</a:t>
            </a:r>
            <a:r>
              <a:rPr lang="ko-KR" altLang="en-US" sz="1200" dirty="0"/>
              <a:t>값은 수치형 컬럼 </a:t>
            </a:r>
            <a:r>
              <a:rPr lang="en-US" altLang="ko-KR" sz="1200" dirty="0" err="1"/>
              <a:t>PCIAT_total</a:t>
            </a:r>
            <a:r>
              <a:rPr lang="ko-KR" altLang="en-US" sz="1200" dirty="0"/>
              <a:t> 값과 상관관계 </a:t>
            </a:r>
            <a:r>
              <a:rPr lang="en-US" altLang="ko-KR" sz="1200" dirty="0"/>
              <a:t>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➡️ 원래 </a:t>
            </a:r>
            <a:r>
              <a:rPr lang="en-US" altLang="ko-KR" sz="1200" dirty="0" err="1"/>
              <a:t>Sii</a:t>
            </a:r>
            <a:r>
              <a:rPr lang="en-US" altLang="ko-KR" sz="1200" dirty="0"/>
              <a:t> </a:t>
            </a:r>
            <a:r>
              <a:rPr lang="ko-KR" altLang="en-US" sz="1200" dirty="0"/>
              <a:t>다중분류 대회이지만 </a:t>
            </a:r>
            <a:r>
              <a:rPr lang="en-US" altLang="ko-KR" sz="1200" dirty="0" err="1"/>
              <a:t>PCIAT_total</a:t>
            </a:r>
            <a:r>
              <a:rPr lang="en-US" altLang="ko-KR" sz="1200" dirty="0"/>
              <a:t> </a:t>
            </a:r>
            <a:r>
              <a:rPr lang="ko-KR" altLang="en-US" sz="1200" dirty="0"/>
              <a:t>회귀를 진행해도 됨</a:t>
            </a:r>
            <a:endParaRPr lang="en-US" altLang="ko-KR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      </a:t>
            </a:r>
            <a:r>
              <a:rPr lang="ko-KR" altLang="en-US" sz="1200" dirty="0"/>
              <a:t>참고한 코드에 의하면 분류보다 회귀에서 성능이 좋다고 함</a:t>
            </a:r>
            <a:endParaRPr lang="en-US" altLang="ko-KR" sz="1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3ED0E6-9F03-C284-3E3A-00031848E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75188"/>
              </p:ext>
            </p:extLst>
          </p:nvPr>
        </p:nvGraphicFramePr>
        <p:xfrm>
          <a:off x="3938300" y="2647865"/>
          <a:ext cx="25262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48">
                  <a:extLst>
                    <a:ext uri="{9D8B030D-6E8A-4147-A177-3AD203B41FA5}">
                      <a16:colId xmlns:a16="http://schemas.microsoft.com/office/drawing/2014/main" val="2545816315"/>
                    </a:ext>
                  </a:extLst>
                </a:gridCol>
                <a:gridCol w="1263148">
                  <a:extLst>
                    <a:ext uri="{9D8B030D-6E8A-4147-A177-3AD203B41FA5}">
                      <a16:colId xmlns:a16="http://schemas.microsoft.com/office/drawing/2014/main" val="3098243367"/>
                    </a:ext>
                  </a:extLst>
                </a:gridCol>
              </a:tblGrid>
              <a:tr h="196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Sii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PCIAT_total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22525"/>
                  </a:ext>
                </a:extLst>
              </a:tr>
              <a:tr h="21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~30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35475"/>
                  </a:ext>
                </a:extLst>
              </a:tr>
              <a:tr h="21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31~49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90426"/>
                  </a:ext>
                </a:extLst>
              </a:tr>
              <a:tr h="21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50~79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08612"/>
                  </a:ext>
                </a:extLst>
              </a:tr>
              <a:tr h="21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80~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21082"/>
                  </a:ext>
                </a:extLst>
              </a:tr>
            </a:tbl>
          </a:graphicData>
        </a:graphic>
      </p:graphicFrame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4FA09E83-75EC-A894-B804-8883F99CBBF3}"/>
              </a:ext>
            </a:extLst>
          </p:cNvPr>
          <p:cNvSpPr txBox="1"/>
          <p:nvPr/>
        </p:nvSpPr>
        <p:spPr>
          <a:xfrm>
            <a:off x="3608458" y="4102591"/>
            <a:ext cx="318598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/>
              <a:t>역할을 분담하여 두 가지 태스크 모두 진행 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09451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17FC9E5-E4EB-728A-F77F-7ED922C5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9036620-1718-832A-79EE-ECFEC07B1FE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27FFB62-BFC0-5418-4BCD-477AE3FB6E6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AC85505-1A7F-DFE1-B93A-0962521A40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B0F6549-5748-FF54-7597-95E3B1BABEE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학습 및 결과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F7C7343B-A961-2DD0-DA5F-41AC3561D70A}"/>
              </a:ext>
            </a:extLst>
          </p:cNvPr>
          <p:cNvSpPr txBox="1"/>
          <p:nvPr/>
        </p:nvSpPr>
        <p:spPr>
          <a:xfrm>
            <a:off x="1540081" y="1232445"/>
            <a:ext cx="708504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타겟 불균형 심하기 때문에 샘플링 필수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 err="1"/>
              <a:t>AdaSyn+RandomUnderSampler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나이대</a:t>
            </a:r>
            <a:r>
              <a:rPr lang="ko-KR" altLang="en-US" dirty="0"/>
              <a:t> 별로 나누어 예측할 때 더 좋음</a:t>
            </a:r>
            <a:endParaRPr lang="en-US" altLang="ko-K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앙상블</a:t>
            </a:r>
            <a:r>
              <a:rPr lang="en-US" altLang="ko-KR" dirty="0"/>
              <a:t>(Boosting) </a:t>
            </a:r>
            <a:r>
              <a:rPr lang="ko-KR" altLang="en-US" dirty="0"/>
              <a:t>했을 때 더 성능 좋음</a:t>
            </a:r>
            <a:endParaRPr lang="en-US" altLang="ko-K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 Adulthood </a:t>
            </a:r>
            <a:r>
              <a:rPr lang="ko-KR" altLang="en-US" dirty="0"/>
              <a:t>그룹의 성능 개선 필요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7ADAA8-538C-B2A6-910B-8D5CE468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74" y="2673219"/>
            <a:ext cx="3613719" cy="1273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6E70C-CCD1-AAE2-0FB6-0BAE782D6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391" y="3136397"/>
            <a:ext cx="3625509" cy="1288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0B2C8A-67A5-7A82-D5AC-457C5A955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142" y="3586816"/>
            <a:ext cx="3625509" cy="1288088"/>
          </a:xfrm>
          <a:prstGeom prst="rect">
            <a:avLst/>
          </a:prstGeom>
        </p:spPr>
      </p:pic>
      <p:sp>
        <p:nvSpPr>
          <p:cNvPr id="16" name="Google Shape;67;p14">
            <a:extLst>
              <a:ext uri="{FF2B5EF4-FFF2-40B4-BE49-F238E27FC236}">
                <a16:creationId xmlns:a16="http://schemas.microsoft.com/office/drawing/2014/main" id="{C7E70A43-7477-5F80-95C4-3BBBCBE20948}"/>
              </a:ext>
            </a:extLst>
          </p:cNvPr>
          <p:cNvSpPr txBox="1"/>
          <p:nvPr/>
        </p:nvSpPr>
        <p:spPr>
          <a:xfrm>
            <a:off x="1540082" y="830372"/>
            <a:ext cx="6885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분류</a:t>
            </a:r>
            <a:endParaRPr sz="1800" b="1" dirty="0"/>
          </a:p>
        </p:txBody>
      </p:sp>
      <p:sp>
        <p:nvSpPr>
          <p:cNvPr id="17" name="Google Shape;67;p14">
            <a:extLst>
              <a:ext uri="{FF2B5EF4-FFF2-40B4-BE49-F238E27FC236}">
                <a16:creationId xmlns:a16="http://schemas.microsoft.com/office/drawing/2014/main" id="{B6A42F9E-9B16-1ACC-AFC4-35EC848F3B54}"/>
              </a:ext>
            </a:extLst>
          </p:cNvPr>
          <p:cNvSpPr txBox="1"/>
          <p:nvPr/>
        </p:nvSpPr>
        <p:spPr>
          <a:xfrm>
            <a:off x="1917590" y="3872328"/>
            <a:ext cx="17157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Early </a:t>
            </a:r>
            <a:r>
              <a:rPr lang="en-US" altLang="ko-KR" sz="1100" b="1" dirty="0" err="1"/>
              <a:t>ChildHood</a:t>
            </a:r>
            <a:endParaRPr sz="1100" b="1" dirty="0"/>
          </a:p>
        </p:txBody>
      </p:sp>
      <p:sp>
        <p:nvSpPr>
          <p:cNvPr id="18" name="Google Shape;67;p14">
            <a:extLst>
              <a:ext uri="{FF2B5EF4-FFF2-40B4-BE49-F238E27FC236}">
                <a16:creationId xmlns:a16="http://schemas.microsoft.com/office/drawing/2014/main" id="{8BF98ABB-FE65-5653-BC27-EE191744244D}"/>
              </a:ext>
            </a:extLst>
          </p:cNvPr>
          <p:cNvSpPr txBox="1"/>
          <p:nvPr/>
        </p:nvSpPr>
        <p:spPr>
          <a:xfrm>
            <a:off x="3303646" y="4435265"/>
            <a:ext cx="1715736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/>
              <a:t>ChildHood</a:t>
            </a:r>
            <a:endParaRPr sz="1100" b="1" dirty="0"/>
          </a:p>
        </p:txBody>
      </p:sp>
      <p:sp>
        <p:nvSpPr>
          <p:cNvPr id="19" name="Google Shape;67;p14">
            <a:extLst>
              <a:ext uri="{FF2B5EF4-FFF2-40B4-BE49-F238E27FC236}">
                <a16:creationId xmlns:a16="http://schemas.microsoft.com/office/drawing/2014/main" id="{6F2FE9E9-D73A-1C29-6537-7538C578AA4F}"/>
              </a:ext>
            </a:extLst>
          </p:cNvPr>
          <p:cNvSpPr txBox="1"/>
          <p:nvPr/>
        </p:nvSpPr>
        <p:spPr>
          <a:xfrm>
            <a:off x="4876130" y="4840284"/>
            <a:ext cx="100356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Adulthood</a:t>
            </a:r>
            <a:endParaRPr sz="1100" b="1" dirty="0"/>
          </a:p>
        </p:txBody>
      </p:sp>
    </p:spTree>
    <p:extLst>
      <p:ext uri="{BB962C8B-B14F-4D97-AF65-F5344CB8AC3E}">
        <p14:creationId xmlns:p14="http://schemas.microsoft.com/office/powerpoint/2010/main" val="147816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A14366C-74F8-11E3-8339-C941CCB55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4592920-B2DA-27E8-9B0E-47F573C47C4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9CDFF0A-2946-C471-11C5-2DFE7B0AF70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2FC56B9-53E5-3D5C-356E-4F24C85C35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160C574-5FFB-F520-01B7-8F71A50949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학습 및 결과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86DC73F9-4872-8DB3-DD6F-6497A8BF6FEB}"/>
              </a:ext>
            </a:extLst>
          </p:cNvPr>
          <p:cNvSpPr txBox="1"/>
          <p:nvPr/>
        </p:nvSpPr>
        <p:spPr>
          <a:xfrm>
            <a:off x="1540082" y="1368951"/>
            <a:ext cx="4133451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Catboost</a:t>
            </a:r>
            <a:r>
              <a:rPr lang="en-US" altLang="ko-KR" dirty="0"/>
              <a:t> </a:t>
            </a:r>
            <a:r>
              <a:rPr lang="ko-KR" altLang="en-US" dirty="0"/>
              <a:t>위주로 학습 진행</a:t>
            </a:r>
            <a:endParaRPr lang="en-US" altLang="ko-K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나이대</a:t>
            </a:r>
            <a:r>
              <a:rPr lang="ko-KR" altLang="en-US" dirty="0"/>
              <a:t> 별로 나누어 예측 진행</a:t>
            </a:r>
            <a:endParaRPr lang="en-US" altLang="ko-K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Adulthood </a:t>
            </a:r>
            <a:r>
              <a:rPr lang="ko-KR" altLang="en-US" dirty="0"/>
              <a:t>그룹의 성능 개선 필요</a:t>
            </a:r>
            <a:endParaRPr lang="en-US" altLang="ko-KR" dirty="0"/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9B3F3D21-E823-48C4-4C40-A5AB4C9DE7D4}"/>
              </a:ext>
            </a:extLst>
          </p:cNvPr>
          <p:cNvSpPr txBox="1"/>
          <p:nvPr/>
        </p:nvSpPr>
        <p:spPr>
          <a:xfrm>
            <a:off x="1540082" y="830372"/>
            <a:ext cx="68850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회귀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98562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FCB08D5-8E0E-17C9-448F-938076B3B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152A274-D0D9-FA69-3C3F-DBC9567177A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300796A-925C-35DF-B8EC-F2908CBB8A2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6DE8FC5-E357-ED2C-00C8-2A39564107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669BD84-317E-49C0-8862-7F27D524C6C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학습 및 결과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2BDBAC0-6683-12AE-3605-15ADBCC952FC}"/>
              </a:ext>
            </a:extLst>
          </p:cNvPr>
          <p:cNvSpPr txBox="1"/>
          <p:nvPr/>
        </p:nvSpPr>
        <p:spPr>
          <a:xfrm>
            <a:off x="1684684" y="988830"/>
            <a:ext cx="4133451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대회 기간 </a:t>
            </a:r>
            <a:r>
              <a:rPr lang="en-US" altLang="ko-KR" dirty="0"/>
              <a:t>: ~12/19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남은 기간동안 이어서 진행할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24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민하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성산해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안상우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이승현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5 : </a:t>
            </a:r>
            <a:r>
              <a:rPr lang="ko-KR" altLang="en-US" dirty="0"/>
              <a:t>이혜원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E944023-CE2E-5AF8-06F3-A1B92DE3145F}"/>
              </a:ext>
            </a:extLst>
          </p:cNvPr>
          <p:cNvSpPr txBox="1"/>
          <p:nvPr/>
        </p:nvSpPr>
        <p:spPr>
          <a:xfrm>
            <a:off x="1705951" y="845454"/>
            <a:ext cx="22821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프로젝트 소개</a:t>
            </a:r>
            <a:endParaRPr lang="en-US" altLang="ko-KR" sz="16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데이터</a:t>
            </a:r>
            <a:endParaRPr lang="en-US" altLang="ko-KR" sz="16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데이터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모델 학습 및 결과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3D31D-80E7-ED1F-3C09-6F7E9FDC08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71698" y="1370184"/>
            <a:ext cx="985344" cy="3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8D1784-886C-624F-E7D6-637F97FE84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6722"/>
          <a:stretch/>
        </p:blipFill>
        <p:spPr>
          <a:xfrm>
            <a:off x="3040290" y="1068324"/>
            <a:ext cx="5813514" cy="9847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959A97-AB69-59E9-CDE1-3C3945A1487F}"/>
              </a:ext>
            </a:extLst>
          </p:cNvPr>
          <p:cNvSpPr/>
          <p:nvPr/>
        </p:nvSpPr>
        <p:spPr>
          <a:xfrm>
            <a:off x="1516085" y="952339"/>
            <a:ext cx="7455040" cy="121669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A3A1FD-5EAE-6A15-13C8-DA39FADCD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761" y="3166896"/>
            <a:ext cx="4187170" cy="1024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70CD50-D4B8-4B62-FFCB-1FFBAAD2B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8993" y="2875576"/>
            <a:ext cx="2364862" cy="18436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80E94FB-B5DD-5135-57CB-1404EE87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7079E6F-3671-3098-6B3C-CDD73F02FEA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F332746-0CC2-CE6C-63CA-65AAC0CB09E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0C36A96-4654-D1D4-AA04-7DEB81F4B3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878693D-FF0E-10F7-8BC2-E877FF902B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1AE619-DD06-0D6F-35D1-17C01D1655CD}"/>
              </a:ext>
            </a:extLst>
          </p:cNvPr>
          <p:cNvSpPr/>
          <p:nvPr/>
        </p:nvSpPr>
        <p:spPr>
          <a:xfrm>
            <a:off x="1472541" y="1032092"/>
            <a:ext cx="6974774" cy="8836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FBCB931C-0624-4109-6EB3-EDD92FEE09F2}"/>
              </a:ext>
            </a:extLst>
          </p:cNvPr>
          <p:cNvSpPr txBox="1"/>
          <p:nvPr/>
        </p:nvSpPr>
        <p:spPr>
          <a:xfrm>
            <a:off x="1705496" y="1275415"/>
            <a:ext cx="6508865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어린이의 신체 활동 및 체력 데이터를 활용한 </a:t>
            </a:r>
            <a:r>
              <a:rPr lang="ko-KR" altLang="en-US" sz="12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문제적 인터넷 사용 초기 징후 식별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R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AI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모델 개발</a:t>
            </a:r>
            <a:endParaRPr lang="ko-KR" altLang="en-US" sz="12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2772D-D029-7C05-A8ED-4AF389CDF7DE}"/>
              </a:ext>
            </a:extLst>
          </p:cNvPr>
          <p:cNvSpPr txBox="1"/>
          <p:nvPr/>
        </p:nvSpPr>
        <p:spPr>
          <a:xfrm>
            <a:off x="1705496" y="2696802"/>
            <a:ext cx="4113627" cy="131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 ExtraBold"/>
                <a:sym typeface="NanumGothic ExtraBold"/>
              </a:rPr>
              <a:t>Target Variable : SSI(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Severity Impairment Index</a:t>
            </a:r>
            <a:r>
              <a:rPr lang="en-US" altLang="ko-KR" sz="1400" b="1" dirty="0">
                <a:solidFill>
                  <a:srgbClr val="19264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문제적 인터넷 사용의 표준 지표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0: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없음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1: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경미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2: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중간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3: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심각</a:t>
            </a:r>
            <a:endParaRPr lang="en-US" altLang="ko-KR" sz="1400" b="1" dirty="0">
              <a:solidFill>
                <a:srgbClr val="19264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2FBB80-1FFF-868B-EFF9-DE5E3D3A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75" y="2696802"/>
            <a:ext cx="1958340" cy="141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BD21FC3-5C78-4C5D-FA3F-2580AB6FB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999373A-F1D9-351B-432C-DF38AC11826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ECA5A21-543C-E135-321B-B99543DE17C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54B3E6F-D54B-7BBF-1B9A-A224AF5064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AA009F0C-928A-2FB8-B5FF-FDD948343E3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449B6-39D3-2749-6F4A-C7CB176B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64" y="3836948"/>
            <a:ext cx="2743200" cy="116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C866A-C420-760B-78C1-32C329E8B3AD}"/>
              </a:ext>
            </a:extLst>
          </p:cNvPr>
          <p:cNvSpPr txBox="1"/>
          <p:nvPr/>
        </p:nvSpPr>
        <p:spPr>
          <a:xfrm>
            <a:off x="1591152" y="845454"/>
            <a:ext cx="664876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Inter"/>
              </a:rPr>
              <a:t>quadratic weighted kappa</a:t>
            </a:r>
          </a:p>
          <a:p>
            <a:endParaRPr lang="en" altLang="ko-KR" b="1" i="0" u="none" strike="noStrike" dirty="0">
              <a:solidFill>
                <a:srgbClr val="3C4043"/>
              </a:solidFill>
              <a:effectLst/>
              <a:latin typeface="Inter"/>
            </a:endParaRPr>
          </a:p>
          <a:p>
            <a:endParaRPr lang="en" altLang="ko-KR" b="1" i="0" u="none" strike="noStrike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예측 값과 실제 값 간의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일치도를 측정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하는 지표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(-1 ~ 1)</a:t>
            </a:r>
          </a:p>
          <a:p>
            <a:pPr algn="l"/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 1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완벽한 일치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예측 값과 실제 값이 완전히 같다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/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 0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</a:rPr>
              <a:t>무작위적인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 일치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우연에 의한 일치와 같음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/>
            <a:endParaRPr lang="en-US" altLang="ko-KR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</a:rPr>
              <a:t> 0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</a:rPr>
              <a:t>보다 작음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무작위보다도 더 낮은 일치도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</a:rPr>
              <a:t>예측이 실제와 거의 정반대라고 볼 수 있음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A7D23-B0B7-CA31-9F8D-1C43A858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346" y="3932145"/>
            <a:ext cx="1981200" cy="93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2D4FC-DB85-74A0-AFCE-AD6813C783F1}"/>
              </a:ext>
            </a:extLst>
          </p:cNvPr>
          <p:cNvSpPr txBox="1"/>
          <p:nvPr/>
        </p:nvSpPr>
        <p:spPr>
          <a:xfrm>
            <a:off x="1821346" y="3670535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b="1" dirty="0">
                <a:solidFill>
                  <a:srgbClr val="3C4043"/>
                </a:solidFill>
                <a:latin typeface="Inter"/>
              </a:rPr>
              <a:t>Formula</a:t>
            </a:r>
            <a:endParaRPr lang="ko-KR" altLang="en-US" b="1" dirty="0"/>
          </a:p>
          <a:p>
            <a:endParaRPr kumimoji="1" lang="ko-KR" altLang="en-US" dirty="0">
              <a:latin typeface="ITFDEVANAGARI MARATHI-BOOK" panose="02000000000000000000" pitchFamily="2" charset="0"/>
              <a:ea typeface="GulimChe" panose="020B0609000101010101" pitchFamily="49" charset="-127"/>
              <a:cs typeface="ITFDEVANAGARI MARATHI-BOOK" panose="02000000000000000000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05125-8FA4-5466-37F4-286A7736ABC4}"/>
              </a:ext>
            </a:extLst>
          </p:cNvPr>
          <p:cNvSpPr/>
          <p:nvPr/>
        </p:nvSpPr>
        <p:spPr>
          <a:xfrm>
            <a:off x="1591140" y="3588419"/>
            <a:ext cx="6648774" cy="141925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6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5C334BE-FAE7-9545-1AEA-475CC028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11B3989E-3522-D2DF-45C6-0E0E8860EB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EFE0F9B-8DB6-D0CE-BCB2-1A89EA96823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8B68CA5-9506-D66C-E114-F30F0BFC6C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D3B92A8-EBD9-344C-0EA7-9BAFF7B3467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B731011-7447-5CC3-30D9-E70200387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50E365B-F23B-6996-5C50-571F896EAB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13638D-75EF-3CA2-C707-F47D1B162546}"/>
              </a:ext>
            </a:extLst>
          </p:cNvPr>
          <p:cNvCxnSpPr/>
          <p:nvPr/>
        </p:nvCxnSpPr>
        <p:spPr>
          <a:xfrm>
            <a:off x="4457168" y="10079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5311CB-ADA8-4C09-0B76-AE7152B305E8}"/>
              </a:ext>
            </a:extLst>
          </p:cNvPr>
          <p:cNvCxnSpPr/>
          <p:nvPr/>
        </p:nvCxnSpPr>
        <p:spPr>
          <a:xfrm>
            <a:off x="4925001" y="1726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11DA9C-AE35-7129-C74E-7D2D9588A462}"/>
              </a:ext>
            </a:extLst>
          </p:cNvPr>
          <p:cNvGrpSpPr/>
          <p:nvPr/>
        </p:nvGrpSpPr>
        <p:grpSpPr>
          <a:xfrm>
            <a:off x="2016266" y="2142962"/>
            <a:ext cx="6145669" cy="1444070"/>
            <a:chOff x="1467904" y="1226573"/>
            <a:chExt cx="6145669" cy="144407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6F8FD21-FDC2-3255-BB04-87770B652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9302"/>
            <a:stretch/>
          </p:blipFill>
          <p:spPr>
            <a:xfrm>
              <a:off x="1467904" y="1226573"/>
              <a:ext cx="6145669" cy="140996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2C83F9F-F22B-326A-345E-A1C99F91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02" t="89335" r="89110"/>
            <a:stretch/>
          </p:blipFill>
          <p:spPr>
            <a:xfrm>
              <a:off x="1848693" y="2470751"/>
              <a:ext cx="761229" cy="19989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98257AD-FCAD-5D76-C873-03F1CC3229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453"/>
          <a:stretch/>
        </p:blipFill>
        <p:spPr>
          <a:xfrm>
            <a:off x="3472478" y="3465444"/>
            <a:ext cx="3237960" cy="14735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E876F8-552B-3CDC-BFCF-7F0D74D70AAB}"/>
              </a:ext>
            </a:extLst>
          </p:cNvPr>
          <p:cNvSpPr txBox="1"/>
          <p:nvPr/>
        </p:nvSpPr>
        <p:spPr>
          <a:xfrm>
            <a:off x="1821123" y="1238005"/>
            <a:ext cx="6708439" cy="6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참가자의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나이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성별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일일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인터넷 사용 시간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신체 </a:t>
            </a:r>
            <a:r>
              <a:rPr lang="ko-KR" altLang="en-US" sz="1200" b="1" dirty="0">
                <a:latin typeface="-webkit-standard"/>
              </a:rPr>
              <a:t>정보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혈압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심박수 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체력 및 수면 관련 평가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그리고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인터넷 중독 성향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" altLang="ko-KR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PCIAT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점수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등의 임상 데이터가 포함</a:t>
            </a:r>
            <a:endParaRPr lang="ko-KR" altLang="en-US" sz="1200" dirty="0"/>
          </a:p>
        </p:txBody>
      </p:sp>
      <p:sp>
        <p:nvSpPr>
          <p:cNvPr id="27" name="Google Shape;67;p14">
            <a:extLst>
              <a:ext uri="{FF2B5EF4-FFF2-40B4-BE49-F238E27FC236}">
                <a16:creationId xmlns:a16="http://schemas.microsoft.com/office/drawing/2014/main" id="{35CB647B-30EF-A240-26DF-3168BC88ACE7}"/>
              </a:ext>
            </a:extLst>
          </p:cNvPr>
          <p:cNvSpPr txBox="1"/>
          <p:nvPr/>
        </p:nvSpPr>
        <p:spPr>
          <a:xfrm>
            <a:off x="1671261" y="797638"/>
            <a:ext cx="30574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train/test.csv </a:t>
            </a:r>
            <a:r>
              <a:rPr lang="ko-KR" altLang="en-US" sz="1800" b="1" dirty="0"/>
              <a:t>데이터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14295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EC30843-DBCE-4B18-3BD0-3D5F2973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7B72B80-2D85-3611-0BD1-74F520C8290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7800A87-8199-F8DB-9F35-76A4C5AA886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F70DE68-03F4-D9C8-B996-BD9C0508C9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D9CC2AB-6507-BAFD-B445-3C24AF74F24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F0B5CA2-4869-F40E-D315-1C5B7B10A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CAA3E63-C5E5-A785-9515-D08952F56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EE55C5-1E2D-97D2-7132-92AB4B384FB2}"/>
              </a:ext>
            </a:extLst>
          </p:cNvPr>
          <p:cNvCxnSpPr/>
          <p:nvPr/>
        </p:nvCxnSpPr>
        <p:spPr>
          <a:xfrm>
            <a:off x="4457168" y="10079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9BB8A3-EC0A-4D3D-AED5-883DD18FAE23}"/>
              </a:ext>
            </a:extLst>
          </p:cNvPr>
          <p:cNvCxnSpPr/>
          <p:nvPr/>
        </p:nvCxnSpPr>
        <p:spPr>
          <a:xfrm>
            <a:off x="4925001" y="17267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67;p14">
            <a:extLst>
              <a:ext uri="{FF2B5EF4-FFF2-40B4-BE49-F238E27FC236}">
                <a16:creationId xmlns:a16="http://schemas.microsoft.com/office/drawing/2014/main" id="{ADFC2CA6-8469-5711-4792-B38981B7066E}"/>
              </a:ext>
            </a:extLst>
          </p:cNvPr>
          <p:cNvSpPr txBox="1"/>
          <p:nvPr/>
        </p:nvSpPr>
        <p:spPr>
          <a:xfrm>
            <a:off x="1671261" y="797638"/>
            <a:ext cx="393422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/>
              <a:t>series_train</a:t>
            </a:r>
            <a:r>
              <a:rPr lang="en-US" sz="1800" b="1" dirty="0"/>
              <a:t>/</a:t>
            </a:r>
            <a:r>
              <a:rPr lang="en-US" sz="1800" b="1" dirty="0" err="1"/>
              <a:t>test.parquet</a:t>
            </a:r>
            <a:r>
              <a:rPr lang="en-US" sz="1800" b="1" dirty="0"/>
              <a:t> </a:t>
            </a:r>
            <a:r>
              <a:rPr lang="ko-KR" altLang="en-US" sz="1800" b="1" dirty="0"/>
              <a:t>데이터</a:t>
            </a:r>
            <a:endParaRPr sz="18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07D5D90-012F-00F0-4394-DF2C64D23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699" y="1821848"/>
            <a:ext cx="5660739" cy="16661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412CF7-5A52-79EE-1567-33FAE634BFB5}"/>
              </a:ext>
            </a:extLst>
          </p:cNvPr>
          <p:cNvSpPr txBox="1"/>
          <p:nvPr/>
        </p:nvSpPr>
        <p:spPr>
          <a:xfrm>
            <a:off x="1908329" y="1342991"/>
            <a:ext cx="4480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단일 참가자의 가속도계로 측정한 </a:t>
            </a:r>
            <a:r>
              <a:rPr lang="ko-KR" altLang="en-US" dirty="0">
                <a:latin typeface="-webkit-standard"/>
              </a:rPr>
              <a:t>시계열 데이터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48642D-E241-5C82-3F8B-214BCC231DF0}"/>
              </a:ext>
            </a:extLst>
          </p:cNvPr>
          <p:cNvSpPr txBox="1"/>
          <p:nvPr/>
        </p:nvSpPr>
        <p:spPr>
          <a:xfrm>
            <a:off x="1908329" y="4069159"/>
            <a:ext cx="6658650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-webkit-standard"/>
              </a:rPr>
              <a:t>Id</a:t>
            </a:r>
            <a:r>
              <a:rPr lang="ko-KR" altLang="en-US" dirty="0">
                <a:latin typeface="-webkit-standard"/>
              </a:rPr>
              <a:t>별 약 </a:t>
            </a:r>
            <a:r>
              <a:rPr lang="en-US" altLang="ko-KR" dirty="0">
                <a:latin typeface="-webkit-standard"/>
              </a:rPr>
              <a:t>400,000</a:t>
            </a:r>
            <a:r>
              <a:rPr lang="ko-KR" altLang="en-US" dirty="0">
                <a:latin typeface="-webkit-standard"/>
              </a:rPr>
              <a:t>개 행의 시계열 데이터</a:t>
            </a:r>
            <a:endParaRPr lang="en-US" altLang="ko-KR" dirty="0">
              <a:latin typeface="-webkit-standard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데이터에 </a:t>
            </a:r>
            <a:r>
              <a:rPr lang="ko-KR" altLang="en-US" dirty="0" err="1"/>
              <a:t>결측치가</a:t>
            </a:r>
            <a:r>
              <a:rPr lang="ko-KR" altLang="en-US" dirty="0"/>
              <a:t> 없으나 모든 </a:t>
            </a:r>
            <a:r>
              <a:rPr lang="en-US" altLang="ko-KR" dirty="0"/>
              <a:t>id</a:t>
            </a:r>
            <a:r>
              <a:rPr lang="ko-KR" altLang="en-US" dirty="0"/>
              <a:t>에 시계열 데이터가 존재하지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3C59B1-F834-C689-C5F4-E8FA50C39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699" y="2026868"/>
            <a:ext cx="5660739" cy="16661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9FB3B-420C-2F6D-F5CB-36F6C8A9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28" y="2231888"/>
            <a:ext cx="5660739" cy="16661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25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C55CB1B-11A6-0174-2B24-4FAF718B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6A057EF-10BC-838A-81AB-6BF7681EE11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5D52276D-7AE3-EEA5-8044-CBECF2AF96A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031E7C4A-D59C-0EF9-2FFB-8AB332D832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17B1943-D1D1-7401-B32E-9C16EC87C68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유의할 점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7B3ECF5-0983-4F26-67E7-E10F23C7B3F8}"/>
              </a:ext>
            </a:extLst>
          </p:cNvPr>
          <p:cNvSpPr txBox="1"/>
          <p:nvPr/>
        </p:nvSpPr>
        <p:spPr>
          <a:xfrm>
            <a:off x="3001262" y="903423"/>
            <a:ext cx="447980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🚨</a:t>
            </a:r>
            <a:r>
              <a:rPr lang="ko-KR" altLang="en-US" dirty="0" err="1"/>
              <a:t>나이대</a:t>
            </a:r>
            <a:r>
              <a:rPr lang="ko-KR" altLang="en-US" dirty="0"/>
              <a:t> 별 </a:t>
            </a:r>
            <a:r>
              <a:rPr lang="ko-KR" altLang="en-US" dirty="0" err="1"/>
              <a:t>결측치의</a:t>
            </a:r>
            <a:r>
              <a:rPr lang="ko-KR" altLang="en-US" dirty="0"/>
              <a:t> 분포와 </a:t>
            </a:r>
            <a:r>
              <a:rPr lang="ko-KR" altLang="en-US" dirty="0" err="1"/>
              <a:t>타겟값의</a:t>
            </a:r>
            <a:r>
              <a:rPr lang="ko-KR" altLang="en-US" dirty="0"/>
              <a:t> 분포가 다름</a:t>
            </a:r>
            <a:endParaRPr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03186-2338-1056-1DEC-7D46BA630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90860"/>
              </p:ext>
            </p:extLst>
          </p:nvPr>
        </p:nvGraphicFramePr>
        <p:xfrm>
          <a:off x="3234129" y="1654672"/>
          <a:ext cx="4014070" cy="12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44">
                  <a:extLst>
                    <a:ext uri="{9D8B030D-6E8A-4147-A177-3AD203B41FA5}">
                      <a16:colId xmlns:a16="http://schemas.microsoft.com/office/drawing/2014/main" val="2446216845"/>
                    </a:ext>
                  </a:extLst>
                </a:gridCol>
                <a:gridCol w="1416257">
                  <a:extLst>
                    <a:ext uri="{9D8B030D-6E8A-4147-A177-3AD203B41FA5}">
                      <a16:colId xmlns:a16="http://schemas.microsoft.com/office/drawing/2014/main" val="552288751"/>
                    </a:ext>
                  </a:extLst>
                </a:gridCol>
                <a:gridCol w="1152569">
                  <a:extLst>
                    <a:ext uri="{9D8B030D-6E8A-4147-A177-3AD203B41FA5}">
                      <a16:colId xmlns:a16="http://schemas.microsoft.com/office/drawing/2014/main" val="46803057"/>
                    </a:ext>
                  </a:extLst>
                </a:gridCol>
              </a:tblGrid>
              <a:tr h="30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Age Group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# of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samples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Range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2178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Early Childhood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5~9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86041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Childhood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10~13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30420"/>
                  </a:ext>
                </a:extLst>
              </a:tr>
              <a:tr h="30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Adulthood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1874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14~22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2032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D8E4600-42AC-1983-0386-A163D770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324" y="3118989"/>
            <a:ext cx="5807680" cy="16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554</Words>
  <Application>Microsoft Office PowerPoint</Application>
  <PresentationFormat>화면 슬라이드 쇼(16:9)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Inter</vt:lpstr>
      <vt:lpstr>ITFDEVANAGARI MARATHI-BOOK</vt:lpstr>
      <vt:lpstr>NanumGothic ExtraBold</vt:lpstr>
      <vt:lpstr>-webkit-standard</vt:lpstr>
      <vt:lpstr>NanumGothic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hyewon lee</cp:lastModifiedBy>
  <cp:revision>5</cp:revision>
  <dcterms:modified xsi:type="dcterms:W3CDTF">2024-11-25T12:27:31Z</dcterms:modified>
</cp:coreProperties>
</file>