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8" r:id="rId9"/>
    <p:sldId id="267" r:id="rId10"/>
    <p:sldId id="261" r:id="rId11"/>
    <p:sldId id="264" r:id="rId12"/>
    <p:sldId id="269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5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1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91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272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49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0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3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47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8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30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DA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이승현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6C738F4-6810-E4F5-897D-B9DF45D9F052}"/>
              </a:ext>
            </a:extLst>
          </p:cNvPr>
          <p:cNvSpPr txBox="1"/>
          <p:nvPr/>
        </p:nvSpPr>
        <p:spPr>
          <a:xfrm>
            <a:off x="1641193" y="2301797"/>
            <a:ext cx="717993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파생변수 생성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{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알파벳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1}/{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숫자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}/{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알파벳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2}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시퀀스를 모두 나누어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파생변수 생성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변이없음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변이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삭제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(*)/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변이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(fs)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카운트하여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파생변수 생성 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FA40461A-1A69-1C9F-E8EE-AE0865AFAB83}"/>
              </a:ext>
            </a:extLst>
          </p:cNvPr>
          <p:cNvSpPr txBox="1"/>
          <p:nvPr/>
        </p:nvSpPr>
        <p:spPr>
          <a:xfrm>
            <a:off x="1641193" y="3814883"/>
            <a:ext cx="717993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차원 축소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컬럼 수가 매우 많음 → 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PCA</a:t>
            </a:r>
          </a:p>
        </p:txBody>
      </p:sp>
      <p:sp>
        <p:nvSpPr>
          <p:cNvPr id="15" name="사각형: 둥근 모서리 1">
            <a:extLst>
              <a:ext uri="{FF2B5EF4-FFF2-40B4-BE49-F238E27FC236}">
                <a16:creationId xmlns:a16="http://schemas.microsoft.com/office/drawing/2014/main" id="{BE74D1AF-0252-C565-5602-A5F5149F9106}"/>
              </a:ext>
            </a:extLst>
          </p:cNvPr>
          <p:cNvSpPr/>
          <p:nvPr/>
        </p:nvSpPr>
        <p:spPr>
          <a:xfrm>
            <a:off x="1487769" y="1122150"/>
            <a:ext cx="7370783" cy="3865926"/>
          </a:xfrm>
          <a:prstGeom prst="roundRect">
            <a:avLst>
              <a:gd name="adj" fmla="val 269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EDDF92-FE2E-8ACD-06E9-434AEA360F9C}"/>
              </a:ext>
            </a:extLst>
          </p:cNvPr>
          <p:cNvSpPr/>
          <p:nvPr/>
        </p:nvSpPr>
        <p:spPr>
          <a:xfrm>
            <a:off x="1408975" y="935714"/>
            <a:ext cx="1455177" cy="397482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전처리</a:t>
            </a:r>
            <a:endParaRPr lang="ko-KR" altLang="en-US" sz="1400" b="1" dirty="0"/>
          </a:p>
        </p:txBody>
      </p:sp>
      <p:sp>
        <p:nvSpPr>
          <p:cNvPr id="18" name="Google Shape;83;p16">
            <a:extLst>
              <a:ext uri="{FF2B5EF4-FFF2-40B4-BE49-F238E27FC236}">
                <a16:creationId xmlns:a16="http://schemas.microsoft.com/office/drawing/2014/main" id="{F31779BE-2EC2-BD76-0D15-3E7138028387}"/>
              </a:ext>
            </a:extLst>
          </p:cNvPr>
          <p:cNvSpPr txBox="1"/>
          <p:nvPr/>
        </p:nvSpPr>
        <p:spPr>
          <a:xfrm>
            <a:off x="1641193" y="1578364"/>
            <a:ext cx="690772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WT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WT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 아닌 값은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대체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9" name="Google Shape;83;p16">
            <a:extLst>
              <a:ext uri="{FF2B5EF4-FFF2-40B4-BE49-F238E27FC236}">
                <a16:creationId xmlns:a16="http://schemas.microsoft.com/office/drawing/2014/main" id="{E4FBFFFB-7B7E-55AF-A83B-5EFB66F89382}"/>
              </a:ext>
            </a:extLst>
          </p:cNvPr>
          <p:cNvSpPr txBox="1"/>
          <p:nvPr/>
        </p:nvSpPr>
        <p:spPr>
          <a:xfrm>
            <a:off x="1408976" y="302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공유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아이디어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790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C7D0BA13-20D5-EE82-E108-9465BAEC9D38}"/>
              </a:ext>
            </a:extLst>
          </p:cNvPr>
          <p:cNvSpPr txBox="1"/>
          <p:nvPr/>
        </p:nvSpPr>
        <p:spPr>
          <a:xfrm>
            <a:off x="1791186" y="1480021"/>
            <a:ext cx="4597189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Catboost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-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범주형이 많을 때 좋음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-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인코딩 없이 사용 가능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	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RandomForest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Optuna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</a:t>
            </a: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AutoML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144D706-43EB-6C6E-CB9F-6ED4EB74B507}"/>
              </a:ext>
            </a:extLst>
          </p:cNvPr>
          <p:cNvSpPr/>
          <p:nvPr/>
        </p:nvSpPr>
        <p:spPr>
          <a:xfrm>
            <a:off x="1487769" y="1122151"/>
            <a:ext cx="7370783" cy="2724135"/>
          </a:xfrm>
          <a:prstGeom prst="roundRect">
            <a:avLst>
              <a:gd name="adj" fmla="val 269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3E8F046-8FF6-5F22-FE51-79BDA765092C}"/>
              </a:ext>
            </a:extLst>
          </p:cNvPr>
          <p:cNvSpPr/>
          <p:nvPr/>
        </p:nvSpPr>
        <p:spPr>
          <a:xfrm>
            <a:off x="1408975" y="935714"/>
            <a:ext cx="1455177" cy="397482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모델 선택</a:t>
            </a: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56A260FA-2C49-7313-5682-99C578A68825}"/>
              </a:ext>
            </a:extLst>
          </p:cNvPr>
          <p:cNvSpPr txBox="1"/>
          <p:nvPr/>
        </p:nvSpPr>
        <p:spPr>
          <a:xfrm>
            <a:off x="1408976" y="302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공유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아이디어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6635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C7D0BA13-20D5-EE82-E108-9465BAEC9D38}"/>
              </a:ext>
            </a:extLst>
          </p:cNvPr>
          <p:cNvSpPr txBox="1"/>
          <p:nvPr/>
        </p:nvSpPr>
        <p:spPr>
          <a:xfrm>
            <a:off x="1484883" y="1055550"/>
            <a:ext cx="6992459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생명 자원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경진대회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-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공유 아이디어 토대로 이어서 진행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-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팀원들과 진행 상황 공유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각자 다음 프로젝트 주제 최소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 생각해오고 주제 논의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56A260FA-2C49-7313-5682-99C578A68825}"/>
              </a:ext>
            </a:extLst>
          </p:cNvPr>
          <p:cNvSpPr txBox="1"/>
          <p:nvPr/>
        </p:nvSpPr>
        <p:spPr>
          <a:xfrm>
            <a:off x="1408976" y="302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다음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8784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24E93C0B-1F5B-2DFD-F47C-DEC0857C5E5A}"/>
              </a:ext>
            </a:extLst>
          </p:cNvPr>
          <p:cNvSpPr txBox="1"/>
          <p:nvPr/>
        </p:nvSpPr>
        <p:spPr>
          <a:xfrm>
            <a:off x="2502384" y="2231672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99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사진을 못 찍었습니다</a:t>
            </a:r>
            <a:r>
              <a:rPr lang="en-US" altLang="ko-KR" sz="1200" dirty="0"/>
              <a:t>..!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29477" y="1707514"/>
            <a:ext cx="916343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김민하</a:t>
            </a:r>
            <a:endParaRPr lang="en-US" altLang="ko-KR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성산해</a:t>
            </a:r>
            <a:endParaRPr lang="en-US" altLang="ko-KR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안상우</a:t>
            </a:r>
            <a:endParaRPr lang="en-US" altLang="ko-KR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이승현</a:t>
            </a:r>
            <a:endParaRPr lang="en-US" altLang="ko-KR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이혜원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8CE2357E-F2D3-441B-120F-ADBA53D03736}"/>
              </a:ext>
            </a:extLst>
          </p:cNvPr>
          <p:cNvSpPr txBox="1"/>
          <p:nvPr/>
        </p:nvSpPr>
        <p:spPr>
          <a:xfrm>
            <a:off x="1719777" y="1097229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진행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0F09C6D1-7466-E2D7-B48C-203A1FD58F7B}"/>
              </a:ext>
            </a:extLst>
          </p:cNvPr>
          <p:cNvSpPr txBox="1"/>
          <p:nvPr/>
        </p:nvSpPr>
        <p:spPr>
          <a:xfrm>
            <a:off x="1719777" y="187827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805C9B5A-45B0-E926-C330-BD9B8A2F31C5}"/>
              </a:ext>
            </a:extLst>
          </p:cNvPr>
          <p:cNvSpPr txBox="1"/>
          <p:nvPr/>
        </p:nvSpPr>
        <p:spPr>
          <a:xfrm>
            <a:off x="1719777" y="26593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공유 아이디어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A96F3402-7DA3-6B5E-B74B-1FEA62FE3208}"/>
              </a:ext>
            </a:extLst>
          </p:cNvPr>
          <p:cNvSpPr txBox="1"/>
          <p:nvPr/>
        </p:nvSpPr>
        <p:spPr>
          <a:xfrm>
            <a:off x="1719777" y="344035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다음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진행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26800C93-7EA9-EF44-EB49-51EEABF36929}"/>
              </a:ext>
            </a:extLst>
          </p:cNvPr>
          <p:cNvSpPr txBox="1"/>
          <p:nvPr/>
        </p:nvSpPr>
        <p:spPr>
          <a:xfrm>
            <a:off x="1719911" y="1060213"/>
            <a:ext cx="441297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인 팀으로 참여 가능한 대회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</a:t>
            </a:r>
          </a:p>
        </p:txBody>
      </p:sp>
      <p:sp>
        <p:nvSpPr>
          <p:cNvPr id="17" name="Google Shape;83;p16">
            <a:extLst>
              <a:ext uri="{FF2B5EF4-FFF2-40B4-BE49-F238E27FC236}">
                <a16:creationId xmlns:a16="http://schemas.microsoft.com/office/drawing/2014/main" id="{D921ED13-6F79-7A23-9D72-A514BFEF270C}"/>
              </a:ext>
            </a:extLst>
          </p:cNvPr>
          <p:cNvSpPr txBox="1"/>
          <p:nvPr/>
        </p:nvSpPr>
        <p:spPr>
          <a:xfrm>
            <a:off x="2602855" y="1737841"/>
            <a:ext cx="580703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같은 경진대회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개인팀으로 참여하여 각자의 아이디어 공유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인 참여 가능한 대회 모색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or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 논의 예정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34991C-C870-5B90-6269-13E466EF3347}"/>
              </a:ext>
            </a:extLst>
          </p:cNvPr>
          <p:cNvCxnSpPr>
            <a:cxnSpLocks/>
          </p:cNvCxnSpPr>
          <p:nvPr/>
        </p:nvCxnSpPr>
        <p:spPr>
          <a:xfrm>
            <a:off x="1834768" y="2283453"/>
            <a:ext cx="377784" cy="0"/>
          </a:xfrm>
          <a:prstGeom prst="straightConnector1">
            <a:avLst/>
          </a:prstGeom>
          <a:ln w="101600">
            <a:solidFill>
              <a:srgbClr val="19264B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3A9FC7-AAA3-52C7-5FEE-B6AEA529AAEC}"/>
              </a:ext>
            </a:extLst>
          </p:cNvPr>
          <p:cNvSpPr/>
          <p:nvPr/>
        </p:nvSpPr>
        <p:spPr>
          <a:xfrm>
            <a:off x="2446330" y="1675107"/>
            <a:ext cx="6111830" cy="121669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53E872A-F7AA-DE4E-C26F-87A2463E4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619" y="3191596"/>
            <a:ext cx="5170541" cy="157588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C7B4ADE-0A39-8327-C076-8812D65BD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556" y="3757604"/>
            <a:ext cx="12192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F28648-F80B-C9B2-2EBB-D593A78FE31A}"/>
              </a:ext>
            </a:extLst>
          </p:cNvPr>
          <p:cNvSpPr/>
          <p:nvPr/>
        </p:nvSpPr>
        <p:spPr>
          <a:xfrm>
            <a:off x="1472541" y="1032092"/>
            <a:ext cx="6974774" cy="8836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A3AD317A-CE77-323F-424F-7193C5F026DA}"/>
              </a:ext>
            </a:extLst>
          </p:cNvPr>
          <p:cNvSpPr txBox="1"/>
          <p:nvPr/>
        </p:nvSpPr>
        <p:spPr>
          <a:xfrm>
            <a:off x="1705496" y="1240020"/>
            <a:ext cx="6508865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암환자 유전체 데이터의 변이 정보를 활용한 </a:t>
            </a:r>
            <a:r>
              <a:rPr lang="ko-KR" altLang="en-US" sz="16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암종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분류 </a:t>
            </a: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개발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A6436-8F9B-9672-099D-61387C676C88}"/>
              </a:ext>
            </a:extLst>
          </p:cNvPr>
          <p:cNvSpPr txBox="1"/>
          <p:nvPr/>
        </p:nvSpPr>
        <p:spPr>
          <a:xfrm>
            <a:off x="1472541" y="2098521"/>
            <a:ext cx="4572000" cy="788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평가 지표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Macro F1 Score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Roboto" panose="02000000000000000000" pitchFamily="2" charset="0"/>
              </a:rPr>
              <a:t> 4384</a:t>
            </a:r>
            <a:r>
              <a:rPr lang="ko-KR" altLang="en-US" sz="1600" dirty="0">
                <a:latin typeface="Roboto" panose="02000000000000000000" pitchFamily="2" charset="0"/>
              </a:rPr>
              <a:t>개의 유전체 데이터로 </a:t>
            </a:r>
            <a:r>
              <a:rPr lang="en-US" altLang="ko-KR" sz="1600" dirty="0">
                <a:latin typeface="Roboto" panose="02000000000000000000" pitchFamily="2" charset="0"/>
              </a:rPr>
              <a:t>SUBCLASS </a:t>
            </a:r>
            <a:r>
              <a:rPr lang="ko-KR" altLang="en-US" sz="1600" dirty="0">
                <a:latin typeface="Roboto" panose="02000000000000000000" pitchFamily="2" charset="0"/>
              </a:rPr>
              <a:t>분류</a:t>
            </a:r>
            <a:endParaRPr lang="en-US" altLang="ko-KR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9AF0EB-41EF-6D8F-9AF7-8A733CC2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716" y="3004457"/>
            <a:ext cx="5378474" cy="1940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EDAF7C-A942-71AD-FFB6-C2AE7FC3BF04}"/>
              </a:ext>
            </a:extLst>
          </p:cNvPr>
          <p:cNvSpPr/>
          <p:nvPr/>
        </p:nvSpPr>
        <p:spPr>
          <a:xfrm>
            <a:off x="3275390" y="3512226"/>
            <a:ext cx="694798" cy="1277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5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구조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47856B-A234-CA76-C15C-5C10BCCD8F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385" r="46350"/>
          <a:stretch/>
        </p:blipFill>
        <p:spPr>
          <a:xfrm>
            <a:off x="5934291" y="951933"/>
            <a:ext cx="2885557" cy="1448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9871D-B9B2-B182-E766-FA4CA6E7C907}"/>
              </a:ext>
            </a:extLst>
          </p:cNvPr>
          <p:cNvSpPr txBox="1"/>
          <p:nvPr/>
        </p:nvSpPr>
        <p:spPr>
          <a:xfrm>
            <a:off x="1447994" y="845454"/>
            <a:ext cx="6674684" cy="4074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 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고유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 SUBCLASS :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암종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26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개 존재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Roboto" panose="02000000000000000000" pitchFamily="2" charset="0"/>
              </a:rPr>
              <a:t> 유전체 변이 정보 데이터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유전체 관련 컬럼 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4384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개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 err="1">
                <a:effectLst/>
                <a:latin typeface="Roboto" panose="02000000000000000000" pitchFamily="2" charset="0"/>
              </a:rPr>
              <a:t>컬럼명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: (A2M~ZYX) 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유전자명</a:t>
            </a:r>
            <a:endParaRPr lang="en-US" altLang="ko-KR" b="1" i="0" dirty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b="1" i="0" dirty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Roboto" panose="02000000000000000000" pitchFamily="2" charset="0"/>
              </a:rPr>
              <a:t> </a:t>
            </a:r>
            <a:r>
              <a:rPr lang="ko-KR" altLang="en-US" dirty="0" err="1">
                <a:latin typeface="Roboto" panose="02000000000000000000" pitchFamily="2" charset="0"/>
              </a:rPr>
              <a:t>피쳐</a:t>
            </a:r>
            <a:r>
              <a:rPr lang="ko-KR" altLang="en-US" dirty="0">
                <a:latin typeface="Roboto" panose="02000000000000000000" pitchFamily="2" charset="0"/>
              </a:rPr>
              <a:t> 값</a:t>
            </a:r>
            <a:endParaRPr lang="en-US" altLang="ko-KR" dirty="0"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</a:pPr>
            <a:endParaRPr lang="en-US" altLang="ko-KR" dirty="0"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   - 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WT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변이 없음</a:t>
            </a:r>
            <a:endParaRPr lang="en-US" altLang="ko-KR" sz="1200" b="0" i="0" dirty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</a:pPr>
            <a:r>
              <a:rPr lang="en-US" altLang="ko-KR" dirty="0">
                <a:latin typeface="Roboto" panose="02000000000000000000" pitchFamily="2" charset="0"/>
              </a:rPr>
              <a:t>   - </a:t>
            </a:r>
            <a:r>
              <a:rPr lang="en-US" altLang="ko-KR" b="1" dirty="0">
                <a:latin typeface="Roboto" panose="02000000000000000000" pitchFamily="2" charset="0"/>
              </a:rPr>
              <a:t>{</a:t>
            </a:r>
            <a:r>
              <a:rPr lang="ko-KR" altLang="en-US" b="1" dirty="0">
                <a:latin typeface="Roboto" panose="02000000000000000000" pitchFamily="2" charset="0"/>
              </a:rPr>
              <a:t>알파벳</a:t>
            </a:r>
            <a:r>
              <a:rPr lang="en-US" altLang="ko-KR" b="1" dirty="0">
                <a:latin typeface="Roboto" panose="02000000000000000000" pitchFamily="2" charset="0"/>
              </a:rPr>
              <a:t>1}{</a:t>
            </a:r>
            <a:r>
              <a:rPr lang="ko-KR" altLang="en-US" b="1" dirty="0">
                <a:latin typeface="Roboto" panose="02000000000000000000" pitchFamily="2" charset="0"/>
              </a:rPr>
              <a:t>숫자</a:t>
            </a:r>
            <a:r>
              <a:rPr lang="en-US" altLang="ko-KR" b="1" dirty="0">
                <a:latin typeface="Roboto" panose="02000000000000000000" pitchFamily="2" charset="0"/>
              </a:rPr>
              <a:t>}{</a:t>
            </a:r>
            <a:r>
              <a:rPr lang="ko-KR" altLang="en-US" b="1" dirty="0">
                <a:latin typeface="Roboto" panose="02000000000000000000" pitchFamily="2" charset="0"/>
              </a:rPr>
              <a:t>알파벳</a:t>
            </a:r>
            <a:r>
              <a:rPr lang="en-US" altLang="ko-KR" b="1" dirty="0">
                <a:latin typeface="Roboto" panose="02000000000000000000" pitchFamily="2" charset="0"/>
              </a:rPr>
              <a:t>2} </a:t>
            </a:r>
            <a:r>
              <a:rPr lang="en-US" altLang="ko-KR" sz="1200" dirty="0">
                <a:latin typeface="Roboto" panose="02000000000000000000" pitchFamily="2" charset="0"/>
              </a:rPr>
              <a:t>: {</a:t>
            </a:r>
            <a:r>
              <a:rPr lang="ko-KR" altLang="en-US" sz="1200" dirty="0">
                <a:latin typeface="Roboto" panose="02000000000000000000" pitchFamily="2" charset="0"/>
              </a:rPr>
              <a:t>숫자</a:t>
            </a:r>
            <a:r>
              <a:rPr lang="en-US" altLang="ko-KR" sz="1200" dirty="0">
                <a:latin typeface="Roboto" panose="02000000000000000000" pitchFamily="2" charset="0"/>
              </a:rPr>
              <a:t>}</a:t>
            </a:r>
            <a:r>
              <a:rPr lang="ko-KR" altLang="en-US" sz="1200" dirty="0">
                <a:latin typeface="Roboto" panose="02000000000000000000" pitchFamily="2" charset="0"/>
              </a:rPr>
              <a:t>번째 </a:t>
            </a:r>
            <a:r>
              <a:rPr lang="en-US" altLang="ko-KR" sz="1200" dirty="0">
                <a:latin typeface="Roboto" panose="02000000000000000000" pitchFamily="2" charset="0"/>
              </a:rPr>
              <a:t>{</a:t>
            </a:r>
            <a:r>
              <a:rPr lang="ko-KR" altLang="en-US" sz="1200" dirty="0">
                <a:latin typeface="Roboto" panose="02000000000000000000" pitchFamily="2" charset="0"/>
              </a:rPr>
              <a:t>알파벳</a:t>
            </a:r>
            <a:r>
              <a:rPr lang="en-US" altLang="ko-KR" sz="1200" dirty="0">
                <a:latin typeface="Roboto" panose="02000000000000000000" pitchFamily="2" charset="0"/>
              </a:rPr>
              <a:t>1}</a:t>
            </a:r>
            <a:r>
              <a:rPr lang="ko-KR" altLang="en-US" sz="1200" dirty="0">
                <a:latin typeface="Roboto" panose="02000000000000000000" pitchFamily="2" charset="0"/>
              </a:rPr>
              <a:t>이 </a:t>
            </a:r>
            <a:r>
              <a:rPr lang="en-US" altLang="ko-KR" sz="1200" dirty="0">
                <a:latin typeface="Roboto" panose="02000000000000000000" pitchFamily="2" charset="0"/>
              </a:rPr>
              <a:t>{</a:t>
            </a:r>
            <a:r>
              <a:rPr lang="ko-KR" altLang="en-US" sz="1200" dirty="0">
                <a:latin typeface="Roboto" panose="02000000000000000000" pitchFamily="2" charset="0"/>
              </a:rPr>
              <a:t>알파벳</a:t>
            </a:r>
            <a:r>
              <a:rPr lang="en-US" altLang="ko-KR" sz="1200" dirty="0">
                <a:latin typeface="Roboto" panose="02000000000000000000" pitchFamily="2" charset="0"/>
              </a:rPr>
              <a:t>2}</a:t>
            </a:r>
            <a:r>
              <a:rPr lang="ko-KR" altLang="en-US" sz="1200" dirty="0">
                <a:latin typeface="Roboto" panose="02000000000000000000" pitchFamily="2" charset="0"/>
              </a:rPr>
              <a:t>로 변이</a:t>
            </a:r>
            <a:endParaRPr lang="en-US" altLang="ko-KR" sz="1200" dirty="0"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   - 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{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알파벳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1}{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숫자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}* 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: {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알파벳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1}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부터 </a:t>
            </a:r>
            <a:r>
              <a:rPr lang="ko-KR" altLang="en-US" sz="1200" b="0" i="0" dirty="0" err="1">
                <a:effectLst/>
                <a:latin typeface="Roboto" panose="02000000000000000000" pitchFamily="2" charset="0"/>
              </a:rPr>
              <a:t>뒷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 모든 것 삭제</a:t>
            </a:r>
            <a:endParaRPr lang="en-US" altLang="ko-KR" sz="1200" b="0" i="0" dirty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70000"/>
              </a:lnSpc>
            </a:pPr>
            <a:r>
              <a:rPr lang="en-US" altLang="ko-KR" dirty="0">
                <a:latin typeface="Roboto" panose="02000000000000000000" pitchFamily="2" charset="0"/>
              </a:rPr>
              <a:t>   - </a:t>
            </a:r>
            <a:r>
              <a:rPr lang="en-US" altLang="ko-KR" b="1" dirty="0">
                <a:latin typeface="Roboto" panose="02000000000000000000" pitchFamily="2" charset="0"/>
              </a:rPr>
              <a:t>{</a:t>
            </a:r>
            <a:r>
              <a:rPr lang="ko-KR" altLang="en-US" b="1" dirty="0">
                <a:latin typeface="Roboto" panose="02000000000000000000" pitchFamily="2" charset="0"/>
              </a:rPr>
              <a:t>알파벳</a:t>
            </a:r>
            <a:r>
              <a:rPr lang="en-US" altLang="ko-KR" b="1" dirty="0">
                <a:latin typeface="Roboto" panose="02000000000000000000" pitchFamily="2" charset="0"/>
              </a:rPr>
              <a:t>1}{</a:t>
            </a:r>
            <a:r>
              <a:rPr lang="ko-KR" altLang="en-US" b="1" dirty="0">
                <a:latin typeface="Roboto" panose="02000000000000000000" pitchFamily="2" charset="0"/>
              </a:rPr>
              <a:t>숫자</a:t>
            </a:r>
            <a:r>
              <a:rPr lang="en-US" altLang="ko-KR" b="1" dirty="0">
                <a:latin typeface="Roboto" panose="02000000000000000000" pitchFamily="2" charset="0"/>
              </a:rPr>
              <a:t>}fs</a:t>
            </a:r>
            <a:r>
              <a:rPr lang="en-US" altLang="ko-KR" dirty="0">
                <a:latin typeface="Roboto" panose="02000000000000000000" pitchFamily="2" charset="0"/>
              </a:rPr>
              <a:t> </a:t>
            </a:r>
            <a:r>
              <a:rPr lang="en-US" altLang="ko-KR" sz="1200" dirty="0">
                <a:latin typeface="Roboto" panose="02000000000000000000" pitchFamily="2" charset="0"/>
              </a:rPr>
              <a:t>: {</a:t>
            </a:r>
            <a:r>
              <a:rPr lang="ko-KR" altLang="en-US" sz="1200" dirty="0">
                <a:latin typeface="Roboto" panose="02000000000000000000" pitchFamily="2" charset="0"/>
              </a:rPr>
              <a:t>숫자</a:t>
            </a:r>
            <a:r>
              <a:rPr lang="en-US" altLang="ko-KR" sz="1200" dirty="0">
                <a:latin typeface="Roboto" panose="02000000000000000000" pitchFamily="2" charset="0"/>
              </a:rPr>
              <a:t>}</a:t>
            </a:r>
            <a:r>
              <a:rPr lang="ko-KR" altLang="en-US" sz="1200" dirty="0" err="1">
                <a:latin typeface="Roboto" panose="02000000000000000000" pitchFamily="2" charset="0"/>
              </a:rPr>
              <a:t>번째부터</a:t>
            </a:r>
            <a:r>
              <a:rPr lang="ko-KR" altLang="en-US" sz="1200" dirty="0">
                <a:latin typeface="Roboto" panose="02000000000000000000" pitchFamily="2" charset="0"/>
              </a:rPr>
              <a:t> 변이 발생</a:t>
            </a:r>
            <a:endParaRPr lang="en-US" altLang="ko-KR" sz="12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D175B-6024-38E3-C055-7B2BC8CCCCEE}"/>
              </a:ext>
            </a:extLst>
          </p:cNvPr>
          <p:cNvSpPr txBox="1"/>
          <p:nvPr/>
        </p:nvSpPr>
        <p:spPr>
          <a:xfrm>
            <a:off x="1603829" y="3031220"/>
            <a:ext cx="6092177" cy="343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1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Ex) 'WT', 'N1443K', 'P977P T697I T764I P977P T697I T764I', </a:t>
            </a:r>
            <a:r>
              <a:rPr lang="en-US" altLang="ko-KR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'R27*</a:t>
            </a:r>
            <a:r>
              <a:rPr lang="en-US" altLang="ko-KR" sz="11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'N483fs' </a:t>
            </a:r>
            <a:endParaRPr lang="ko-KR" altLang="en-US" sz="1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6CE65D-6C88-00ED-8668-0C3F9861ECAE}"/>
              </a:ext>
            </a:extLst>
          </p:cNvPr>
          <p:cNvSpPr/>
          <p:nvPr/>
        </p:nvSpPr>
        <p:spPr>
          <a:xfrm>
            <a:off x="6879771" y="996417"/>
            <a:ext cx="643467" cy="1195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1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6" y="302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공유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아이디어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5" name="사각형: 둥근 모서리 1">
            <a:extLst>
              <a:ext uri="{FF2B5EF4-FFF2-40B4-BE49-F238E27FC236}">
                <a16:creationId xmlns:a16="http://schemas.microsoft.com/office/drawing/2014/main" id="{BE74D1AF-0252-C565-5602-A5F5149F9106}"/>
              </a:ext>
            </a:extLst>
          </p:cNvPr>
          <p:cNvSpPr/>
          <p:nvPr/>
        </p:nvSpPr>
        <p:spPr>
          <a:xfrm>
            <a:off x="1487769" y="1122151"/>
            <a:ext cx="7370783" cy="3914306"/>
          </a:xfrm>
          <a:prstGeom prst="roundRect">
            <a:avLst>
              <a:gd name="adj" fmla="val 269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C6B956-BA87-BF92-D8A5-B1101131F1DC}"/>
              </a:ext>
            </a:extLst>
          </p:cNvPr>
          <p:cNvSpPr/>
          <p:nvPr/>
        </p:nvSpPr>
        <p:spPr>
          <a:xfrm>
            <a:off x="1408975" y="935714"/>
            <a:ext cx="1455177" cy="397482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EDA</a:t>
            </a:r>
            <a:endParaRPr lang="ko-KR" altLang="en-US" sz="1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211B7A-4675-CBFC-77EF-FA93E0468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05" y="2071596"/>
            <a:ext cx="3935909" cy="2330046"/>
          </a:xfrm>
          <a:prstGeom prst="rect">
            <a:avLst/>
          </a:prstGeom>
          <a:noFill/>
          <a:ln w="158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17CFC03B-A247-0FC8-41C8-23E210AECB79}"/>
              </a:ext>
            </a:extLst>
          </p:cNvPr>
          <p:cNvSpPr txBox="1"/>
          <p:nvPr/>
        </p:nvSpPr>
        <p:spPr>
          <a:xfrm>
            <a:off x="1621829" y="1495010"/>
            <a:ext cx="702868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타겟값의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분포 확인 → 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매우 불균형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DAC24-A69A-352A-3211-B2ACC76CF8ED}"/>
              </a:ext>
            </a:extLst>
          </p:cNvPr>
          <p:cNvSpPr/>
          <p:nvPr/>
        </p:nvSpPr>
        <p:spPr>
          <a:xfrm>
            <a:off x="3472736" y="4545628"/>
            <a:ext cx="3400846" cy="34684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9264B"/>
                </a:solidFill>
              </a:rPr>
              <a:t>불균형 처리에 대한 아이디어 필요</a:t>
            </a:r>
          </a:p>
        </p:txBody>
      </p:sp>
    </p:spTree>
    <p:extLst>
      <p:ext uri="{BB962C8B-B14F-4D97-AF65-F5344CB8AC3E}">
        <p14:creationId xmlns:p14="http://schemas.microsoft.com/office/powerpoint/2010/main" val="7928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사각형: 둥근 모서리 1">
            <a:extLst>
              <a:ext uri="{FF2B5EF4-FFF2-40B4-BE49-F238E27FC236}">
                <a16:creationId xmlns:a16="http://schemas.microsoft.com/office/drawing/2014/main" id="{BE74D1AF-0252-C565-5602-A5F5149F9106}"/>
              </a:ext>
            </a:extLst>
          </p:cNvPr>
          <p:cNvSpPr/>
          <p:nvPr/>
        </p:nvSpPr>
        <p:spPr>
          <a:xfrm>
            <a:off x="1487769" y="1122151"/>
            <a:ext cx="7370783" cy="3914306"/>
          </a:xfrm>
          <a:prstGeom prst="roundRect">
            <a:avLst>
              <a:gd name="adj" fmla="val 269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C6B956-BA87-BF92-D8A5-B1101131F1DC}"/>
              </a:ext>
            </a:extLst>
          </p:cNvPr>
          <p:cNvSpPr/>
          <p:nvPr/>
        </p:nvSpPr>
        <p:spPr>
          <a:xfrm>
            <a:off x="1408975" y="935714"/>
            <a:ext cx="1455177" cy="397482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EDA</a:t>
            </a:r>
            <a:endParaRPr lang="ko-KR" altLang="en-US" sz="1400" b="1" dirty="0"/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17CFC03B-A247-0FC8-41C8-23E210AECB79}"/>
              </a:ext>
            </a:extLst>
          </p:cNvPr>
          <p:cNvSpPr txBox="1"/>
          <p:nvPr/>
        </p:nvSpPr>
        <p:spPr>
          <a:xfrm>
            <a:off x="2017355" y="1486408"/>
            <a:ext cx="231955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또는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WT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만 있는 컬럼 개수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8F6932-01D5-C62E-EBFF-5932163F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818" y="2531073"/>
            <a:ext cx="3537549" cy="11102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F93F3E-A223-317E-8902-E05858A56D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7166"/>
          <a:stretch/>
        </p:blipFill>
        <p:spPr>
          <a:xfrm>
            <a:off x="5251956" y="2531073"/>
            <a:ext cx="3517974" cy="1721112"/>
          </a:xfrm>
          <a:prstGeom prst="rect">
            <a:avLst/>
          </a:prstGeom>
        </p:spPr>
      </p:pic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76FACC38-A7C4-02FE-A6C3-C260B064059F}"/>
              </a:ext>
            </a:extLst>
          </p:cNvPr>
          <p:cNvSpPr txBox="1"/>
          <p:nvPr/>
        </p:nvSpPr>
        <p:spPr>
          <a:xfrm>
            <a:off x="5657050" y="1486408"/>
            <a:ext cx="290587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두 데이터에서 모두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WT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인 컬럼 개수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59DBC4-3B7A-CF4D-8739-1941820E2752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5173161" y="1122151"/>
            <a:ext cx="0" cy="3914306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CF17D-562E-BF03-6C11-2197D588FC30}"/>
              </a:ext>
            </a:extLst>
          </p:cNvPr>
          <p:cNvSpPr/>
          <p:nvPr/>
        </p:nvSpPr>
        <p:spPr>
          <a:xfrm>
            <a:off x="3700408" y="576677"/>
            <a:ext cx="1317531" cy="92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22E02B-DF49-3B52-9FEC-FF0DDE0F10A2}"/>
              </a:ext>
            </a:extLst>
          </p:cNvPr>
          <p:cNvSpPr/>
          <p:nvPr/>
        </p:nvSpPr>
        <p:spPr>
          <a:xfrm>
            <a:off x="3472737" y="4470900"/>
            <a:ext cx="3400846" cy="34684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9264B"/>
                </a:solidFill>
              </a:rPr>
              <a:t>WT</a:t>
            </a:r>
            <a:r>
              <a:rPr lang="ko-KR" altLang="en-US" dirty="0">
                <a:solidFill>
                  <a:srgbClr val="19264B"/>
                </a:solidFill>
              </a:rPr>
              <a:t>값에 대한 처리 아이디어 필요</a:t>
            </a:r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93F213E9-5B56-46EE-438D-067494E8FF09}"/>
              </a:ext>
            </a:extLst>
          </p:cNvPr>
          <p:cNvSpPr txBox="1"/>
          <p:nvPr/>
        </p:nvSpPr>
        <p:spPr>
          <a:xfrm>
            <a:off x="1408976" y="302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공유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아이디어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0554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40FA97A7-5BBE-622C-1C5B-3FE3FA700334}"/>
              </a:ext>
            </a:extLst>
          </p:cNvPr>
          <p:cNvSpPr txBox="1"/>
          <p:nvPr/>
        </p:nvSpPr>
        <p:spPr>
          <a:xfrm>
            <a:off x="1621829" y="3378912"/>
            <a:ext cx="3825356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 유전자 정보 사이트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NIH</a:t>
            </a:r>
          </a:p>
        </p:txBody>
      </p:sp>
      <p:sp>
        <p:nvSpPr>
          <p:cNvPr id="15" name="사각형: 둥근 모서리 1">
            <a:extLst>
              <a:ext uri="{FF2B5EF4-FFF2-40B4-BE49-F238E27FC236}">
                <a16:creationId xmlns:a16="http://schemas.microsoft.com/office/drawing/2014/main" id="{BE74D1AF-0252-C565-5602-A5F5149F9106}"/>
              </a:ext>
            </a:extLst>
          </p:cNvPr>
          <p:cNvSpPr/>
          <p:nvPr/>
        </p:nvSpPr>
        <p:spPr>
          <a:xfrm>
            <a:off x="1487769" y="1122151"/>
            <a:ext cx="7370783" cy="2994776"/>
          </a:xfrm>
          <a:prstGeom prst="roundRect">
            <a:avLst>
              <a:gd name="adj" fmla="val 269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C6B956-BA87-BF92-D8A5-B1101131F1DC}"/>
              </a:ext>
            </a:extLst>
          </p:cNvPr>
          <p:cNvSpPr/>
          <p:nvPr/>
        </p:nvSpPr>
        <p:spPr>
          <a:xfrm>
            <a:off x="1408975" y="935714"/>
            <a:ext cx="1455177" cy="397482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EDA</a:t>
            </a:r>
            <a:endParaRPr lang="ko-KR" altLang="en-US" sz="1400" b="1" dirty="0"/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17CFC03B-A247-0FC8-41C8-23E210AECB79}"/>
              </a:ext>
            </a:extLst>
          </p:cNvPr>
          <p:cNvSpPr txBox="1"/>
          <p:nvPr/>
        </p:nvSpPr>
        <p:spPr>
          <a:xfrm>
            <a:off x="1621829" y="1495010"/>
            <a:ext cx="7028686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그 외 </a:t>
            </a:r>
            <a:endParaRPr lang="en-US" altLang="ko-KR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크래머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</a:t>
            </a:r>
            <a:r>
              <a:rPr lang="ko-KR" altLang="en-US" sz="1600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계수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로 상관계수 확인 후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피쳐의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특징 확인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u="sng" dirty="0">
              <a:solidFill>
                <a:srgbClr val="0070C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u="sng" dirty="0" err="1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암유발</a:t>
            </a:r>
            <a:r>
              <a:rPr lang="ko-KR" altLang="en-US" sz="1600" u="sng" dirty="0">
                <a:solidFill>
                  <a:srgbClr val="0070C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유전자를 크롤링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 수집한 뒤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데이터에 있는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암유발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유전자를 처리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0119414F-6876-4386-9D3C-928E0894B3F1}"/>
              </a:ext>
            </a:extLst>
          </p:cNvPr>
          <p:cNvSpPr txBox="1"/>
          <p:nvPr/>
        </p:nvSpPr>
        <p:spPr>
          <a:xfrm>
            <a:off x="1408976" y="30273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공유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아이디어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07FDFB43-73E0-35F0-FAA3-A17AA7B0D2F0}"/>
              </a:ext>
            </a:extLst>
          </p:cNvPr>
          <p:cNvSpPr txBox="1"/>
          <p:nvPr/>
        </p:nvSpPr>
        <p:spPr>
          <a:xfrm>
            <a:off x="1636455" y="2303874"/>
            <a:ext cx="3825356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 명목형 변수의 상관관계 확인 가능</a:t>
            </a:r>
            <a:endParaRPr lang="en-US" altLang="ko-KR"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689414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408</Words>
  <Application>Microsoft Office PowerPoint</Application>
  <PresentationFormat>화면 슬라이드 쇼(16:9)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NanumGothic ExtraBold</vt:lpstr>
      <vt:lpstr>Arial</vt:lpstr>
      <vt:lpstr>Consolas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hyewon lee</cp:lastModifiedBy>
  <cp:revision>4</cp:revision>
  <dcterms:modified xsi:type="dcterms:W3CDTF">2024-09-23T14:20:44Z</dcterms:modified>
</cp:coreProperties>
</file>