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2" r:id="rId4"/>
    <p:sldId id="260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나눔스퀘어" panose="020B060000010101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845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히트맵을</a:t>
            </a:r>
            <a:r>
              <a:rPr lang="ko-KR" altLang="en-US" dirty="0" smtClean="0"/>
              <a:t> 그려봤는데 컬럼이 너무 많아서 보기 힘들었고</a:t>
            </a:r>
            <a:r>
              <a:rPr lang="en-US" altLang="ko-KR" dirty="0" smtClean="0"/>
              <a:t>, </a:t>
            </a:r>
            <a:r>
              <a:rPr lang="ko-KR" altLang="en-US" smtClean="0"/>
              <a:t>컬럼을 많이 줄여야겠다고 판단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연봉과의 상관관계가 너무 높은 변수는 삭제하고</a:t>
            </a:r>
            <a:r>
              <a:rPr lang="en-US" altLang="ko-KR" dirty="0" smtClean="0"/>
              <a:t>, </a:t>
            </a:r>
            <a:r>
              <a:rPr lang="ko-KR" altLang="en-US" smtClean="0"/>
              <a:t>평균 수치로 대체할 수 있는 변수도 삭제함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056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다중공선성도 계산해보았는데 높게 나타나는 변수들이 꽤 있었고</a:t>
            </a:r>
            <a:r>
              <a:rPr lang="en-US" altLang="ko-KR" smtClean="0"/>
              <a:t>,</a:t>
            </a:r>
            <a:r>
              <a:rPr lang="ko-KR" altLang="en-US" baseline="0" smtClean="0"/>
              <a:t> 그런 변수들을 삭제했다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74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연봉 분포를 살펴보았는데</a:t>
            </a:r>
            <a:r>
              <a:rPr lang="en-US" altLang="ko-KR" dirty="0" smtClean="0"/>
              <a:t>, </a:t>
            </a:r>
            <a:r>
              <a:rPr lang="ko-KR" altLang="en-US" smtClean="0"/>
              <a:t>치우친 모양인 것을 확인했다</a:t>
            </a:r>
            <a:r>
              <a:rPr lang="en-US" altLang="ko-KR" dirty="0" smtClean="0"/>
              <a:t>. </a:t>
            </a:r>
            <a:r>
              <a:rPr lang="ko-KR" altLang="en-US" smtClean="0"/>
              <a:t>이때 로그 변환을 진행하면 정규성을 보여</a:t>
            </a:r>
            <a:r>
              <a:rPr lang="en-US" altLang="ko-KR" smtClean="0"/>
              <a:t>, </a:t>
            </a:r>
            <a:r>
              <a:rPr lang="ko-KR" altLang="en-US" smtClean="0"/>
              <a:t>모델링 전에 로그 변환을 진행하기로 하였다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94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*</a:t>
            </a:r>
            <a:r>
              <a:rPr lang="ko-KR" altLang="en-US" smtClean="0"/>
              <a:t>사진 </a:t>
            </a:r>
            <a:r>
              <a:rPr lang="ko-KR" altLang="en-US" dirty="0" smtClean="0"/>
              <a:t>각각을 굳이 설명하지 않고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팀원 별개로 다양한 </a:t>
            </a:r>
            <a:r>
              <a:rPr lang="en-US" altLang="ko-KR" baseline="0" dirty="0" smtClean="0"/>
              <a:t>EDA</a:t>
            </a:r>
            <a:r>
              <a:rPr lang="ko-KR" altLang="en-US" baseline="0" smtClean="0"/>
              <a:t>를 진행했다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라고만 해도 될 것 같아요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290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전처리와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EDA</a:t>
            </a:r>
            <a:r>
              <a:rPr lang="ko-KR" altLang="en-US" smtClean="0"/>
              <a:t>를 진행한 결과 다음과 같은 변수들을 모델링에</a:t>
            </a:r>
            <a:r>
              <a:rPr lang="ko-KR" altLang="en-US" baseline="0" smtClean="0"/>
              <a:t> 사용하기로 했다</a:t>
            </a:r>
            <a:r>
              <a:rPr lang="en-US" altLang="ko-KR" baseline="0" smtClean="0"/>
              <a:t>~~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662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975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*</a:t>
            </a:r>
            <a:r>
              <a:rPr lang="ko-KR" altLang="en-US" smtClean="0"/>
              <a:t>이런 파라미터 선정 방법을 사용했다</a:t>
            </a:r>
            <a:r>
              <a:rPr lang="en-US" altLang="ko-KR" dirty="0" smtClean="0"/>
              <a:t>~ </a:t>
            </a:r>
            <a:r>
              <a:rPr lang="ko-KR" altLang="en-US" smtClean="0"/>
              <a:t>하고 가볍게 넘기면 될 듯합니다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176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86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070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1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412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63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688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593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75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*</a:t>
            </a:r>
            <a:r>
              <a:rPr lang="ko-KR" altLang="en-US" smtClean="0"/>
              <a:t>저번에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smtClean="0"/>
              <a:t>올린 걸 발표는 하지 않아서</a:t>
            </a:r>
            <a:r>
              <a:rPr lang="en-US" altLang="ko-KR" dirty="0" smtClean="0"/>
              <a:t>, </a:t>
            </a:r>
            <a:r>
              <a:rPr lang="ko-KR" altLang="en-US" smtClean="0"/>
              <a:t>간단하게 다시 설명하고 넘어가면 좋을 것 같습니다</a:t>
            </a:r>
            <a:r>
              <a:rPr lang="en-US" altLang="ko-KR" smtClean="0"/>
              <a:t>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59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*</a:t>
            </a:r>
            <a:r>
              <a:rPr lang="ko-KR" altLang="en-US" smtClean="0"/>
              <a:t>다 읽을 필요는 없을 것 같고</a:t>
            </a:r>
            <a:r>
              <a:rPr lang="en-US" altLang="ko-KR" dirty="0" smtClean="0"/>
              <a:t>, </a:t>
            </a:r>
            <a:r>
              <a:rPr lang="ko-KR" altLang="en-US" smtClean="0"/>
              <a:t>다음과 같은 과정을 진행했고</a:t>
            </a:r>
            <a:r>
              <a:rPr lang="en-US" altLang="ko-KR" dirty="0" smtClean="0"/>
              <a:t>, </a:t>
            </a:r>
            <a:r>
              <a:rPr lang="ko-KR" altLang="en-US" smtClean="0"/>
              <a:t>과정 순서대로 발표 진행하도록 하겠다 하면 좋을 것 같아요</a:t>
            </a:r>
            <a:r>
              <a:rPr lang="en-US" altLang="ko-KR" smtClean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33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*</a:t>
            </a:r>
            <a:r>
              <a:rPr lang="ko-KR" altLang="en-US" smtClean="0"/>
              <a:t>밑의 </a:t>
            </a:r>
            <a:r>
              <a:rPr lang="ko-KR" altLang="en-US" dirty="0" smtClean="0"/>
              <a:t>크롤링한 </a:t>
            </a:r>
            <a:r>
              <a:rPr lang="ko-KR" altLang="en-US" dirty="0" err="1" smtClean="0"/>
              <a:t>스탯은</a:t>
            </a:r>
            <a:r>
              <a:rPr lang="ko-KR" altLang="en-US" dirty="0" smtClean="0"/>
              <a:t> 이런 게 있다</a:t>
            </a:r>
            <a:r>
              <a:rPr lang="en-US" altLang="ko-KR" dirty="0" smtClean="0"/>
              <a:t>~ </a:t>
            </a:r>
            <a:r>
              <a:rPr lang="ko-KR" altLang="en-US" smtClean="0"/>
              <a:t>이렇게 많다</a:t>
            </a:r>
            <a:r>
              <a:rPr lang="en-US" altLang="ko-KR" dirty="0" smtClean="0"/>
              <a:t>~ </a:t>
            </a:r>
            <a:r>
              <a:rPr lang="ko-KR" altLang="en-US" smtClean="0"/>
              <a:t>라고만 하고 넘어가도 될 것 같아요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73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*</a:t>
            </a:r>
            <a:r>
              <a:rPr lang="ko-KR" altLang="en-US" smtClean="0"/>
              <a:t>크롤링 </a:t>
            </a:r>
            <a:r>
              <a:rPr lang="ko-KR" altLang="en-US" dirty="0" smtClean="0"/>
              <a:t>과정 간단하게 설명하고 넘어가기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000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06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077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*</a:t>
            </a:r>
            <a:r>
              <a:rPr lang="en-US" dirty="0" err="1" smtClean="0"/>
              <a:t>Ppt</a:t>
            </a:r>
            <a:r>
              <a:rPr lang="ko-KR" altLang="en-US" smtClean="0"/>
              <a:t>에 작성한 내용 읽으면 될 것 같습니다</a:t>
            </a:r>
            <a:r>
              <a:rPr lang="en-US" altLang="ko-KR" smtClean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02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ko" sz="1100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" sz="1100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이준기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전처리 및 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EDA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39062"/>
            <a:ext cx="3822283" cy="4124484"/>
          </a:xfrm>
          <a:prstGeom prst="rect">
            <a:avLst/>
          </a:prstGeom>
        </p:spPr>
      </p:pic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455115" y="1982541"/>
            <a:ext cx="5328824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히트맵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확인 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-&gt;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너무 많은 컬럼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연봉과 너무 높은 상관관계를 가지면 삭제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다른 수치들과 묶은 평균 값으로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대체할 수 있는 컬럼 삭제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175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전처리 및 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EDA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076213" y="3601204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다중공선성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(VIF)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계산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-&gt;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높은 공선성을 보이는 컬럼 삭제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36" y="848232"/>
            <a:ext cx="4565779" cy="23120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828" y="669932"/>
            <a:ext cx="2381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전처리 및 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EDA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2514478" y="4572432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 분포 확인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-&gt;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로그 변환 필요성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27" y="770780"/>
            <a:ext cx="5684326" cy="38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전처리 및 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EDA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5025067" y="3413958"/>
            <a:ext cx="5328824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이외 각자 확인하고 싶은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변수 관계들에 대해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EDA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진행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339" y="856678"/>
            <a:ext cx="2893633" cy="1842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382" y="3002030"/>
            <a:ext cx="5075333" cy="1788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25085"/>
          <a:stretch/>
        </p:blipFill>
        <p:spPr>
          <a:xfrm>
            <a:off x="1293383" y="1086253"/>
            <a:ext cx="4088744" cy="13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908439" y="1984665"/>
            <a:ext cx="6612078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모델링에 사용하는 </a:t>
            </a:r>
            <a:r>
              <a:rPr lang="ko-KR" altLang="en-US" sz="1500" b="1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스탯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4723" y="1911274"/>
            <a:ext cx="6601326" cy="1505694"/>
          </a:xfrm>
          <a:prstGeom prst="rect">
            <a:avLst/>
          </a:prstGeom>
          <a:noFill/>
          <a:ln w="38100"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804723" y="2508149"/>
            <a:ext cx="6612078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Position,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팀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나이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G,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우승팀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해외리그진출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MVP, RBI, SB, HP, IB, SH, AVG,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wRC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+, WAR, F%, RF9, /144,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POSAdj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WAAwithPOS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다음 </a:t>
            </a:r>
            <a:r>
              <a:rPr lang="ko-KR" altLang="en-US" sz="15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해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</a:t>
            </a:r>
            <a:endParaRPr lang="en-US" altLang="ko-KR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99925" y="1055550"/>
            <a:ext cx="7005121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EDA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수행 결과</a:t>
            </a:r>
            <a:endParaRPr lang="en-US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전처리 및 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EDA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9413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1055550"/>
            <a:ext cx="7005121" cy="204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포지션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팀에 대해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One-hot encoding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변수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scaling (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로그 변환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min-max scaling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등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모델 성능 평가 지표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-&gt; RMSE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Test size = 0.2</a:t>
            </a: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675829" y="3383157"/>
            <a:ext cx="6612078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사용한 모델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2113" y="3309766"/>
            <a:ext cx="6601326" cy="1505694"/>
          </a:xfrm>
          <a:prstGeom prst="rect">
            <a:avLst/>
          </a:prstGeom>
          <a:noFill/>
          <a:ln w="38100"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605496" y="3906641"/>
            <a:ext cx="6612078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LinearRegression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RidgeRegression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LassoRegression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RandomForestRegressor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XGBRegressor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LGBMGregressor</a:t>
            </a:r>
            <a:endParaRPr lang="en-US" altLang="ko-KR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3494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206" y="954156"/>
            <a:ext cx="3988135" cy="1447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734" y="2766124"/>
            <a:ext cx="4865030" cy="1988484"/>
          </a:xfrm>
          <a:prstGeom prst="rect">
            <a:avLst/>
          </a:prstGeom>
        </p:spPr>
      </p:pic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038477" y="901376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[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일반적인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단일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모델 실행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]</a:t>
            </a: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-195009" y="4357295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[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GridSearchCV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사용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]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6199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2692229" y="916934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[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O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ptuna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사용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]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5020060" y="2309281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[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RandomizedSearchCV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사용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24" y="916934"/>
            <a:ext cx="3205712" cy="40435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457" y="2759374"/>
            <a:ext cx="5321576" cy="22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406832" y="3474659"/>
            <a:ext cx="4737168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변수에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min-max scaling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을 적용한 경우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RMSE</a:t>
            </a: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가 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0.06</a:t>
            </a: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으로 가장 낮았음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이 경우 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keras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모델을 사용하였을 때</a:t>
            </a:r>
            <a:r>
              <a:rPr lang="en-US" altLang="ko-KR" sz="150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0.05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의 결과를 보임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056931"/>
            <a:ext cx="4079444" cy="2778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31" y="1358009"/>
            <a:ext cx="3999258" cy="223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b="24990"/>
          <a:stretch/>
        </p:blipFill>
        <p:spPr>
          <a:xfrm>
            <a:off x="1418131" y="1981249"/>
            <a:ext cx="5416941" cy="1714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131" y="1655502"/>
            <a:ext cx="4590348" cy="283355"/>
          </a:xfrm>
          <a:prstGeom prst="rect">
            <a:avLst/>
          </a:prstGeom>
        </p:spPr>
      </p:pic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018565" y="2306582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일반적인 경우 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RMSE</a:t>
            </a: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가 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0.2xx</a:t>
            </a: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로 나오는 경우 多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814" y="2655924"/>
            <a:ext cx="2596828" cy="22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3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97" y="770780"/>
            <a:ext cx="5792606" cy="43256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963" y="1226391"/>
            <a:ext cx="4783300" cy="1767619"/>
          </a:xfrm>
          <a:prstGeom prst="rect">
            <a:avLst/>
          </a:prstGeom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2243107" y="3329646"/>
            <a:ext cx="5328824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Feature Importance</a:t>
            </a:r>
            <a:r>
              <a:rPr lang="en-US" altLang="ko-KR" sz="15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결과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이 압도적으로 큰 중요도를 보임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6447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이준기</a:t>
            </a:r>
            <a:r>
              <a:rPr lang="ko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김예은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 err="1">
                <a:latin typeface="+mj-ea"/>
                <a:ea typeface="+mj-ea"/>
              </a:rPr>
              <a:t>윤덕현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4 : </a:t>
            </a:r>
            <a:r>
              <a:rPr lang="ko-KR" altLang="en-US" dirty="0" err="1">
                <a:latin typeface="+mj-ea"/>
                <a:ea typeface="+mj-ea"/>
              </a:rPr>
              <a:t>박아현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 descr="텍스트, 전자제품, 컴퓨터, 실내이(가) 표시된 사진&#10;&#10;자동 생성된 설명">
            <a:extLst>
              <a:ext uri="{FF2B5EF4-FFF2-40B4-BE49-F238E27FC236}">
                <a16:creationId xmlns:a16="http://schemas.microsoft.com/office/drawing/2014/main" id="{678630BB-AC4F-CFD4-5305-9EC3BA3C0F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025" t="18571" r="27707" b="51905"/>
          <a:stretch/>
        </p:blipFill>
        <p:spPr>
          <a:xfrm>
            <a:off x="3020786" y="1450841"/>
            <a:ext cx="1412421" cy="30547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346340" y="688919"/>
            <a:ext cx="7005121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[</a:t>
            </a: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이외의 방법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]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225" y="1179423"/>
            <a:ext cx="5248275" cy="1581150"/>
          </a:xfrm>
          <a:prstGeom prst="rect">
            <a:avLst/>
          </a:prstGeom>
        </p:spPr>
      </p:pic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836295" y="4072084"/>
            <a:ext cx="601260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기존의 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스탯을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그대로 사용하지 않고 변형하여 새로운 변수 생성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(1-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루타 비율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3-2*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홈런 비율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삼진율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볼넷율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희생율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병살타율 등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1497"/>
          <a:stretch/>
        </p:blipFill>
        <p:spPr>
          <a:xfrm>
            <a:off x="2448225" y="2760573"/>
            <a:ext cx="5248275" cy="532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r="4487"/>
          <a:stretch/>
        </p:blipFill>
        <p:spPr>
          <a:xfrm>
            <a:off x="2448225" y="3293209"/>
            <a:ext cx="5248387" cy="7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346340" y="688919"/>
            <a:ext cx="7005121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[</a:t>
            </a: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이외의 방법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]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836295" y="4319187"/>
            <a:ext cx="6012605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연봉을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구간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으로 나눠 모델 적용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348" y="1086894"/>
            <a:ext cx="6069488" cy="31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모델링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346340" y="688919"/>
            <a:ext cx="7005121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[</a:t>
            </a:r>
            <a:r>
              <a:rPr lang="ko-KR" altLang="en-US" sz="1500" b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이외의 방법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]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836295" y="4319187"/>
            <a:ext cx="601260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진짜 연봉 구간과 예측된 연봉 구간이 어느 정도 차이가 있는지 확인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양</a:t>
            </a:r>
            <a:r>
              <a:rPr lang="en-US" altLang="ko-KR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(+): </a:t>
            </a:r>
            <a:r>
              <a:rPr lang="ko-KR" altLang="en-US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연봉에 비해 못하는 선수</a:t>
            </a:r>
            <a:r>
              <a:rPr lang="en-US" altLang="ko-KR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음</a:t>
            </a:r>
            <a:r>
              <a:rPr lang="en-US" altLang="ko-KR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(-): </a:t>
            </a:r>
            <a:r>
              <a:rPr lang="ko-KR" altLang="en-US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연봉에 비해 잘하는 선수</a:t>
            </a:r>
            <a:r>
              <a:rPr lang="en-US" altLang="ko-KR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en-US" altLang="ko-KR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295" y="1317513"/>
            <a:ext cx="3159793" cy="2886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246" y="1431006"/>
            <a:ext cx="3190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6</a:t>
            </a:r>
            <a:r>
              <a:rPr lang="en-US" altLang="ko-KR" sz="2000" b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결과 정리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4" y="1679419"/>
            <a:ext cx="6074667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Feature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가 많은 실제 데이터를 다루는 전반적인 과정을 익힐 수 있었음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28575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같은 과정을 올해의 데이터에 적용해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내년의 선수 연봉과 어느 정도 차이가 있는지 확인하는 재미가 있을 것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538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7</a:t>
            </a:r>
            <a:r>
              <a:rPr lang="en-US" altLang="ko-KR" sz="2000" b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프로젝트 일정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677680" y="1948517"/>
            <a:ext cx="6074667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중간고사 전후에 나오는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공모전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을 찾아서 참여할 것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적절한 공모전이 없을 땐 야구 연봉 프로젝트를 심화해서 진행하거나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다른 주제를 찾아서 데이터 분석 프로젝트로 진행할 예정</a:t>
            </a:r>
            <a:endParaRPr lang="en-US" altLang="ko-KR" sz="150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745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353975" y="924568"/>
            <a:ext cx="6612078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KBO </a:t>
            </a:r>
            <a:r>
              <a:rPr lang="ko-KR" altLang="en-US" sz="15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야구 선수 연봉 프로젝트</a:t>
            </a:r>
            <a:endParaRPr lang="en-US" altLang="ko-KR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-</a:t>
            </a:r>
            <a:r>
              <a:rPr lang="ko-KR" altLang="en-US" sz="15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선수들의 성적 데이터를 기반으로 연봉 산출 </a:t>
            </a:r>
            <a:r>
              <a:rPr lang="ko-KR" altLang="en-US" sz="150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모델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구축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(target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변수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다음 해 연봉</a:t>
            </a:r>
            <a:r>
              <a:rPr lang="en-US" altLang="ko-KR" sz="150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번호, 다채로움이(가) 표시된 사진&#10;&#10;자동 생성된 설명">
            <a:extLst>
              <a:ext uri="{FF2B5EF4-FFF2-40B4-BE49-F238E27FC236}">
                <a16:creationId xmlns:a16="http://schemas.microsoft.com/office/drawing/2014/main" id="{ECD8F962-21BF-BC6E-87F8-57F8778C4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947693"/>
            <a:ext cx="5657642" cy="2546493"/>
          </a:xfrm>
          <a:prstGeom prst="rect">
            <a:avLst/>
          </a:prstGeom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분석 프로젝트 주제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소개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4395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2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진행 방향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1387001"/>
            <a:ext cx="6612078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Statiz</a:t>
            </a:r>
            <a:r>
              <a:rPr 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사이트 데이터 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(~9/18)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데이터</a:t>
            </a:r>
            <a:r>
              <a:rPr lang="en-US" altLang="ko-KR" sz="15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전처리 및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EDA (~9/22)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모델링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(~9/29)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각자 작업 수행 후 비대면 회의로 의견 공유 및 수합</a:t>
            </a:r>
            <a:endParaRPr lang="en-US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2410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3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</a:t>
            </a:r>
            <a:r>
              <a:rPr lang="ko-KR" altLang="en-US" sz="2000" b="1" dirty="0" err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크롤링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685694" y="3083549"/>
            <a:ext cx="6612078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크롤링한 </a:t>
            </a:r>
            <a:r>
              <a:rPr lang="ko-KR" altLang="en-US" sz="1500" b="1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스탯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81978" y="3010158"/>
            <a:ext cx="6601326" cy="1829326"/>
          </a:xfrm>
          <a:prstGeom prst="rect">
            <a:avLst/>
          </a:prstGeom>
          <a:noFill/>
          <a:ln w="38100"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571226" y="3533642"/>
            <a:ext cx="6612078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팀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시즌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포지션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WAR, </a:t>
            </a:r>
            <a:r>
              <a:rPr lang="en-US" altLang="ko-KR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oWAR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dWAR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출장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타석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실질타석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타수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득점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안타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2</a:t>
            </a:r>
            <a:r>
              <a:rPr lang="ko-KR" altLang="en-US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루타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3</a:t>
            </a:r>
            <a:r>
              <a:rPr lang="ko-KR" altLang="en-US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루타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홈런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루타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타점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도루성공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도루실패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4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구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사구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고의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구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삼진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병살타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희생타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희생플라이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AVG, OBP, SLG, OPS, R/</a:t>
            </a:r>
            <a:r>
              <a:rPr lang="en-US" altLang="ko-KR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ePA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2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wRC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+,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선발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이닝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수비 기회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자살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보살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실책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수비율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RF9, Range RAA, Arm RAA, Err RAA, DP RAA, BT RAA, CS RAA, </a:t>
            </a:r>
            <a:r>
              <a:rPr lang="en-US" altLang="ko-KR" sz="12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Blk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RAA, </a:t>
            </a:r>
            <a:r>
              <a:rPr lang="en-US" altLang="ko-KR" sz="12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Frm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FAA,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종합 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RAA, /144, </a:t>
            </a:r>
            <a:r>
              <a:rPr lang="en-US" altLang="ko-KR" sz="12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PosAdj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2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RAAwithPOS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2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WAAwoPOS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sz="12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WAAwithPOS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연차</a:t>
            </a:r>
            <a:r>
              <a:rPr lang="en-US" altLang="ko-KR" sz="12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</a:t>
            </a:r>
            <a:r>
              <a:rPr lang="en-US" altLang="ko-KR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2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다음 해 연봉</a:t>
            </a:r>
            <a:endParaRPr lang="en-US" altLang="ko-KR" sz="12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89173" y="981993"/>
            <a:ext cx="7005121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</a:t>
            </a:r>
            <a:r>
              <a:rPr lang="ko-KR" altLang="en-US" sz="15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진행 시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투수와 타자 중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타자의 </a:t>
            </a:r>
            <a:r>
              <a:rPr lang="ko-KR" altLang="en-US" sz="1500" b="1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스탯만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진행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타격 및 수비 포함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2014~2023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년의 선수 기록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(10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년치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해당 연도의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다음 해의 연봉을 크롤링하여 데이터에 포함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예측하기 위함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해당 연도 우승 여부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해외 리그 진출 여부 기록 포함</a:t>
            </a: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768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3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</a:t>
            </a:r>
            <a:r>
              <a:rPr lang="ko-KR" altLang="en-US" sz="2000" b="1" dirty="0" err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크롤링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142962"/>
            <a:ext cx="5551217" cy="27900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122" y="770780"/>
            <a:ext cx="4839426" cy="1599260"/>
          </a:xfrm>
          <a:prstGeom prst="rect">
            <a:avLst/>
          </a:prstGeom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832202" y="1120317"/>
            <a:ext cx="349569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Selenium</a:t>
            </a:r>
            <a:r>
              <a:rPr 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사용</a:t>
            </a: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5440220" y="3538002"/>
            <a:ext cx="3495694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타자 페이지에 있는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stat 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타격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/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수비 나누어 진행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3396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3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</a:t>
            </a:r>
            <a:r>
              <a:rPr lang="ko-KR" altLang="en-US" sz="2000" b="1" dirty="0" err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크롤링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2449851" y="4147673"/>
            <a:ext cx="5328824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타자 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스탯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페이지에 존재하지 않는 연차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연봉은 따로 가져와 처리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선수명을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클릭했을 때의 페이지에서 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en-US" sz="15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48699"/>
          <a:stretch/>
        </p:blipFill>
        <p:spPr>
          <a:xfrm>
            <a:off x="2570467" y="1094349"/>
            <a:ext cx="5087593" cy="29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3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</a:t>
            </a:r>
            <a:r>
              <a:rPr lang="ko-KR" altLang="en-US" sz="2000" b="1" dirty="0" err="1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크롤링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4308323" y="4486925"/>
            <a:ext cx="5328824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최종 </a:t>
            </a:r>
            <a:r>
              <a:rPr lang="ko-KR" altLang="en-US" sz="1500" b="1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크롤링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데이터 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(2523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개의 행</a:t>
            </a:r>
            <a:r>
              <a:rPr lang="en-US" altLang="ko-KR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en-US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187" y="770780"/>
            <a:ext cx="6363833" cy="37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232201"/>
            <a:ext cx="661207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4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전처리 및 </a:t>
            </a:r>
            <a:r>
              <a:rPr lang="en-US" altLang="ko-KR" sz="2000" b="1" dirty="0" smtClean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EDA</a:t>
            </a:r>
            <a:endParaRPr lang="en-US" altLang="ko-KR" sz="15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89173" y="981993"/>
            <a:ext cx="7005121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전처리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진행 시 고려하고 시작한 점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외국인 선수 삭제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 책정 기준 다름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팀이 없는 선수 삭제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연봉을 소비자물가지수로 나눈 수치 적용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물가상승률 고려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팀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포지션 등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categorical feature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로 변환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get_dummies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89173" y="2979236"/>
            <a:ext cx="7005121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전처리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500" b="1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진행하며 추가적으로 고려한 점</a:t>
            </a:r>
            <a:endParaRPr lang="en-US" altLang="ko-KR" sz="1500" b="1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결측치가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많은 컬럼 삭제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다음 해 연봉이 존재하지 않는 데이터 삭제</a:t>
            </a:r>
            <a:endParaRPr lang="en-US" altLang="ko-KR" sz="1500" dirty="0" smtClean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변경된 </a:t>
            </a:r>
            <a:r>
              <a:rPr lang="ko-KR" altLang="en-US" sz="1500" dirty="0" err="1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팀명으로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바꾸기 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(SK-&gt;SSG, 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넥센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-&gt;</a:t>
            </a:r>
            <a:r>
              <a:rPr lang="ko-KR" altLang="en-US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키움</a:t>
            </a:r>
            <a:r>
              <a:rPr lang="en-US" altLang="ko-KR" sz="1500" dirty="0" smtClean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83264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980</Words>
  <Application>Microsoft Office PowerPoint</Application>
  <PresentationFormat>화면 슬라이드 쇼(16:9)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Arial</vt:lpstr>
      <vt:lpstr>NanumGothic ExtraBold</vt:lpstr>
      <vt:lpstr>나눔스퀘어 ExtraBold</vt:lpstr>
      <vt:lpstr>나눔고딕</vt:lpstr>
      <vt:lpstr>나눔스퀘어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hp</cp:lastModifiedBy>
  <cp:revision>56</cp:revision>
  <cp:lastPrinted>2024-09-30T13:17:08Z</cp:lastPrinted>
  <dcterms:modified xsi:type="dcterms:W3CDTF">2024-09-30T13:18:17Z</dcterms:modified>
</cp:coreProperties>
</file>