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9"/>
  </p:notesMasterIdLst>
  <p:sldIdLst>
    <p:sldId id="265" r:id="rId2"/>
    <p:sldId id="257" r:id="rId3"/>
    <p:sldId id="352" r:id="rId4"/>
    <p:sldId id="366" r:id="rId5"/>
    <p:sldId id="317" r:id="rId6"/>
    <p:sldId id="353" r:id="rId7"/>
    <p:sldId id="372" r:id="rId8"/>
    <p:sldId id="367" r:id="rId9"/>
    <p:sldId id="354" r:id="rId10"/>
    <p:sldId id="360" r:id="rId11"/>
    <p:sldId id="369" r:id="rId12"/>
    <p:sldId id="361" r:id="rId13"/>
    <p:sldId id="362" r:id="rId14"/>
    <p:sldId id="370" r:id="rId15"/>
    <p:sldId id="373" r:id="rId16"/>
    <p:sldId id="371" r:id="rId17"/>
    <p:sldId id="3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/>
    <p:restoredTop sz="95078" autoAdjust="0"/>
  </p:normalViewPr>
  <p:slideViewPr>
    <p:cSldViewPr snapToGrid="0">
      <p:cViewPr varScale="1">
        <p:scale>
          <a:sx n="84" d="100"/>
          <a:sy n="84" d="100"/>
        </p:scale>
        <p:origin x="345" y="57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1909599-A507-4D00-B737-3F0CE7EDA34C}" type="datetime1">
              <a:rPr lang="ko-KR" altLang="en-US"/>
              <a:pPr lvl="0">
                <a:defRPr/>
              </a:pPr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FD3B3E-18E0-4427-B11F-A13D157D9ED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4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CE43BF4-76F6-F0A4-A5CE-C7AA7439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D2D23C5-4E3B-39B0-D294-237EC8436EE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CA3CB72-3FE9-EA6F-5070-0E41AAD16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9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AC2F401-B65F-2730-839C-C6AFDE65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FB6C8F2-EDBC-86AD-03AA-66D992AD47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75087C0-37D8-F3D9-F502-D8CEFDD32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51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60A5BD6-8300-4BDA-69B8-BD03BFB9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BED0D19F-0736-AD4A-3BDE-FF58170D20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7F86BE0-6A80-1AE9-B366-ED95E09D7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807D52-D6D4-79A4-2E5E-A1013D60E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AF36C040-13EA-7E58-87B2-A4AD57A945D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1173E922-CDE3-E91B-E3C3-27357FFE0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04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C48927-9D76-85C6-97D5-9FFD19E78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5EAAA6F-D179-275F-DB32-121522FE50F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58A1516-8683-0585-4747-C6CFBB2FC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6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B9E44F-9BC7-D322-3834-402A7E3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8696AD8-9CF5-33F3-791B-69E354D1008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BC055F5-C65A-D5B2-F4BC-40251EDBB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01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D30D1B7-0C45-581C-D0BF-15871720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7E6ED50-285A-D237-BF47-69AFD5DCF36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1B7AEAB-7D9F-6271-3117-024E4BD486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828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1C632F-DB49-CBBC-2AF7-8E1FFCF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126BDC2F-B915-F395-283A-150721328EF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D80D51F-5EB5-F903-074C-DC910432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6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3FB3A2-4A3B-720F-B34D-042A674B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37F48EBB-A367-5068-23B6-FD833E227F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5922785D-3A07-A502-2AEB-DEC35D162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2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8A1FF4-3F96-3EE3-6C3B-1D0E9D8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BCE2FDB9-CFEF-BF79-7541-08CBCA44875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25FD220-C278-D48C-02C7-C06F84345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2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2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1359A1-8C35-A2DE-A31D-163B64842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859FA022-9CC4-DD02-2481-6D1FA3C44EA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71C396D-CAC5-22B0-950C-43428B408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14DADF-61E9-F713-DF86-1BBF09B8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BE2405-CC00-22E8-2A9C-DD3FC7515EC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63E3843-CD4B-50E2-B8F8-5DB9D1CD2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3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1D9E60-D709-72D3-3310-30472094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46A8A17-6C1C-C6E3-B151-17965F881FC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B5A9A1A-F8D9-59F1-7161-9299EF328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A54A196-ECE8-68C5-A54A-10BDA7F8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AC406932-4167-784F-FD06-CC25F1BCEC4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5CFD056-112F-419A-2B89-2FEB1DB95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409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618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1237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A348888-F454-4AD2-BA62-3AF29D9807C0}" type="datetime1">
              <a:rPr lang="ko-KR" altLang="en-US"/>
              <a:pPr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25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1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041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351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808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25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362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484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244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0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036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007685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4" r:id="rId12"/>
    <p:sldLayoutId id="2147483695" r:id="rId13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29512" y="4687830"/>
            <a:ext cx="6132366" cy="146209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DA</a:t>
            </a:r>
            <a:r>
              <a:rPr lang="ko" altLang="en-US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프로젝트 </a:t>
            </a:r>
            <a:r>
              <a:rPr lang="en-US" altLang="ko-KR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3</a:t>
            </a:r>
            <a:r>
              <a:rPr lang="ko" altLang="en-US" sz="2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팀</a:t>
            </a:r>
            <a:endParaRPr lang="en-US" altLang="ko" sz="2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endParaRPr lang="ko" altLang="en-US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발표일</a:t>
            </a:r>
            <a:r>
              <a:rPr lang="en-US" altLang="ko-KR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:</a:t>
            </a:r>
            <a:r>
              <a:rPr lang="en-US" altLang="ko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2024.11.05</a:t>
            </a:r>
          </a:p>
          <a:p>
            <a:pPr lvl="0"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" altLang="en-US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발표자 </a:t>
            </a:r>
            <a:r>
              <a:rPr lang="en-US" altLang="ko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: </a:t>
            </a:r>
            <a:r>
              <a:rPr lang="ko-KR" altLang="en-US" sz="1500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양지훈</a:t>
            </a:r>
            <a:endParaRPr sz="1500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/>
          <p:cNvSpPr txBox="1"/>
          <p:nvPr/>
        </p:nvSpPr>
        <p:spPr>
          <a:xfrm>
            <a:off x="2329512" y="2161206"/>
            <a:ext cx="9631987" cy="1354176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r>
              <a:rPr lang="en-US" altLang="ko-KR" sz="3600" b="0" i="0" dirty="0">
                <a:effectLst/>
                <a:latin typeface="Roboto" panose="02000000000000000000" pitchFamily="2" charset="0"/>
              </a:rPr>
              <a:t>2024 Samsung AI Challenge : </a:t>
            </a:r>
          </a:p>
          <a:p>
            <a:r>
              <a:rPr lang="en-US" altLang="ko-KR" sz="3600" b="0" i="0" dirty="0">
                <a:effectLst/>
                <a:latin typeface="Roboto" panose="02000000000000000000" pitchFamily="2" charset="0"/>
              </a:rPr>
              <a:t>Black-box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2F00C-077E-4F97-F17F-07FDF92BF107}"/>
              </a:ext>
            </a:extLst>
          </p:cNvPr>
          <p:cNvSpPr txBox="1"/>
          <p:nvPr/>
        </p:nvSpPr>
        <p:spPr>
          <a:xfrm>
            <a:off x="2329512" y="1607208"/>
            <a:ext cx="6109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sz="30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CUAI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E6946-07FE-35F7-86EF-6401A063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6890C5EB-CC8D-B156-3E3F-150D37BF3F6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56B576A6-B057-1349-127C-937CF7AF9675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3B027A9C-9CEA-EFB8-91F7-73F7E0C5D2F2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8A5021E-C089-6E41-B4C5-A4FA5917569A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D069049D-08C6-E052-B407-B69C436C3700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0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.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데이터 개요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13D7FF6-5B5A-4B6F-2F8F-0B271DC4B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71927"/>
              </p:ext>
            </p:extLst>
          </p:nvPr>
        </p:nvGraphicFramePr>
        <p:xfrm>
          <a:off x="2577582" y="1572328"/>
          <a:ext cx="81279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648">
                  <a:extLst>
                    <a:ext uri="{9D8B030D-6E8A-4147-A177-3AD203B41FA5}">
                      <a16:colId xmlns:a16="http://schemas.microsoft.com/office/drawing/2014/main" val="2103011526"/>
                    </a:ext>
                  </a:extLst>
                </a:gridCol>
                <a:gridCol w="2721018">
                  <a:extLst>
                    <a:ext uri="{9D8B030D-6E8A-4147-A177-3AD203B41FA5}">
                      <a16:colId xmlns:a16="http://schemas.microsoft.com/office/drawing/2014/main" val="1923118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9056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0" cap="none" spc="0" normalizeH="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  <a:sym typeface="Arial"/>
                        </a:rPr>
                        <a:t>구분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0" cap="none" spc="0" normalizeH="0" baseline="0" dirty="0">
                          <a:solidFill>
                            <a:schemeClr val="bg1"/>
                          </a:solidFill>
                          <a:latin typeface="+mn-lt"/>
                          <a:cs typeface="Arial"/>
                          <a:sym typeface="Arial"/>
                        </a:rPr>
                        <a:t>독립변수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4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0" cap="none" spc="0" normalizeH="0" baseline="0" dirty="0">
                          <a:solidFill>
                            <a:srgbClr val="002060"/>
                          </a:solidFill>
                          <a:latin typeface="+mn-lt"/>
                          <a:cs typeface="Arial"/>
                          <a:sym typeface="Arial"/>
                        </a:rPr>
                        <a:t>ID</a:t>
                      </a:r>
                      <a:endParaRPr kumimoji="0" lang="ko-KR" altLang="en-US" sz="2000" b="1" i="0" u="none" strike="noStrike" kern="0" cap="none" spc="0" normalizeH="0" baseline="0" dirty="0">
                        <a:solidFill>
                          <a:srgbClr val="00206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0" cap="none" spc="0" normalizeH="0" baseline="0" dirty="0">
                          <a:solidFill>
                            <a:srgbClr val="002060"/>
                          </a:solidFill>
                          <a:latin typeface="+mn-lt"/>
                          <a:cs typeface="Arial"/>
                          <a:sym typeface="Arial"/>
                        </a:rPr>
                        <a:t>X_0 ~ X_10</a:t>
                      </a:r>
                      <a:endParaRPr kumimoji="0" lang="ko-KR" altLang="en-US" sz="2000" b="1" i="0" u="none" strike="noStrike" kern="0" cap="none" spc="0" normalizeH="0" baseline="0" dirty="0">
                        <a:solidFill>
                          <a:srgbClr val="00206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18147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6B8AE62-F550-F6B6-C96F-4CF7A82B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933"/>
          <a:stretch/>
        </p:blipFill>
        <p:spPr>
          <a:xfrm>
            <a:off x="2577583" y="2364808"/>
            <a:ext cx="2726612" cy="18097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EC1603-34A4-FF07-C1A1-A6443704A2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139"/>
          <a:stretch/>
        </p:blipFill>
        <p:spPr>
          <a:xfrm>
            <a:off x="8168692" y="2371054"/>
            <a:ext cx="2536889" cy="1807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F566E8-F328-FB16-6D9F-96BBDC72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780" r="-229"/>
          <a:stretch/>
        </p:blipFill>
        <p:spPr>
          <a:xfrm>
            <a:off x="5445775" y="2401419"/>
            <a:ext cx="2638488" cy="18097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46D4DC-29F1-B83B-7C53-7C7E63150C6E}"/>
              </a:ext>
            </a:extLst>
          </p:cNvPr>
          <p:cNvSpPr txBox="1"/>
          <p:nvPr/>
        </p:nvSpPr>
        <p:spPr>
          <a:xfrm>
            <a:off x="7532136" y="4752834"/>
            <a:ext cx="3154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Roboto" panose="02000000000000000000" pitchFamily="2" charset="0"/>
              </a:rPr>
              <a:t>test.csv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4,986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추론 샘플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x_0 ~ x_10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입력 변수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79334-AD61-3ACD-663C-565062EE1159}"/>
              </a:ext>
            </a:extLst>
          </p:cNvPr>
          <p:cNvSpPr txBox="1"/>
          <p:nvPr/>
        </p:nvSpPr>
        <p:spPr>
          <a:xfrm>
            <a:off x="2577582" y="4756818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Roboto" panose="02000000000000000000" pitchFamily="2" charset="0"/>
              </a:rPr>
              <a:t>train.csv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40,118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학습 샘플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x_0 ~ x_10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입력 변수</a:t>
            </a:r>
          </a:p>
          <a:p>
            <a:pPr algn="l"/>
            <a:r>
              <a:rPr lang="en-US" altLang="ko-KR" b="0" i="0" dirty="0">
                <a:effectLst/>
                <a:latin typeface="Roboto" panose="02000000000000000000" pitchFamily="2" charset="0"/>
              </a:rPr>
              <a:t>y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타겟 변수</a:t>
            </a:r>
          </a:p>
        </p:txBody>
      </p:sp>
    </p:spTree>
    <p:extLst>
      <p:ext uri="{BB962C8B-B14F-4D97-AF65-F5344CB8AC3E}">
        <p14:creationId xmlns:p14="http://schemas.microsoft.com/office/powerpoint/2010/main" val="161290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FBF0B-FF0C-10C4-2A4E-7C7B1F74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8923A28-7F9E-2CCF-0F29-CAB23ABA8EC8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ED40FEB2-1A34-804B-6F8E-8D5AA4F6D0F2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3A9F0DC7-605F-0A89-6753-65DB208A76E2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0E7C46FA-55F8-0229-5EF4-BF32D216E40F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81069317-815E-CC20-9A6E-0A5A96C0F68D}"/>
              </a:ext>
            </a:extLst>
          </p:cNvPr>
          <p:cNvSpPr txBox="1"/>
          <p:nvPr/>
        </p:nvSpPr>
        <p:spPr>
          <a:xfrm>
            <a:off x="1874951" y="747042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1.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시각화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52105-9D70-F0C7-3F59-BA46D4B6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17" y="1305366"/>
            <a:ext cx="4874267" cy="4802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269FF-7B52-1C44-DA26-72ABAE33F289}"/>
              </a:ext>
            </a:extLst>
          </p:cNvPr>
          <p:cNvSpPr txBox="1"/>
          <p:nvPr/>
        </p:nvSpPr>
        <p:spPr>
          <a:xfrm>
            <a:off x="2186469" y="6107953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Roboto" panose="02000000000000000000" pitchFamily="2" charset="0"/>
              </a:rPr>
              <a:t>2D </a:t>
            </a:r>
            <a:r>
              <a:rPr lang="ko-KR" altLang="en-US" b="1" dirty="0">
                <a:latin typeface="Roboto" panose="02000000000000000000" pitchFamily="2" charset="0"/>
              </a:rPr>
              <a:t>히스토그램을 이용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84A19-4346-A19B-2885-86CA908C99DC}"/>
              </a:ext>
            </a:extLst>
          </p:cNvPr>
          <p:cNvSpPr txBox="1"/>
          <p:nvPr/>
        </p:nvSpPr>
        <p:spPr>
          <a:xfrm>
            <a:off x="8293353" y="1688491"/>
            <a:ext cx="31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Roboto" panose="02000000000000000000" pitchFamily="2" charset="0"/>
              </a:rPr>
              <a:t>시각화를 통한 경향성 확인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9FEF2-9418-607C-020C-891A61695A79}"/>
              </a:ext>
            </a:extLst>
          </p:cNvPr>
          <p:cNvSpPr txBox="1"/>
          <p:nvPr/>
        </p:nvSpPr>
        <p:spPr>
          <a:xfrm>
            <a:off x="7940928" y="2486085"/>
            <a:ext cx="3622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X_1 , X_5, X_7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가 비슷한 경향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E41FE-6BAE-F90B-E5E2-63F5ADFCE529}"/>
              </a:ext>
            </a:extLst>
          </p:cNvPr>
          <p:cNvSpPr txBox="1"/>
          <p:nvPr/>
        </p:nvSpPr>
        <p:spPr>
          <a:xfrm>
            <a:off x="7940928" y="3956388"/>
            <a:ext cx="3622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X_8 : 0.6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보다</a:t>
            </a:r>
            <a:r>
              <a:rPr lang="en-US" altLang="ko-KR" sz="2000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Roboto" panose="02000000000000000000" pitchFamily="2" charset="0"/>
              </a:rPr>
              <a:t>작을 때 밀집도가 높음</a:t>
            </a:r>
            <a:endParaRPr lang="ko-KR" altLang="en-US" sz="20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13F60-D5E3-A73E-611D-A8C86945EF2B}"/>
              </a:ext>
            </a:extLst>
          </p:cNvPr>
          <p:cNvSpPr txBox="1"/>
          <p:nvPr/>
        </p:nvSpPr>
        <p:spPr>
          <a:xfrm>
            <a:off x="7940927" y="3231477"/>
            <a:ext cx="3622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X_2 , X_4, X_9 </a:t>
            </a:r>
            <a:r>
              <a:rPr lang="ko-KR" altLang="en-US" sz="2000" dirty="0">
                <a:solidFill>
                  <a:srgbClr val="002060"/>
                </a:solidFill>
                <a:latin typeface="Roboto" panose="02000000000000000000" pitchFamily="2" charset="0"/>
              </a:rPr>
              <a:t>가 비슷한 경향</a:t>
            </a:r>
            <a:endParaRPr lang="ko-KR" altLang="en-US" sz="20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8D584-2B97-2E60-E86F-0179B1E1B739}"/>
              </a:ext>
            </a:extLst>
          </p:cNvPr>
          <p:cNvSpPr/>
          <p:nvPr/>
        </p:nvSpPr>
        <p:spPr>
          <a:xfrm>
            <a:off x="5260214" y="3717652"/>
            <a:ext cx="1524000" cy="11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32DA-4EF0-7C21-B697-BB1574F7D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2136A14-F339-CF22-7269-0F82179D398F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C5590550-32BA-BB8D-78D4-766CD1E8F470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94792B38-C4C5-68D3-D279-8A3787850AFB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060ADD9-9F60-74BB-BCB7-7B38289FDD72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62F7E5AB-FDE3-AFB7-03E0-99C135219180}"/>
              </a:ext>
            </a:extLst>
          </p:cNvPr>
          <p:cNvSpPr txBox="1"/>
          <p:nvPr/>
        </p:nvSpPr>
        <p:spPr>
          <a:xfrm>
            <a:off x="1874951" y="71820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1.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시각화 결과 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train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상위 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5%)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92665C-4615-A22A-F764-CC22A7D1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935" y="1206058"/>
            <a:ext cx="5188965" cy="5172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FBBEE-1F9B-B503-DBA4-E06CB5A91AB3}"/>
              </a:ext>
            </a:extLst>
          </p:cNvPr>
          <p:cNvSpPr txBox="1"/>
          <p:nvPr/>
        </p:nvSpPr>
        <p:spPr>
          <a:xfrm>
            <a:off x="7841099" y="1681130"/>
            <a:ext cx="315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경향성이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뚜렷해짐</a:t>
            </a:r>
            <a:endParaRPr lang="ko-KR" altLang="en-US" b="0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275DE-5080-EFE4-33A7-4DA8A7CA2A21}"/>
              </a:ext>
            </a:extLst>
          </p:cNvPr>
          <p:cNvSpPr txBox="1"/>
          <p:nvPr/>
        </p:nvSpPr>
        <p:spPr>
          <a:xfrm>
            <a:off x="7940926" y="2307329"/>
            <a:ext cx="3622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effectLst/>
                <a:latin typeface="Roboto" panose="02000000000000000000" pitchFamily="2" charset="0"/>
              </a:rPr>
              <a:t>X_1 , X_5, X_7 </a:t>
            </a:r>
            <a:r>
              <a:rPr lang="ko-KR" altLang="en-US" sz="2000" b="0" i="0" dirty="0">
                <a:effectLst/>
                <a:latin typeface="Roboto" panose="02000000000000000000" pitchFamily="2" charset="0"/>
              </a:rPr>
              <a:t>가 비슷한 </a:t>
            </a:r>
            <a:r>
              <a:rPr lang="ko-KR" altLang="en-US" sz="2000" b="0" i="0" dirty="0" err="1">
                <a:effectLst/>
                <a:latin typeface="Roboto" panose="02000000000000000000" pitchFamily="2" charset="0"/>
              </a:rPr>
              <a:t>경항</a:t>
            </a:r>
            <a:endParaRPr lang="ko-KR" alt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08C97-28BF-9061-5F15-D4A0E00AB566}"/>
              </a:ext>
            </a:extLst>
          </p:cNvPr>
          <p:cNvSpPr txBox="1"/>
          <p:nvPr/>
        </p:nvSpPr>
        <p:spPr>
          <a:xfrm>
            <a:off x="7940926" y="3792304"/>
            <a:ext cx="3837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X_3</a:t>
            </a:r>
            <a:r>
              <a:rPr lang="en-US" altLang="ko-KR" sz="2000" b="1" dirty="0">
                <a:solidFill>
                  <a:srgbClr val="002060"/>
                </a:solidFill>
                <a:latin typeface="Roboto" panose="02000000000000000000" pitchFamily="2" charset="0"/>
              </a:rPr>
              <a:t>,</a:t>
            </a:r>
            <a:r>
              <a:rPr lang="ko-KR" altLang="en-US" sz="2000" b="1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en-US" altLang="ko-KR" sz="20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X_8</a:t>
            </a:r>
            <a:r>
              <a:rPr lang="ko-KR" altLang="en-US" sz="2000" b="1" dirty="0">
                <a:solidFill>
                  <a:srgbClr val="002060"/>
                </a:solidFill>
                <a:latin typeface="Roboto" panose="02000000000000000000" pitchFamily="2" charset="0"/>
              </a:rPr>
              <a:t>의 경우 경계 확인가능</a:t>
            </a:r>
            <a:endParaRPr lang="ko-KR" altLang="en-US" sz="2000" b="1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B10F7-BCF5-F070-F542-E7DBA5BF4DA9}"/>
              </a:ext>
            </a:extLst>
          </p:cNvPr>
          <p:cNvSpPr txBox="1"/>
          <p:nvPr/>
        </p:nvSpPr>
        <p:spPr>
          <a:xfrm>
            <a:off x="7940926" y="3019684"/>
            <a:ext cx="36224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effectLst/>
                <a:latin typeface="Roboto" panose="02000000000000000000" pitchFamily="2" charset="0"/>
              </a:rPr>
              <a:t>X_2 , X_4, X_9 </a:t>
            </a:r>
            <a:r>
              <a:rPr lang="ko-KR" altLang="en-US" sz="2000" dirty="0">
                <a:latin typeface="Roboto" panose="02000000000000000000" pitchFamily="2" charset="0"/>
              </a:rPr>
              <a:t>가 비슷한 경향</a:t>
            </a:r>
            <a:endParaRPr lang="ko-KR" alt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06858B-7DF6-0D74-32E6-3FF4AD62E22A}"/>
              </a:ext>
            </a:extLst>
          </p:cNvPr>
          <p:cNvSpPr/>
          <p:nvPr/>
        </p:nvSpPr>
        <p:spPr>
          <a:xfrm>
            <a:off x="5262726" y="3792304"/>
            <a:ext cx="1524000" cy="11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E48C97-A7B3-BC47-4280-656142F42979}"/>
              </a:ext>
            </a:extLst>
          </p:cNvPr>
          <p:cNvSpPr/>
          <p:nvPr/>
        </p:nvSpPr>
        <p:spPr>
          <a:xfrm>
            <a:off x="1993191" y="2526863"/>
            <a:ext cx="1524000" cy="1185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7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CAAC-02B9-5566-49B0-4B128DAC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4773300C-A9D6-6BFF-51E7-5811F420987C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3211A0D3-4327-C984-6800-FF7269848030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DD589FFC-0D43-ADA8-FEBD-8D963032C508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6D1528-442C-FE71-EDDE-2F9BA901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804" y="2748753"/>
            <a:ext cx="2219635" cy="1695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20CD9-45C7-8A21-1CE1-7ADEFF57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305"/>
          <a:stretch/>
        </p:blipFill>
        <p:spPr>
          <a:xfrm>
            <a:off x="3328922" y="2715222"/>
            <a:ext cx="2219635" cy="1724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7450D6-9245-D171-BD7F-19D3F4C31CF4}"/>
              </a:ext>
            </a:extLst>
          </p:cNvPr>
          <p:cNvSpPr txBox="1"/>
          <p:nvPr/>
        </p:nvSpPr>
        <p:spPr>
          <a:xfrm>
            <a:off x="3773047" y="2279432"/>
            <a:ext cx="1689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Roboto" panose="02000000000000000000" pitchFamily="2" charset="0"/>
              </a:rPr>
              <a:t>Train </a:t>
            </a:r>
            <a:r>
              <a:rPr lang="ko-KR" altLang="en-US" b="1" dirty="0">
                <a:latin typeface="Roboto" panose="02000000000000000000" pitchFamily="2" charset="0"/>
              </a:rPr>
              <a:t>데이터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713F3-DEEA-8773-46E7-1CF0EA74EAAF}"/>
              </a:ext>
            </a:extLst>
          </p:cNvPr>
          <p:cNvSpPr txBox="1"/>
          <p:nvPr/>
        </p:nvSpPr>
        <p:spPr>
          <a:xfrm>
            <a:off x="8137088" y="2246070"/>
            <a:ext cx="1439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Roboto" panose="02000000000000000000" pitchFamily="2" charset="0"/>
              </a:rPr>
              <a:t>Test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b="1" dirty="0">
                <a:latin typeface="Roboto" panose="02000000000000000000" pitchFamily="2" charset="0"/>
              </a:rPr>
              <a:t>데이터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29B2B-BA44-B417-997F-5BDFC1CC8AA3}"/>
              </a:ext>
            </a:extLst>
          </p:cNvPr>
          <p:cNvSpPr txBox="1"/>
          <p:nvPr/>
        </p:nvSpPr>
        <p:spPr>
          <a:xfrm>
            <a:off x="4003487" y="467942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Train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 과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Test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의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002060"/>
                </a:solidFill>
                <a:latin typeface="Roboto" panose="02000000000000000000" pitchFamily="2" charset="0"/>
              </a:rPr>
              <a:t>X_8 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데이터 분포가 다른 것을 확인 가능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7FA7184-C586-2D70-2445-B8981D4D1E31}"/>
              </a:ext>
            </a:extLst>
          </p:cNvPr>
          <p:cNvSpPr/>
          <p:nvPr/>
        </p:nvSpPr>
        <p:spPr>
          <a:xfrm rot="16200000">
            <a:off x="6660534" y="3439355"/>
            <a:ext cx="294378" cy="3285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1BD07573-BB84-5880-799E-9C13AC10CA9F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C9D02F5A-DAED-21FF-D2A8-FD58E35926D0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1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022D-483C-CFDF-7F58-805D6C4A1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F3F7E78-B216-5122-6436-604D70A8C483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AF3DAACE-488A-8976-744C-7CBA59DA1D10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04113F39-D0CB-1676-8568-7844D1DE6767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0E8430-970F-C271-07B6-12E5F6E0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3"/>
          <a:stretch/>
        </p:blipFill>
        <p:spPr>
          <a:xfrm>
            <a:off x="2138483" y="1329791"/>
            <a:ext cx="4296999" cy="4369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E49E8B-6CCA-A571-80D5-92D10C78E667}"/>
              </a:ext>
            </a:extLst>
          </p:cNvPr>
          <p:cNvSpPr txBox="1"/>
          <p:nvPr/>
        </p:nvSpPr>
        <p:spPr>
          <a:xfrm>
            <a:off x="4192050" y="5872569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기존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Train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 데이터를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test 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데이터의 분포와 비슷하게 변형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DE5C830E-9A32-BE9E-6EC9-BAE75B75C054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;p13">
            <a:extLst>
              <a:ext uri="{FF2B5EF4-FFF2-40B4-BE49-F238E27FC236}">
                <a16:creationId xmlns:a16="http://schemas.microsoft.com/office/drawing/2014/main" id="{965507B6-CB52-3649-D79A-BC0098AF6EED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43D81-C373-836B-121D-915328DC0A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34" t="30596" r="9564" b="20421"/>
          <a:stretch/>
        </p:blipFill>
        <p:spPr>
          <a:xfrm>
            <a:off x="6667585" y="1693469"/>
            <a:ext cx="5168766" cy="33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4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43DDC-9C1E-50B4-8D5C-CB21C854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3EBEEF6-DCAE-D515-3C9B-00557B1B317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95D0FF32-F550-3D3B-353A-4AE55AF7379C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D6037EF3-D79C-CD45-1BE3-43C10D61554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1234FD-5919-1F21-45A6-0C85FBAB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145" y="1329791"/>
            <a:ext cx="4287999" cy="4198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3BCA53-90CB-6A06-D081-353DCF3E0900}"/>
              </a:ext>
            </a:extLst>
          </p:cNvPr>
          <p:cNvSpPr txBox="1"/>
          <p:nvPr/>
        </p:nvSpPr>
        <p:spPr>
          <a:xfrm>
            <a:off x="3357753" y="5636717"/>
            <a:ext cx="2855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보강 후 </a:t>
            </a:r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Train </a:t>
            </a:r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60A7FA2-8D9A-FE02-3230-CF63B56FE6F0}"/>
              </a:ext>
            </a:extLst>
          </p:cNvPr>
          <p:cNvSpPr/>
          <p:nvPr/>
        </p:nvSpPr>
        <p:spPr>
          <a:xfrm rot="16200000">
            <a:off x="6765310" y="3117531"/>
            <a:ext cx="294378" cy="3285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AD04F-DF46-6323-32F0-D531DE9BAF6A}"/>
              </a:ext>
            </a:extLst>
          </p:cNvPr>
          <p:cNvSpPr txBox="1"/>
          <p:nvPr/>
        </p:nvSpPr>
        <p:spPr>
          <a:xfrm>
            <a:off x="4278346" y="6183907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Train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 데이터를 </a:t>
            </a:r>
            <a:r>
              <a:rPr lang="en-US" altLang="ko-KR" dirty="0">
                <a:solidFill>
                  <a:srgbClr val="002060"/>
                </a:solidFill>
                <a:latin typeface="Roboto" panose="02000000000000000000" pitchFamily="2" charset="0"/>
              </a:rPr>
              <a:t>test </a:t>
            </a: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데이터의 분포와 비슷하게 변형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9DCE18FF-BA2C-CF48-F7D7-DE032499F8DE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;p13">
            <a:extLst>
              <a:ext uri="{FF2B5EF4-FFF2-40B4-BE49-F238E27FC236}">
                <a16:creationId xmlns:a16="http://schemas.microsoft.com/office/drawing/2014/main" id="{45018F94-E7EE-E877-1019-49E9D78D882C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7F77E-C1CF-B414-2937-FC823F36B3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70" t="23885" r="14470" b="5632"/>
          <a:stretch/>
        </p:blipFill>
        <p:spPr>
          <a:xfrm>
            <a:off x="7333489" y="1415841"/>
            <a:ext cx="4205202" cy="4112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94592-2082-8C14-A30F-7B367C53F0A5}"/>
              </a:ext>
            </a:extLst>
          </p:cNvPr>
          <p:cNvSpPr txBox="1"/>
          <p:nvPr/>
        </p:nvSpPr>
        <p:spPr>
          <a:xfrm>
            <a:off x="8874663" y="5636717"/>
            <a:ext cx="2855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Test </a:t>
            </a:r>
            <a:r>
              <a:rPr lang="ko-KR" altLang="en-US" sz="18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</a:t>
            </a:r>
            <a:endParaRPr lang="en-US" altLang="ko-KR" sz="18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08C49-2DBF-D026-1EC5-58A5FBC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7F0D3A45-D975-116C-F18E-EF74844FAD53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9E75BF17-F5E8-9C22-F467-FC287356664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B6A4D288-9EA5-9380-3BBE-5DE16A252335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A85280-B7ED-3F3D-BA26-D564CE60B7BA}"/>
              </a:ext>
            </a:extLst>
          </p:cNvPr>
          <p:cNvSpPr txBox="1"/>
          <p:nvPr/>
        </p:nvSpPr>
        <p:spPr>
          <a:xfrm>
            <a:off x="2237636" y="1492459"/>
            <a:ext cx="61102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002060"/>
                </a:solidFill>
                <a:latin typeface="Roboto" panose="02000000000000000000" pitchFamily="2" charset="0"/>
              </a:rPr>
              <a:t>앞선 방법으로 해결</a:t>
            </a:r>
            <a:endParaRPr lang="en-US" altLang="ko-KR" sz="25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CE5D4-724C-4E3C-3A3A-39C57932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369"/>
          <a:stretch/>
        </p:blipFill>
        <p:spPr>
          <a:xfrm>
            <a:off x="2027495" y="2624868"/>
            <a:ext cx="5682628" cy="1748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B5D4C-4CAE-5896-D22F-B26F040F9487}"/>
              </a:ext>
            </a:extLst>
          </p:cNvPr>
          <p:cNvSpPr txBox="1"/>
          <p:nvPr/>
        </p:nvSpPr>
        <p:spPr>
          <a:xfrm>
            <a:off x="2237636" y="2213429"/>
            <a:ext cx="611028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002060"/>
                </a:solidFill>
                <a:latin typeface="Roboto" panose="02000000000000000000" pitchFamily="2" charset="0"/>
              </a:rPr>
              <a:t>성능 확인</a:t>
            </a:r>
            <a:endParaRPr lang="en-US" altLang="ko-KR" sz="25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648776A9-057B-2676-1AE8-7DAEF5F8C8FB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분석 결과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F9101DC-5841-A515-6EC5-5DB7404E5EC7}"/>
              </a:ext>
            </a:extLst>
          </p:cNvPr>
          <p:cNvSpPr txBox="1"/>
          <p:nvPr/>
        </p:nvSpPr>
        <p:spPr>
          <a:xfrm>
            <a:off x="1874951" y="800765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2.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2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84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2000E-CAF5-F7FC-2D2A-3DBF70D83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4F84C4F-B6C5-1DCD-7A88-16990A73B022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268846AD-781F-86FC-81B9-326307CD255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4C50F372-AADD-F9B1-4BFE-6CEE0F363748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D45B5D36-7BF8-7406-0117-3387593CFD7C}"/>
              </a:ext>
            </a:extLst>
          </p:cNvPr>
          <p:cNvSpPr txBox="1"/>
          <p:nvPr/>
        </p:nvSpPr>
        <p:spPr>
          <a:xfrm>
            <a:off x="5437301" y="3010347"/>
            <a:ext cx="5211649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Roboto" panose="02000000000000000000" pitchFamily="2" charset="0"/>
              </a:rPr>
              <a:t>감사합니다</a:t>
            </a: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.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1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667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22191" y="2112561"/>
            <a:ext cx="3619304" cy="233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박성호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altLang="ko-KR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</a:t>
            </a:r>
            <a:r>
              <a:rPr lang="ko-KR" altLang="en-US" sz="1500" b="1" kern="0" dirty="0" err="1">
                <a:solidFill>
                  <a:srgbClr val="19264B"/>
                </a:solidFill>
                <a:latin typeface="Arial"/>
                <a:cs typeface="Arial"/>
                <a:sym typeface="Arial"/>
              </a:rPr>
              <a:t>박준상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altLang="ko-KR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양지훈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endParaRPr lang="en-US" altLang="ko-KR" sz="1500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marL="0" lvl="0" indent="0" defTabSz="1219170" latinLnBrk="0">
              <a:lnSpc>
                <a:spcPct val="115000"/>
              </a:lnSpc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▪ 정현석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전자전기공학부</a:t>
            </a:r>
            <a:r>
              <a:rPr lang="en-US" altLang="ko-KR" sz="1500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)</a:t>
            </a:r>
          </a:p>
          <a:p>
            <a:endParaRPr sz="1500" dirty="0">
              <a:latin typeface="+mj-ea"/>
              <a:ea typeface="+mj-ea"/>
            </a:endParaRPr>
          </a:p>
        </p:txBody>
      </p:sp>
      <p:pic>
        <p:nvPicPr>
          <p:cNvPr id="2" name="그림 1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650763B6-5D56-F0C8-59A4-908E5BE75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71" y="2041623"/>
            <a:ext cx="5726462" cy="3835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708A-542D-E9C5-00F8-981E8232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88C5E47-9031-2E8C-F1D3-B7DC4C05D2D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69D3F0A2-E385-BC1C-5005-E5F86F0032E2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76DE1645-3C9F-4C8B-A30F-3ECFFA00033D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C779F8B3-F9E8-5850-1ED7-F065CD9598CB}"/>
              </a:ext>
            </a:extLst>
          </p:cNvPr>
          <p:cNvSpPr txBox="1"/>
          <p:nvPr/>
        </p:nvSpPr>
        <p:spPr>
          <a:xfrm>
            <a:off x="404251" y="114575"/>
            <a:ext cx="4331756" cy="81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marL="0" lvl="0" indent="0" algn="ctr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35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목차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6320101-F7EC-0A2D-AE89-CC778C96EA97}"/>
              </a:ext>
            </a:extLst>
          </p:cNvPr>
          <p:cNvSpPr txBox="1"/>
          <p:nvPr/>
        </p:nvSpPr>
        <p:spPr>
          <a:xfrm>
            <a:off x="2570129" y="1386594"/>
            <a:ext cx="3358827" cy="107987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1.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서론</a:t>
            </a:r>
          </a:p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주제 선정 및 배경</a:t>
            </a:r>
            <a:endParaRPr kumimoji="0" lang="ko-KR" altLang="en-US" sz="24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5919EFD6-9CEF-92A3-2434-BFFCE0F8639E}"/>
              </a:ext>
            </a:extLst>
          </p:cNvPr>
          <p:cNvSpPr txBox="1"/>
          <p:nvPr/>
        </p:nvSpPr>
        <p:spPr>
          <a:xfrm>
            <a:off x="2570129" y="3482622"/>
            <a:ext cx="2719985" cy="106441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altLang="ko-KR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.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model-based optimization 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방법</a:t>
            </a:r>
            <a:endParaRPr kumimoji="0" sz="2400" b="0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0FEE22B3-1D7C-AA72-D775-6B2767CAFA47}"/>
              </a:ext>
            </a:extLst>
          </p:cNvPr>
          <p:cNvSpPr txBox="1"/>
          <p:nvPr/>
        </p:nvSpPr>
        <p:spPr>
          <a:xfrm>
            <a:off x="6254436" y="1386594"/>
            <a:ext cx="2662176" cy="106441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altLang="ko-KR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model-based optimization 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란</a:t>
            </a: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?</a:t>
            </a:r>
            <a:endParaRPr kumimoji="0" lang="ko-KR" altLang="en-US" sz="24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30D15DF-7511-1D95-8225-FE4246B1A06D}"/>
              </a:ext>
            </a:extLst>
          </p:cNvPr>
          <p:cNvSpPr txBox="1"/>
          <p:nvPr/>
        </p:nvSpPr>
        <p:spPr>
          <a:xfrm>
            <a:off x="6084105" y="3482622"/>
            <a:ext cx="3693869" cy="2354066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spAutoFit/>
          </a:bodyPr>
          <a:lstStyle/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en-US" altLang="ko-KR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4.</a:t>
            </a: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분석 결과</a:t>
            </a:r>
            <a:endParaRPr lang="en-US" altLang="ko-KR" sz="24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marL="0" lvl="0" indent="0" algn="l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 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데이터 개요</a:t>
            </a:r>
            <a:endParaRPr lang="en-US" altLang="ko-KR" sz="24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 데이터 시각화 결과 </a:t>
            </a:r>
            <a:endParaRPr kumimoji="0" lang="en-US" altLang="ko-KR" sz="24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 </a:t>
            </a:r>
            <a:r>
              <a:rPr lang="ko-KR" altLang="en-US" sz="24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가설 추론 및 검증</a:t>
            </a:r>
            <a:endParaRPr lang="en-US" altLang="ko-KR" sz="2400" b="1" kern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4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▪모델 평가</a:t>
            </a:r>
          </a:p>
        </p:txBody>
      </p:sp>
    </p:spTree>
    <p:extLst>
      <p:ext uri="{BB962C8B-B14F-4D97-AF65-F5344CB8AC3E}">
        <p14:creationId xmlns:p14="http://schemas.microsoft.com/office/powerpoint/2010/main" val="27978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8DDC-C7CB-5790-DE01-43C9D6C7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371BE4E-58C8-D8E3-1008-9A63B86589B9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26EE22A6-D17B-B97C-DE2E-EB8A28D62355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FFAD7E34-1EA7-020D-0DAF-BA757163B2F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4DEA38B2-3526-1B93-F0AB-1F26F4FA6E97}"/>
              </a:ext>
            </a:extLst>
          </p:cNvPr>
          <p:cNvSpPr txBox="1"/>
          <p:nvPr/>
        </p:nvSpPr>
        <p:spPr>
          <a:xfrm>
            <a:off x="1310559" y="272717"/>
            <a:ext cx="2283489" cy="81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marL="0" lvl="0" indent="0" algn="ctr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35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서론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E31CE-6F73-47DE-332C-32C8439C44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172"/>
          <a:stretch/>
        </p:blipFill>
        <p:spPr>
          <a:xfrm>
            <a:off x="1959106" y="2587206"/>
            <a:ext cx="7422676" cy="1683587"/>
          </a:xfrm>
          <a:prstGeom prst="rect">
            <a:avLst/>
          </a:prstGeom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52D8A1BC-8683-9E58-2933-55E2DAB59F3B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주제 </a:t>
            </a: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선정</a:t>
            </a: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FE38CC8A-31A8-DEB9-470F-A2B7636F6931}"/>
              </a:ext>
            </a:extLst>
          </p:cNvPr>
          <p:cNvSpPr txBox="1"/>
          <p:nvPr/>
        </p:nvSpPr>
        <p:spPr>
          <a:xfrm>
            <a:off x="1959106" y="4733644"/>
            <a:ext cx="9554870" cy="1779934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>
              <a:lnSpc>
                <a:spcPts val="1800"/>
              </a:lnSpc>
              <a:spcBef>
                <a:spcPts val="750"/>
              </a:spcBef>
              <a:spcAft>
                <a:spcPts val="750"/>
              </a:spcAft>
            </a:pPr>
            <a:r>
              <a:rPr lang="ko-KR" altLang="en-US" sz="1600" dirty="0">
                <a:effectLst/>
              </a:rPr>
              <a:t>주어진 입력 변수 </a:t>
            </a:r>
            <a:r>
              <a:rPr lang="en-US" altLang="ko-KR" sz="1600" dirty="0">
                <a:effectLst/>
              </a:rPr>
              <a:t>x_0​</a:t>
            </a:r>
            <a:r>
              <a:rPr lang="ko-KR" altLang="en-US" sz="1600" dirty="0">
                <a:effectLst/>
              </a:rPr>
              <a:t>부터 </a:t>
            </a:r>
            <a:r>
              <a:rPr lang="en-US" altLang="ko-KR" sz="1600" dirty="0">
                <a:effectLst/>
              </a:rPr>
              <a:t>x_10​</a:t>
            </a:r>
            <a:r>
              <a:rPr lang="ko-KR" altLang="en-US" sz="1600" dirty="0">
                <a:effectLst/>
              </a:rPr>
              <a:t>까지의 값을 통해 예측된 타겟 변수 </a:t>
            </a:r>
            <a:r>
              <a:rPr lang="en-US" altLang="ko-KR" sz="1600" dirty="0">
                <a:effectLst/>
              </a:rPr>
              <a:t>y</a:t>
            </a:r>
            <a:r>
              <a:rPr lang="ko-KR" altLang="en-US" sz="1600" dirty="0">
                <a:effectLst/>
              </a:rPr>
              <a:t>의 값 중에서 상위 </a:t>
            </a:r>
            <a:r>
              <a:rPr lang="en-US" altLang="ko-KR" sz="1600" dirty="0">
                <a:effectLst/>
              </a:rPr>
              <a:t>10%</a:t>
            </a:r>
            <a:r>
              <a:rPr lang="ko-KR" altLang="en-US" sz="1600" dirty="0">
                <a:effectLst/>
              </a:rPr>
              <a:t>를 찾아내고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예측된 상위 </a:t>
            </a:r>
            <a:r>
              <a:rPr lang="en-US" altLang="ko-KR" sz="1600" dirty="0">
                <a:effectLst/>
              </a:rPr>
              <a:t>10%</a:t>
            </a:r>
            <a:r>
              <a:rPr lang="ko-KR" altLang="en-US" sz="1600" dirty="0">
                <a:effectLst/>
              </a:rPr>
              <a:t>의 데이터 중 실제 상위 </a:t>
            </a:r>
            <a:r>
              <a:rPr lang="en-US" altLang="ko-KR" sz="1600" dirty="0">
                <a:effectLst/>
              </a:rPr>
              <a:t>5%</a:t>
            </a:r>
            <a:r>
              <a:rPr lang="ko-KR" altLang="en-US" sz="1600" dirty="0">
                <a:effectLst/>
              </a:rPr>
              <a:t>에 해당하는 데이터가 얼마나 포함되어 있는지를 측정하고 평가합니다</a:t>
            </a:r>
            <a:r>
              <a:rPr lang="en-US" altLang="ko-KR" sz="1600" dirty="0">
                <a:effectLst/>
              </a:rPr>
              <a:t>.</a:t>
            </a:r>
          </a:p>
          <a:p>
            <a:pPr algn="l"/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주최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운영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주최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삼성전자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SAIT</a:t>
            </a:r>
            <a:endParaRPr lang="ko-KR" altLang="en-US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운영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데이콘</a:t>
            </a:r>
            <a:endParaRPr lang="ko-KR" altLang="en-US" sz="15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B1612-63E8-5F15-8ADB-9F75140A2E6B}"/>
              </a:ext>
            </a:extLst>
          </p:cNvPr>
          <p:cNvSpPr txBox="1"/>
          <p:nvPr/>
        </p:nvSpPr>
        <p:spPr>
          <a:xfrm>
            <a:off x="1959106" y="1750950"/>
            <a:ext cx="6106884" cy="135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</a:rPr>
              <a:t>[</a:t>
            </a:r>
            <a:r>
              <a:rPr lang="ko-KR" altLang="en-US" b="1" dirty="0">
                <a:effectLst/>
              </a:rPr>
              <a:t>주제</a:t>
            </a:r>
            <a:r>
              <a:rPr lang="en-US" altLang="ko-KR" b="1" dirty="0">
                <a:effectLst/>
              </a:rPr>
              <a:t>]</a:t>
            </a:r>
          </a:p>
          <a:p>
            <a:pPr>
              <a:lnSpc>
                <a:spcPts val="18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ko-KR" dirty="0">
                <a:solidFill>
                  <a:srgbClr val="222222"/>
                </a:solidFill>
                <a:effectLst/>
              </a:rPr>
              <a:t>Model </a:t>
            </a:r>
            <a:r>
              <a:rPr lang="ko-KR" altLang="en-US" dirty="0">
                <a:solidFill>
                  <a:srgbClr val="222222"/>
                </a:solidFill>
                <a:effectLst/>
              </a:rPr>
              <a:t>기반 </a:t>
            </a:r>
            <a:r>
              <a:rPr lang="en-US" altLang="ko-KR" dirty="0">
                <a:solidFill>
                  <a:srgbClr val="222222"/>
                </a:solidFill>
                <a:effectLst/>
              </a:rPr>
              <a:t>Black-box </a:t>
            </a:r>
            <a:r>
              <a:rPr lang="ko-KR" altLang="en-US" dirty="0">
                <a:solidFill>
                  <a:srgbClr val="222222"/>
                </a:solidFill>
                <a:effectLst/>
              </a:rPr>
              <a:t>최적화 알고리즘 개발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9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9A10BE75-62EC-DD4B-6FCC-AED5A6B8543F}"/>
              </a:ext>
            </a:extLst>
          </p:cNvPr>
          <p:cNvSpPr txBox="1"/>
          <p:nvPr/>
        </p:nvSpPr>
        <p:spPr>
          <a:xfrm>
            <a:off x="1413196" y="273955"/>
            <a:ext cx="2283489" cy="812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marL="0" lvl="0" indent="0" algn="ctr" defTabSz="121917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kumimoji="0" lang="ko-KR" altLang="en-US" sz="35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서론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3CCA0-AF4B-A69A-225B-91ACD78911ED}"/>
              </a:ext>
            </a:extLst>
          </p:cNvPr>
          <p:cNvSpPr txBox="1"/>
          <p:nvPr/>
        </p:nvSpPr>
        <p:spPr>
          <a:xfrm>
            <a:off x="1874951" y="2052735"/>
            <a:ext cx="5253637" cy="2953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반도체 공정은 재현성 있는 결과를 얻을 수 있도록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파라미터화되어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있습니다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반도체 공정이 점점 더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미세화됨에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따라 최적의 파라미터를 찾는 일은 높은 복잡성을 가짐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  <a:latin typeface="Roboto" panose="02000000000000000000" pitchFamily="2" charset="0"/>
              </a:rPr>
              <a:t>파라미터의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타당성을 검증하는 과정에서도 큰 비용이 소요되어 문제가 더욱 해결하기 </a:t>
            </a:r>
            <a:r>
              <a:rPr lang="ko-KR" altLang="en-US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힘듬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F9AD22-4224-285A-DA74-3400D1F6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37" y="2052735"/>
            <a:ext cx="4701363" cy="3021252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B0F4006F-E31C-EE5F-130B-37DFF7A21067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배경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84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A652-8604-43A9-0C23-5D1DC72D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83E477C5-685A-217E-F62A-7B4CC8C2EBD7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160DEB8A-88D9-3999-8037-116EFACFF64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CC6F71EF-FE08-DF87-6AAB-CFB83E0E0C61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F240307E-90FD-AAA5-A164-A81BD79DD487}"/>
              </a:ext>
            </a:extLst>
          </p:cNvPr>
          <p:cNvSpPr txBox="1"/>
          <p:nvPr/>
        </p:nvSpPr>
        <p:spPr>
          <a:xfrm>
            <a:off x="1874951" y="236633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D88D2-12FC-0064-C50E-2D06AACF15D1}"/>
              </a:ext>
            </a:extLst>
          </p:cNvPr>
          <p:cNvSpPr txBox="1"/>
          <p:nvPr/>
        </p:nvSpPr>
        <p:spPr>
          <a:xfrm>
            <a:off x="1989754" y="1969987"/>
            <a:ext cx="9157218" cy="358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모델 기반 최적화는 시뮬레이션이나 과거 데이터를 활용하여 최적의 파라미터를 찾는 방법</a:t>
            </a:r>
            <a:endParaRPr lang="en-US" altLang="ko-KR" sz="2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오프라인 모델 기반 최적화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(Offline Model-based Optimization) : </a:t>
            </a: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새로운 데이터 조회 없이 과거 데이터로부터 학습한 모델을 활용해 복잡한 공정의 입력 변수를 최적화하는 과정</a:t>
            </a:r>
            <a:endParaRPr lang="en-US" altLang="ko-KR" sz="2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B63FAF21-25B6-8B41-BEE1-CAA4D79645B3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132879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B13C-F062-FE9F-9891-5A6C2224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C422C955-7556-09F1-15C3-A57A9FB1BCF7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D3320967-AD1F-3013-4B1C-A7FB270DCACB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80535787-2BE6-4496-1AEF-B73B7BFB3A9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A4B11C4D-7B13-E5EF-D5DA-C7F50425A072}"/>
              </a:ext>
            </a:extLst>
          </p:cNvPr>
          <p:cNvSpPr txBox="1"/>
          <p:nvPr/>
        </p:nvSpPr>
        <p:spPr>
          <a:xfrm>
            <a:off x="1874951" y="236633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EEFC7-877D-9581-88DD-3ABA67534329}"/>
              </a:ext>
            </a:extLst>
          </p:cNvPr>
          <p:cNvSpPr txBox="1"/>
          <p:nvPr/>
        </p:nvSpPr>
        <p:spPr>
          <a:xfrm>
            <a:off x="2253640" y="1833425"/>
            <a:ext cx="66161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&lt; </a:t>
            </a: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일반 최적화 문제 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&gt;</a:t>
            </a:r>
          </a:p>
          <a:p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D4F2E848-A65F-8639-72C8-0BAFF6166E70}"/>
              </a:ext>
            </a:extLst>
          </p:cNvPr>
          <p:cNvSpPr txBox="1"/>
          <p:nvPr/>
        </p:nvSpPr>
        <p:spPr>
          <a:xfrm>
            <a:off x="1874951" y="996120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일반 최적화 </a:t>
            </a:r>
            <a:r>
              <a:rPr kumimoji="0" lang="en-US" altLang="ko-KR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vs. 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모델 기반 최적화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그림 4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CCECFAF5-2FCD-7A3F-BEA0-E3B58A7A3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25" y="2357463"/>
            <a:ext cx="3236341" cy="1418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FED74-BEE7-E07E-85BE-B9E1BD044D17}"/>
              </a:ext>
            </a:extLst>
          </p:cNvPr>
          <p:cNvSpPr txBox="1"/>
          <p:nvPr/>
        </p:nvSpPr>
        <p:spPr>
          <a:xfrm>
            <a:off x="6834264" y="1834100"/>
            <a:ext cx="66161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&lt; </a:t>
            </a:r>
            <a:r>
              <a:rPr lang="ko-KR" altLang="en-US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모델 기반 최적화 문제 </a:t>
            </a:r>
            <a:r>
              <a:rPr lang="en-US" altLang="ko-KR" sz="22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&gt;</a:t>
            </a:r>
            <a:endParaRPr lang="ko-KR" altLang="en-US" sz="22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F4741-1278-7B70-2A85-FF46438E885C}"/>
              </a:ext>
            </a:extLst>
          </p:cNvPr>
          <p:cNvSpPr txBox="1"/>
          <p:nvPr/>
        </p:nvSpPr>
        <p:spPr>
          <a:xfrm>
            <a:off x="2125533" y="4535620"/>
            <a:ext cx="9417461" cy="186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002060"/>
                </a:solidFill>
                <a:latin typeface="Roboto" panose="02000000000000000000" pitchFamily="2" charset="0"/>
              </a:rPr>
              <a:t>모델 기반 최적화 문제</a:t>
            </a:r>
            <a:br>
              <a:rPr lang="en-US" altLang="ko-KR" sz="2200" dirty="0">
                <a:solidFill>
                  <a:srgbClr val="002060"/>
                </a:solidFill>
                <a:latin typeface="Roboto" panose="02000000000000000000" pitchFamily="2" charset="0"/>
              </a:rPr>
            </a:b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-&gt; </a:t>
            </a:r>
            <a:r>
              <a:rPr lang="ko-KR" altLang="en-US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목적 함수</a:t>
            </a:r>
            <a:r>
              <a:rPr lang="en-US" altLang="ko-KR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900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제약식</a:t>
            </a:r>
            <a:r>
              <a:rPr lang="en-US" altLang="ko-KR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9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결정 변수 간 자세한 관계를 알 수 없는 최적화 문제</a:t>
            </a:r>
            <a:endParaRPr lang="en-US" altLang="ko-KR" sz="19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-&gt; </a:t>
            </a:r>
            <a:r>
              <a:rPr lang="ko-KR" altLang="en-US" sz="1900" dirty="0" err="1">
                <a:solidFill>
                  <a:srgbClr val="002060"/>
                </a:solidFill>
                <a:latin typeface="Roboto" panose="02000000000000000000" pitchFamily="2" charset="0"/>
              </a:rPr>
              <a:t>하이퍼</a:t>
            </a:r>
            <a:r>
              <a:rPr lang="ko-KR" altLang="en-US" sz="1900" dirty="0">
                <a:solidFill>
                  <a:srgbClr val="002060"/>
                </a:solidFill>
                <a:latin typeface="Roboto" panose="02000000000000000000" pitchFamily="2" charset="0"/>
              </a:rPr>
              <a:t> 파라미터 </a:t>
            </a: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lambda</a:t>
            </a:r>
            <a:r>
              <a:rPr lang="ko-KR" altLang="en-US" sz="1900" dirty="0">
                <a:solidFill>
                  <a:srgbClr val="002060"/>
                </a:solidFill>
                <a:latin typeface="Roboto" panose="02000000000000000000" pitchFamily="2" charset="0"/>
              </a:rPr>
              <a:t>가 주어졌을 때의 성능은</a:t>
            </a:r>
            <a:r>
              <a:rPr lang="en-US" altLang="ko-KR" sz="1900" dirty="0">
                <a:solidFill>
                  <a:srgbClr val="00206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900" dirty="0">
                <a:solidFill>
                  <a:srgbClr val="002060"/>
                </a:solidFill>
                <a:latin typeface="Roboto" panose="02000000000000000000" pitchFamily="2" charset="0"/>
              </a:rPr>
              <a:t>모델을 학습 및 평가하기 전까지는 알 수 없음</a:t>
            </a:r>
            <a:endParaRPr lang="ko-KR" altLang="en-US" sz="1900" dirty="0">
              <a:solidFill>
                <a:srgbClr val="002060"/>
              </a:solidFill>
            </a:endParaRPr>
          </a:p>
        </p:txBody>
      </p:sp>
      <p:pic>
        <p:nvPicPr>
          <p:cNvPr id="12" name="그림 11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77F20B3B-7B39-B5B4-3017-A89A82BE0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0" y="2360648"/>
            <a:ext cx="2905530" cy="14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EE4A-2994-5DC9-59E1-A20871CA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426F29C-20DA-9C64-B3E8-17406827D3E8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A0C3BDA9-FB53-B614-0348-AFC4B040ACD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BDA78EC9-0C87-5255-DC91-7B3A4806AF1E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F312191-D2BF-5A9A-7A70-A08CBDBA96E7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 </a:t>
            </a:r>
            <a:r>
              <a:rPr lang="ko-KR" altLang="en-US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방법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9321BF10-06E9-9F64-BC80-6F2234D29F73}"/>
              </a:ext>
            </a:extLst>
          </p:cNvPr>
          <p:cNvSpPr txBox="1"/>
          <p:nvPr/>
        </p:nvSpPr>
        <p:spPr>
          <a:xfrm>
            <a:off x="1874951" y="958798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경험적 해결 </a:t>
            </a:r>
            <a:r>
              <a:rPr lang="en-US" altLang="ko-KR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-&gt; </a:t>
            </a:r>
            <a:r>
              <a:rPr lang="ko-KR" altLang="en-US" sz="2200" b="1" kern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데이터를 바탕으로 목적 함수 추론해가며 탐색 공간 결정</a:t>
            </a:r>
            <a:endParaRPr kumimoji="0" lang="ko-KR" altLang="en-US" sz="22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1D5A21A-152C-E160-CF3B-9F592E4AA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08" y="1720869"/>
            <a:ext cx="4542782" cy="2762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F3C24-1C7D-BA26-014B-D706086C9281}"/>
              </a:ext>
            </a:extLst>
          </p:cNvPr>
          <p:cNvSpPr txBox="1"/>
          <p:nvPr/>
        </p:nvSpPr>
        <p:spPr>
          <a:xfrm>
            <a:off x="7669590" y="2032302"/>
            <a:ext cx="291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x : </a:t>
            </a:r>
            <a:r>
              <a:rPr lang="ko-KR" altLang="en-US" dirty="0">
                <a:solidFill>
                  <a:srgbClr val="002060"/>
                </a:solidFill>
              </a:rPr>
              <a:t>결정 변수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f(x) : </a:t>
            </a:r>
            <a:r>
              <a:rPr lang="ko-KR" altLang="en-US" dirty="0">
                <a:solidFill>
                  <a:srgbClr val="002060"/>
                </a:solidFill>
              </a:rPr>
              <a:t>목적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B9B64-053C-214D-421B-CA43EAF7F6CD}"/>
              </a:ext>
            </a:extLst>
          </p:cNvPr>
          <p:cNvSpPr txBox="1"/>
          <p:nvPr/>
        </p:nvSpPr>
        <p:spPr>
          <a:xfrm>
            <a:off x="1821514" y="4623547"/>
            <a:ext cx="10321264" cy="1930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002060"/>
                </a:solidFill>
              </a:rPr>
              <a:t>두 개의 그래프 구조가 유사해 보이지만</a:t>
            </a:r>
            <a:r>
              <a:rPr lang="en-US" altLang="ko-KR" sz="2200" dirty="0">
                <a:solidFill>
                  <a:srgbClr val="002060"/>
                </a:solidFill>
              </a:rPr>
              <a:t>, </a:t>
            </a:r>
            <a:r>
              <a:rPr lang="ko-KR" altLang="en-US" sz="2200" dirty="0">
                <a:solidFill>
                  <a:srgbClr val="002060"/>
                </a:solidFill>
              </a:rPr>
              <a:t>최적해의 위치를 다르게 판단한 것</a:t>
            </a:r>
            <a:endParaRPr lang="en-US" altLang="ko-KR" sz="22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900" b="1" dirty="0">
                <a:solidFill>
                  <a:srgbClr val="002060"/>
                </a:solidFill>
              </a:rPr>
              <a:t>최대화 문제인 경우</a:t>
            </a:r>
            <a:r>
              <a:rPr lang="en-US" altLang="ko-KR" sz="1900" b="1" dirty="0">
                <a:solidFill>
                  <a:srgbClr val="002060"/>
                </a:solidFill>
              </a:rPr>
              <a:t>, </a:t>
            </a:r>
            <a:r>
              <a:rPr lang="ko-KR" altLang="en-US" sz="1900" b="1" dirty="0">
                <a:solidFill>
                  <a:srgbClr val="002060"/>
                </a:solidFill>
              </a:rPr>
              <a:t>파란 함수로 추정했을 때 최적해가 더 왼쪽에 존재한다고 판단한 것</a:t>
            </a:r>
            <a:endParaRPr lang="en-US" altLang="ko-KR" sz="19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900" b="1" dirty="0">
                <a:solidFill>
                  <a:srgbClr val="002060"/>
                </a:solidFill>
              </a:rPr>
              <a:t>데이터 포인트로 함수를 추정한 것이기에</a:t>
            </a:r>
            <a:r>
              <a:rPr lang="en-US" altLang="ko-KR" sz="1900" b="1" dirty="0">
                <a:solidFill>
                  <a:srgbClr val="002060"/>
                </a:solidFill>
              </a:rPr>
              <a:t>, </a:t>
            </a:r>
            <a:r>
              <a:rPr lang="ko-KR" altLang="en-US" sz="1900" b="1" dirty="0">
                <a:solidFill>
                  <a:srgbClr val="002060"/>
                </a:solidFill>
              </a:rPr>
              <a:t>어느 것이 적절한 것이지 판단 불가능</a:t>
            </a:r>
          </a:p>
        </p:txBody>
      </p:sp>
    </p:spTree>
    <p:extLst>
      <p:ext uri="{BB962C8B-B14F-4D97-AF65-F5344CB8AC3E}">
        <p14:creationId xmlns:p14="http://schemas.microsoft.com/office/powerpoint/2010/main" val="426404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7381-C59A-63DA-8DD5-54026EB2B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30D00019-58DF-F8D0-632C-B535D143336E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defTabSz="1219170" latinLnBrk="0">
              <a:buClr>
                <a:srgbClr val="000000"/>
              </a:buClr>
              <a:defRPr/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>
            <a:extLst>
              <a:ext uri="{FF2B5EF4-FFF2-40B4-BE49-F238E27FC236}">
                <a16:creationId xmlns:a16="http://schemas.microsoft.com/office/drawing/2014/main" id="{E586A7FE-915A-425A-917F-AA19A0D91E28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D26E5813-4222-8B31-D43A-077DDAC78AB3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018A2-3C11-D256-91E2-865710BBABE5}"/>
              </a:ext>
            </a:extLst>
          </p:cNvPr>
          <p:cNvSpPr txBox="1"/>
          <p:nvPr/>
        </p:nvSpPr>
        <p:spPr>
          <a:xfrm>
            <a:off x="2095479" y="1174540"/>
            <a:ext cx="9121062" cy="510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모델 기반의 최적화 문제의 목적 함수를 평가하는데 있어</a:t>
            </a:r>
            <a:r>
              <a:rPr lang="en-US" altLang="ko-KR" sz="22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ko-KR" altLang="en-US" sz="22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반도체와 같은 데이터를 얻기 위해선 많은 금전적인 비용 발생</a:t>
            </a:r>
            <a:endParaRPr lang="en-US" altLang="ko-KR" sz="2200" b="1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002060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기존 데이터로만 학습해야 하므로</a:t>
            </a:r>
            <a:r>
              <a:rPr lang="en-US" altLang="ko-KR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 분포에서 벗어난 파라미터에 대해 학습된 모델이 이를 </a:t>
            </a:r>
            <a:r>
              <a:rPr lang="ko-KR" altLang="en-US" sz="22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제대로 반영하지 못할 가능성</a:t>
            </a: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이 높다</a:t>
            </a:r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ko-KR" sz="220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최적화된 파라미터는 기존 데이터와 많이 차이가 날 가능성이 </a:t>
            </a:r>
            <a:r>
              <a:rPr lang="ko-KR" altLang="en-US" sz="2200" dirty="0">
                <a:solidFill>
                  <a:srgbClr val="002060"/>
                </a:solidFill>
                <a:latin typeface="Roboto" panose="02000000000000000000" pitchFamily="2" charset="0"/>
              </a:rPr>
              <a:t>크기 때문에 </a:t>
            </a:r>
            <a:r>
              <a:rPr lang="ko-KR" altLang="en-US" sz="220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데이터 분포와 최적화된 파라미터 사이의</a:t>
            </a:r>
            <a:r>
              <a:rPr lang="ko-KR" altLang="en-US" sz="22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균형점을 잘 찾는 것이 중요</a:t>
            </a:r>
            <a:endParaRPr lang="ko-KR" altLang="en-US" sz="2200" b="1" dirty="0">
              <a:solidFill>
                <a:srgbClr val="002060"/>
              </a:solidFill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BDFACE68-AF9B-1394-CF13-E8206874D8B9}"/>
              </a:ext>
            </a:extLst>
          </p:cNvPr>
          <p:cNvSpPr txBox="1"/>
          <p:nvPr/>
        </p:nvSpPr>
        <p:spPr>
          <a:xfrm>
            <a:off x="1874951" y="199311"/>
            <a:ext cx="9121062" cy="83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lang="en-US" altLang="ko-KR" sz="3600" b="1" dirty="0">
                <a:solidFill>
                  <a:srgbClr val="002060"/>
                </a:solidFill>
                <a:latin typeface="Roboto" panose="02000000000000000000" pitchFamily="2" charset="0"/>
              </a:rPr>
              <a:t>M</a:t>
            </a:r>
            <a:r>
              <a:rPr lang="en-US" altLang="ko-KR" sz="3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odel-Based Optimization</a:t>
            </a:r>
            <a:endParaRPr kumimoji="0" lang="ko-KR" altLang="en-US" sz="3500" b="1" i="0" u="none" strike="noStrike" kern="0" cap="none" spc="0" normalizeH="0" baseline="0" dirty="0">
              <a:solidFill>
                <a:srgbClr val="00206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F00CFC53-4416-E77D-BC32-2EAC0F0DF35D}"/>
              </a:ext>
            </a:extLst>
          </p:cNvPr>
          <p:cNvSpPr txBox="1"/>
          <p:nvPr/>
        </p:nvSpPr>
        <p:spPr>
          <a:xfrm>
            <a:off x="1874951" y="958798"/>
            <a:ext cx="9121062" cy="60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ko-KR" altLang="en-US" sz="2200" b="1" i="0" u="none" strike="noStrike" kern="0" cap="none" spc="0" normalizeH="0" baseline="0" dirty="0">
                <a:solidFill>
                  <a:srgbClr val="002060"/>
                </a:solidFill>
                <a:latin typeface="Arial"/>
                <a:cs typeface="Arial"/>
                <a:sym typeface="Arial"/>
              </a:rPr>
              <a:t>어려움</a:t>
            </a:r>
          </a:p>
        </p:txBody>
      </p:sp>
    </p:spTree>
    <p:extLst>
      <p:ext uri="{BB962C8B-B14F-4D97-AF65-F5344CB8AC3E}">
        <p14:creationId xmlns:p14="http://schemas.microsoft.com/office/powerpoint/2010/main" val="10133303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684</Words>
  <Application>Microsoft Office PowerPoint</Application>
  <PresentationFormat>와이드스크린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Roboto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Sowon Kim</dc:creator>
  <cp:lastModifiedBy>현석 정</cp:lastModifiedBy>
  <cp:revision>243</cp:revision>
  <dcterms:created xsi:type="dcterms:W3CDTF">2024-05-27T13:43:11Z</dcterms:created>
  <dcterms:modified xsi:type="dcterms:W3CDTF">2024-11-05T07:23:59Z</dcterms:modified>
  <cp:version/>
</cp:coreProperties>
</file>