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41A7E-52B3-4A8C-BDD5-A5757A271E18}" v="28" dt="2024-09-23T14:07:33.426"/>
    <p1510:client id="{62E10AE2-AF50-4B99-A19E-A8C6A8F4CA61}" v="13" dt="2024-09-23T11:47:07.4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41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원 조" userId="bc6a08bd60ab1b8f" providerId="LiveId" clId="{1C441A7E-52B3-4A8C-BDD5-A5757A271E18}"/>
    <pc:docChg chg="custSel addSld delSld modSld">
      <pc:chgData name="효원 조" userId="bc6a08bd60ab1b8f" providerId="LiveId" clId="{1C441A7E-52B3-4A8C-BDD5-A5757A271E18}" dt="2024-09-23T14:10:32.079" v="2439" actId="20577"/>
      <pc:docMkLst>
        <pc:docMk/>
      </pc:docMkLst>
      <pc:sldChg chg="modSp mod">
        <pc:chgData name="효원 조" userId="bc6a08bd60ab1b8f" providerId="LiveId" clId="{1C441A7E-52B3-4A8C-BDD5-A5757A271E18}" dt="2024-09-23T14:10:32.079" v="2439" actId="20577"/>
        <pc:sldMkLst>
          <pc:docMk/>
          <pc:sldMk cId="0" sldId="256"/>
        </pc:sldMkLst>
        <pc:spChg chg="mod">
          <ac:chgData name="효원 조" userId="bc6a08bd60ab1b8f" providerId="LiveId" clId="{1C441A7E-52B3-4A8C-BDD5-A5757A271E18}" dt="2024-09-23T14:10:32.079" v="2439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효원 조" userId="bc6a08bd60ab1b8f" providerId="LiveId" clId="{1C441A7E-52B3-4A8C-BDD5-A5757A271E18}" dt="2024-09-23T13:31:09.592" v="17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modSp mod">
        <pc:chgData name="효원 조" userId="bc6a08bd60ab1b8f" providerId="LiveId" clId="{1C441A7E-52B3-4A8C-BDD5-A5757A271E18}" dt="2024-09-23T13:36:58.634" v="222" actId="20577"/>
        <pc:sldMkLst>
          <pc:docMk/>
          <pc:sldMk cId="0" sldId="258"/>
        </pc:sldMkLst>
        <pc:spChg chg="add mod">
          <ac:chgData name="효원 조" userId="bc6a08bd60ab1b8f" providerId="LiveId" clId="{1C441A7E-52B3-4A8C-BDD5-A5757A271E18}" dt="2024-09-23T13:36:58.634" v="222" actId="20577"/>
          <ac:spMkLst>
            <pc:docMk/>
            <pc:sldMk cId="0" sldId="258"/>
            <ac:spMk id="7" creationId="{89E78799-D439-8F2F-5B42-90ACA2C99062}"/>
          </ac:spMkLst>
        </pc:spChg>
      </pc:sldChg>
      <pc:sldChg chg="addSp delSp modSp mod">
        <pc:chgData name="효원 조" userId="bc6a08bd60ab1b8f" providerId="LiveId" clId="{1C441A7E-52B3-4A8C-BDD5-A5757A271E18}" dt="2024-09-23T14:01:59.687" v="1630" actId="478"/>
        <pc:sldMkLst>
          <pc:docMk/>
          <pc:sldMk cId="0" sldId="259"/>
        </pc:sldMkLst>
        <pc:picChg chg="del">
          <ac:chgData name="효원 조" userId="bc6a08bd60ab1b8f" providerId="LiveId" clId="{1C441A7E-52B3-4A8C-BDD5-A5757A271E18}" dt="2024-09-23T13:57:26.757" v="1618" actId="478"/>
          <ac:picMkLst>
            <pc:docMk/>
            <pc:sldMk cId="0" sldId="259"/>
            <ac:picMk id="11" creationId="{246080AF-AEED-55D4-C7DC-41CFA7026B03}"/>
          </ac:picMkLst>
        </pc:picChg>
        <pc:picChg chg="add mod">
          <ac:chgData name="효원 조" userId="bc6a08bd60ab1b8f" providerId="LiveId" clId="{1C441A7E-52B3-4A8C-BDD5-A5757A271E18}" dt="2024-09-23T13:57:34.111" v="1621" actId="1076"/>
          <ac:picMkLst>
            <pc:docMk/>
            <pc:sldMk cId="0" sldId="259"/>
            <ac:picMk id="2050" creationId="{0953D884-B948-1C84-2B63-46F4AF632D0C}"/>
          </ac:picMkLst>
        </pc:picChg>
        <pc:picChg chg="add del mod">
          <ac:chgData name="효원 조" userId="bc6a08bd60ab1b8f" providerId="LiveId" clId="{1C441A7E-52B3-4A8C-BDD5-A5757A271E18}" dt="2024-09-23T14:01:59.687" v="1630" actId="478"/>
          <ac:picMkLst>
            <pc:docMk/>
            <pc:sldMk cId="0" sldId="259"/>
            <ac:picMk id="2052" creationId="{6886F79A-3B88-2893-374C-19616F0B1C60}"/>
          </ac:picMkLst>
        </pc:picChg>
      </pc:sldChg>
      <pc:sldChg chg="addSp delSp modSp mod modNotesTx">
        <pc:chgData name="효원 조" userId="bc6a08bd60ab1b8f" providerId="LiveId" clId="{1C441A7E-52B3-4A8C-BDD5-A5757A271E18}" dt="2024-09-23T14:07:49.111" v="2436" actId="14100"/>
        <pc:sldMkLst>
          <pc:docMk/>
          <pc:sldMk cId="2408964362" sldId="260"/>
        </pc:sldMkLst>
        <pc:spChg chg="mod">
          <ac:chgData name="효원 조" userId="bc6a08bd60ab1b8f" providerId="LiveId" clId="{1C441A7E-52B3-4A8C-BDD5-A5757A271E18}" dt="2024-09-23T13:39:26.130" v="268" actId="20577"/>
          <ac:spMkLst>
            <pc:docMk/>
            <pc:sldMk cId="2408964362" sldId="260"/>
            <ac:spMk id="3" creationId="{00000000-0000-0000-0000-000000000000}"/>
          </ac:spMkLst>
        </pc:spChg>
        <pc:spChg chg="mod">
          <ac:chgData name="효원 조" userId="bc6a08bd60ab1b8f" providerId="LiveId" clId="{1C441A7E-52B3-4A8C-BDD5-A5757A271E18}" dt="2024-09-23T14:07:49.111" v="2436" actId="14100"/>
          <ac:spMkLst>
            <pc:docMk/>
            <pc:sldMk cId="2408964362" sldId="260"/>
            <ac:spMk id="8" creationId="{849C194B-5B0C-B9DC-57FC-C6106E3D6D09}"/>
          </ac:spMkLst>
        </pc:spChg>
        <pc:spChg chg="mod">
          <ac:chgData name="효원 조" userId="bc6a08bd60ab1b8f" providerId="LiveId" clId="{1C441A7E-52B3-4A8C-BDD5-A5757A271E18}" dt="2024-09-23T14:04:39.446" v="1677" actId="1076"/>
          <ac:spMkLst>
            <pc:docMk/>
            <pc:sldMk cId="2408964362" sldId="260"/>
            <ac:spMk id="9" creationId="{CF7FFCC4-1E5D-53FC-EE42-B8B822369F3A}"/>
          </ac:spMkLst>
        </pc:spChg>
        <pc:picChg chg="del">
          <ac:chgData name="효원 조" userId="bc6a08bd60ab1b8f" providerId="LiveId" clId="{1C441A7E-52B3-4A8C-BDD5-A5757A271E18}" dt="2024-09-23T13:37:47.897" v="223" actId="478"/>
          <ac:picMkLst>
            <pc:docMk/>
            <pc:sldMk cId="2408964362" sldId="260"/>
            <ac:picMk id="5" creationId="{E5B2ADB3-53B8-6BFD-A2A8-890B99D2146A}"/>
          </ac:picMkLst>
        </pc:picChg>
        <pc:picChg chg="mod">
          <ac:chgData name="효원 조" userId="bc6a08bd60ab1b8f" providerId="LiveId" clId="{1C441A7E-52B3-4A8C-BDD5-A5757A271E18}" dt="2024-09-23T14:04:18.573" v="1672" actId="1076"/>
          <ac:picMkLst>
            <pc:docMk/>
            <pc:sldMk cId="2408964362" sldId="260"/>
            <ac:picMk id="7" creationId="{BA5D96C5-A2EB-1A1C-1080-F6A5DDEABA31}"/>
          </ac:picMkLst>
        </pc:picChg>
        <pc:picChg chg="add mod">
          <ac:chgData name="효원 조" userId="bc6a08bd60ab1b8f" providerId="LiveId" clId="{1C441A7E-52B3-4A8C-BDD5-A5757A271E18}" dt="2024-09-23T13:59:47.091" v="1623" actId="1076"/>
          <ac:picMkLst>
            <pc:docMk/>
            <pc:sldMk cId="2408964362" sldId="260"/>
            <ac:picMk id="1026" creationId="{AD7165BE-94A1-0A07-8029-041A485107FD}"/>
          </ac:picMkLst>
        </pc:picChg>
        <pc:picChg chg="add mod">
          <ac:chgData name="효원 조" userId="bc6a08bd60ab1b8f" providerId="LiveId" clId="{1C441A7E-52B3-4A8C-BDD5-A5757A271E18}" dt="2024-09-23T13:59:54.887" v="1626" actId="1076"/>
          <ac:picMkLst>
            <pc:docMk/>
            <pc:sldMk cId="2408964362" sldId="260"/>
            <ac:picMk id="1028" creationId="{61CCD3E3-851D-C6B3-C2D1-0989F3574F55}"/>
          </ac:picMkLst>
        </pc:picChg>
        <pc:picChg chg="add mod">
          <ac:chgData name="효원 조" userId="bc6a08bd60ab1b8f" providerId="LiveId" clId="{1C441A7E-52B3-4A8C-BDD5-A5757A271E18}" dt="2024-09-23T14:07:33.425" v="2392" actId="14100"/>
          <ac:picMkLst>
            <pc:docMk/>
            <pc:sldMk cId="2408964362" sldId="260"/>
            <ac:picMk id="1030" creationId="{2F6B0A30-D4B7-F03E-5A06-8EF3CD92A3F0}"/>
          </ac:picMkLst>
        </pc:picChg>
      </pc:sldChg>
      <pc:sldChg chg="addSp modSp mod modNotesTx">
        <pc:chgData name="효원 조" userId="bc6a08bd60ab1b8f" providerId="LiveId" clId="{1C441A7E-52B3-4A8C-BDD5-A5757A271E18}" dt="2024-09-23T13:44:30.254" v="679" actId="1076"/>
        <pc:sldMkLst>
          <pc:docMk/>
          <pc:sldMk cId="2440783993" sldId="261"/>
        </pc:sldMkLst>
        <pc:spChg chg="add mod">
          <ac:chgData name="효원 조" userId="bc6a08bd60ab1b8f" providerId="LiveId" clId="{1C441A7E-52B3-4A8C-BDD5-A5757A271E18}" dt="2024-09-23T13:41:49.623" v="337" actId="1076"/>
          <ac:spMkLst>
            <pc:docMk/>
            <pc:sldMk cId="2440783993" sldId="261"/>
            <ac:spMk id="5" creationId="{3807E647-BBD1-BFA3-197D-E9FC2E6F6734}"/>
          </ac:spMkLst>
        </pc:spChg>
        <pc:spChg chg="add mod">
          <ac:chgData name="효원 조" userId="bc6a08bd60ab1b8f" providerId="LiveId" clId="{1C441A7E-52B3-4A8C-BDD5-A5757A271E18}" dt="2024-09-23T13:44:30.254" v="679" actId="1076"/>
          <ac:spMkLst>
            <pc:docMk/>
            <pc:sldMk cId="2440783993" sldId="261"/>
            <ac:spMk id="8" creationId="{920315F3-E07A-92EB-7469-60A681196AAE}"/>
          </ac:spMkLst>
        </pc:spChg>
        <pc:picChg chg="add mod">
          <ac:chgData name="효원 조" userId="bc6a08bd60ab1b8f" providerId="LiveId" clId="{1C441A7E-52B3-4A8C-BDD5-A5757A271E18}" dt="2024-09-23T13:43:51.045" v="594" actId="1076"/>
          <ac:picMkLst>
            <pc:docMk/>
            <pc:sldMk cId="2440783993" sldId="261"/>
            <ac:picMk id="7" creationId="{E9AACCF4-7528-2A81-CF5B-2DBBE4B0D1D5}"/>
          </ac:picMkLst>
        </pc:picChg>
      </pc:sldChg>
      <pc:sldChg chg="modNotesTx">
        <pc:chgData name="효원 조" userId="bc6a08bd60ab1b8f" providerId="LiveId" clId="{1C441A7E-52B3-4A8C-BDD5-A5757A271E18}" dt="2024-09-23T13:54:58.973" v="1613" actId="20577"/>
        <pc:sldMkLst>
          <pc:docMk/>
          <pc:sldMk cId="2104177587" sldId="262"/>
        </pc:sldMkLst>
      </pc:sldChg>
      <pc:sldChg chg="modSp mod">
        <pc:chgData name="효원 조" userId="bc6a08bd60ab1b8f" providerId="LiveId" clId="{1C441A7E-52B3-4A8C-BDD5-A5757A271E18}" dt="2024-09-23T13:55:14.065" v="1617" actId="20577"/>
        <pc:sldMkLst>
          <pc:docMk/>
          <pc:sldMk cId="3287760024" sldId="263"/>
        </pc:sldMkLst>
        <pc:spChg chg="mod">
          <ac:chgData name="효원 조" userId="bc6a08bd60ab1b8f" providerId="LiveId" clId="{1C441A7E-52B3-4A8C-BDD5-A5757A271E18}" dt="2024-09-23T13:55:14.065" v="1617" actId="20577"/>
          <ac:spMkLst>
            <pc:docMk/>
            <pc:sldMk cId="3287760024" sldId="263"/>
            <ac:spMk id="3" creationId="{00000000-0000-0000-0000-000000000000}"/>
          </ac:spMkLst>
        </pc:spChg>
      </pc:sldChg>
      <pc:sldChg chg="delSp modSp add del mod">
        <pc:chgData name="효원 조" userId="bc6a08bd60ab1b8f" providerId="LiveId" clId="{1C441A7E-52B3-4A8C-BDD5-A5757A271E18}" dt="2024-09-23T14:08:19.654" v="2437" actId="2696"/>
        <pc:sldMkLst>
          <pc:docMk/>
          <pc:sldMk cId="4271007156" sldId="264"/>
        </pc:sldMkLst>
        <pc:spChg chg="mod">
          <ac:chgData name="효원 조" userId="bc6a08bd60ab1b8f" providerId="LiveId" clId="{1C441A7E-52B3-4A8C-BDD5-A5757A271E18}" dt="2024-09-23T13:44:51.727" v="718" actId="20577"/>
          <ac:spMkLst>
            <pc:docMk/>
            <pc:sldMk cId="4271007156" sldId="264"/>
            <ac:spMk id="2" creationId="{00000000-0000-0000-0000-000000000000}"/>
          </ac:spMkLst>
        </pc:spChg>
        <pc:spChg chg="del">
          <ac:chgData name="효원 조" userId="bc6a08bd60ab1b8f" providerId="LiveId" clId="{1C441A7E-52B3-4A8C-BDD5-A5757A271E18}" dt="2024-09-23T13:44:53.416" v="719" actId="478"/>
          <ac:spMkLst>
            <pc:docMk/>
            <pc:sldMk cId="4271007156" sldId="264"/>
            <ac:spMk id="5" creationId="{3807E647-BBD1-BFA3-197D-E9FC2E6F6734}"/>
          </ac:spMkLst>
        </pc:spChg>
        <pc:spChg chg="del">
          <ac:chgData name="효원 조" userId="bc6a08bd60ab1b8f" providerId="LiveId" clId="{1C441A7E-52B3-4A8C-BDD5-A5757A271E18}" dt="2024-09-23T13:44:53.416" v="719" actId="478"/>
          <ac:spMkLst>
            <pc:docMk/>
            <pc:sldMk cId="4271007156" sldId="264"/>
            <ac:spMk id="8" creationId="{920315F3-E07A-92EB-7469-60A681196AAE}"/>
          </ac:spMkLst>
        </pc:spChg>
        <pc:picChg chg="del">
          <ac:chgData name="효원 조" userId="bc6a08bd60ab1b8f" providerId="LiveId" clId="{1C441A7E-52B3-4A8C-BDD5-A5757A271E18}" dt="2024-09-23T13:44:53.416" v="719" actId="478"/>
          <ac:picMkLst>
            <pc:docMk/>
            <pc:sldMk cId="4271007156" sldId="264"/>
            <ac:picMk id="7" creationId="{E9AACCF4-7528-2A81-CF5B-2DBBE4B0D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0FB84-9BA5-4677-8965-30DB32C4F93B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989A-C7BE-44C9-92F1-C2D2B5232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9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문제시 여긴 것은 </a:t>
            </a:r>
            <a:r>
              <a:rPr lang="ko-KR" altLang="en-US" dirty="0" err="1"/>
              <a:t>태깅된</a:t>
            </a:r>
            <a:r>
              <a:rPr lang="ko-KR" altLang="en-US" dirty="0"/>
              <a:t> 감정만으로 사용자의 기분과 니즈를 맞출 수 있을까 였습니다</a:t>
            </a:r>
            <a:r>
              <a:rPr lang="en-US" altLang="ko-KR" dirty="0"/>
              <a:t>. </a:t>
            </a:r>
            <a:r>
              <a:rPr lang="ko-KR" altLang="en-US" dirty="0"/>
              <a:t>그렇기에 새로운 방법으로 생각한 것이 감정을 나타내는 한정된 단어들을 </a:t>
            </a:r>
            <a:r>
              <a:rPr lang="ko-KR" altLang="en-US" dirty="0" err="1"/>
              <a:t>피처화하는</a:t>
            </a:r>
            <a:r>
              <a:rPr lang="ko-KR" altLang="en-US" dirty="0"/>
              <a:t> 것이 아니라 문장을 이용하는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단순히 문장을 통해 음악을 찾는 것에서 벗어나 여러 분야에 활용될 수 있을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심리 치료 과정에서 사용자의 현재 감정에 맞는 음악을 추천해줘 심리적 안정감을 줄 수 있고</a:t>
            </a:r>
            <a:r>
              <a:rPr lang="en-US" altLang="ko-KR" dirty="0"/>
              <a:t>, ppt </a:t>
            </a:r>
            <a:r>
              <a:rPr lang="ko-KR" altLang="en-US" dirty="0"/>
              <a:t>블로그의 배경음악에 사용될 수 있습니다</a:t>
            </a:r>
            <a:r>
              <a:rPr lang="en-US" altLang="ko-KR" dirty="0"/>
              <a:t>. </a:t>
            </a:r>
            <a:r>
              <a:rPr lang="ko-KR" altLang="en-US" dirty="0"/>
              <a:t>더불어</a:t>
            </a:r>
            <a:r>
              <a:rPr lang="en-US" altLang="ko-KR" dirty="0"/>
              <a:t>, </a:t>
            </a:r>
            <a:r>
              <a:rPr lang="ko-KR" altLang="en-US" dirty="0"/>
              <a:t>마케팅 등에도 고객의 리뷰나 피드백</a:t>
            </a:r>
            <a:r>
              <a:rPr lang="en-US" altLang="ko-KR" dirty="0"/>
              <a:t>, </a:t>
            </a:r>
            <a:r>
              <a:rPr lang="ko-KR" altLang="en-US" dirty="0"/>
              <a:t>상품에 갖는 감정을 이용해 알맞은 광고 음악에 사용하는 등 활용될 수 있을 것이라고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1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노래 추천에 사용할 데이터셋은 이와 같습니다</a:t>
            </a:r>
            <a:r>
              <a:rPr lang="en-US" altLang="ko-KR" dirty="0"/>
              <a:t>. </a:t>
            </a:r>
            <a:r>
              <a:rPr lang="ko-KR" altLang="en-US" dirty="0"/>
              <a:t>데이터를 봤을 때 </a:t>
            </a:r>
            <a:r>
              <a:rPr lang="ko-KR" altLang="en-US" dirty="0" err="1"/>
              <a:t>결측치는</a:t>
            </a:r>
            <a:r>
              <a:rPr lang="ko-KR" altLang="en-US" dirty="0"/>
              <a:t> 없었지만</a:t>
            </a:r>
            <a:r>
              <a:rPr lang="en-US" altLang="ko-KR" dirty="0"/>
              <a:t>, </a:t>
            </a:r>
            <a:r>
              <a:rPr lang="ko-KR" altLang="en-US" dirty="0"/>
              <a:t>복수 감정을 가진 음악들이 있어서 이 점을 반영하고자 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8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노래 추천에 사용할 데이터셋은 이와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3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논문을 통해 </a:t>
            </a:r>
            <a:r>
              <a:rPr lang="en-US" altLang="ko-KR" dirty="0"/>
              <a:t>INSIGHT</a:t>
            </a:r>
            <a:r>
              <a:rPr lang="ko-KR" altLang="en-US" dirty="0"/>
              <a:t>를 얻어볼 예정입니다</a:t>
            </a:r>
            <a:r>
              <a:rPr lang="en-US" altLang="ko-KR" dirty="0"/>
              <a:t>. </a:t>
            </a:r>
            <a:r>
              <a:rPr lang="ko-KR" altLang="en-US" dirty="0"/>
              <a:t>첫번째는 발화를 담은 </a:t>
            </a:r>
            <a:r>
              <a:rPr lang="en-US" altLang="ko-KR" dirty="0"/>
              <a:t>“</a:t>
            </a:r>
            <a:r>
              <a:rPr lang="ko-KR" altLang="en-US" dirty="0"/>
              <a:t>음성 데이터</a:t>
            </a:r>
            <a:r>
              <a:rPr lang="en-US" altLang="ko-KR" dirty="0"/>
              <a:t>”</a:t>
            </a:r>
            <a:r>
              <a:rPr lang="ko-KR" altLang="en-US" dirty="0"/>
              <a:t>의 감정을 이용하여 음악을 찾아주는 방법이며</a:t>
            </a:r>
            <a:r>
              <a:rPr lang="en-US" altLang="ko-KR" dirty="0"/>
              <a:t>, </a:t>
            </a:r>
            <a:r>
              <a:rPr lang="ko-KR" altLang="en-US" dirty="0"/>
              <a:t>두번째는 첫번째 논문의 </a:t>
            </a:r>
            <a:r>
              <a:rPr lang="ko-KR" altLang="en-US" dirty="0" err="1"/>
              <a:t>근간이된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를 통해 음악을 찾아주는 방법입니다</a:t>
            </a:r>
            <a:r>
              <a:rPr lang="en-US" altLang="ko-KR" dirty="0"/>
              <a:t>. </a:t>
            </a:r>
            <a:r>
              <a:rPr lang="ko-KR" altLang="en-US" dirty="0"/>
              <a:t>간략한 내용은 단어 뿐만 아니라 문장 </a:t>
            </a:r>
            <a:r>
              <a:rPr lang="ko-KR" altLang="en-US" dirty="0" err="1"/>
              <a:t>태깅의</a:t>
            </a:r>
            <a:r>
              <a:rPr lang="ko-KR" altLang="en-US" dirty="0"/>
              <a:t> 범용적인 범위의 음악 검색을 하는 모델에 대한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5143498"/>
                </a:moveTo>
                <a:lnTo>
                  <a:pt x="1181100" y="5143498"/>
                </a:lnTo>
                <a:lnTo>
                  <a:pt x="1181100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1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5143498"/>
                </a:moveTo>
                <a:lnTo>
                  <a:pt x="1181100" y="5143498"/>
                </a:lnTo>
                <a:lnTo>
                  <a:pt x="1181100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1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822" y="0"/>
            <a:ext cx="38100" cy="2149475"/>
          </a:xfrm>
          <a:custGeom>
            <a:avLst/>
            <a:gdLst/>
            <a:ahLst/>
            <a:cxnLst/>
            <a:rect l="l" t="t" r="r" b="b"/>
            <a:pathLst>
              <a:path w="38100" h="2149475">
                <a:moveTo>
                  <a:pt x="0" y="2149094"/>
                </a:moveTo>
                <a:lnTo>
                  <a:pt x="38100" y="2149094"/>
                </a:lnTo>
                <a:lnTo>
                  <a:pt x="38100" y="0"/>
                </a:lnTo>
                <a:lnTo>
                  <a:pt x="0" y="0"/>
                </a:lnTo>
                <a:lnTo>
                  <a:pt x="0" y="2149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142998"/>
            <a:ext cx="1181087" cy="3000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197" y="295401"/>
            <a:ext cx="599160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450084"/>
            <a:ext cx="120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T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589" y="2712077"/>
            <a:ext cx="4067811" cy="75405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500" b="1" dirty="0">
                <a:solidFill>
                  <a:srgbClr val="18254A"/>
                </a:solidFill>
                <a:latin typeface="맑은 고딕"/>
                <a:cs typeface="맑은 고딕"/>
              </a:rPr>
              <a:t>CUAI</a:t>
            </a:r>
            <a:r>
              <a:rPr sz="2500" b="1" spc="-4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en-US" sz="2500" b="1" spc="-45" dirty="0">
                <a:solidFill>
                  <a:srgbClr val="18254A"/>
                </a:solidFill>
                <a:latin typeface="맑은 고딕"/>
                <a:cs typeface="맑은 고딕"/>
              </a:rPr>
              <a:t>MM</a:t>
            </a:r>
            <a:r>
              <a:rPr sz="2500" b="1" spc="-70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ko-KR" altLang="en-US" sz="2500" b="1" spc="-70" dirty="0">
                <a:solidFill>
                  <a:srgbClr val="18254A"/>
                </a:solidFill>
                <a:latin typeface="맑은 고딕"/>
                <a:cs typeface="맑은 고딕"/>
              </a:rPr>
              <a:t>프로젝트</a:t>
            </a:r>
            <a:r>
              <a:rPr sz="2500" b="1" spc="-4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en-US" sz="2500" b="1" spc="-25" dirty="0">
                <a:solidFill>
                  <a:srgbClr val="18254A"/>
                </a:solidFill>
                <a:latin typeface="맑은 고딕"/>
                <a:cs typeface="맑은 고딕"/>
              </a:rPr>
              <a:t>1</a:t>
            </a:r>
            <a:r>
              <a:rPr sz="2500" b="1" spc="-25" dirty="0">
                <a:solidFill>
                  <a:srgbClr val="18254A"/>
                </a:solidFill>
                <a:latin typeface="맑은 고딕"/>
                <a:cs typeface="맑은 고딕"/>
              </a:rPr>
              <a:t>팀</a:t>
            </a:r>
            <a:endParaRPr sz="25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spc="-10">
                <a:solidFill>
                  <a:srgbClr val="18254A"/>
                </a:solidFill>
                <a:latin typeface="맑은 고딕"/>
                <a:cs typeface="맑은 고딕"/>
              </a:rPr>
              <a:t>2024.09.</a:t>
            </a:r>
            <a:r>
              <a:rPr lang="en-US" sz="1400" spc="-10">
                <a:solidFill>
                  <a:srgbClr val="18254A"/>
                </a:solidFill>
                <a:latin typeface="맑은 고딕"/>
                <a:cs typeface="맑은 고딕"/>
              </a:rPr>
              <a:t>2</a:t>
            </a:r>
            <a:r>
              <a:rPr sz="1400" spc="-10">
                <a:solidFill>
                  <a:srgbClr val="18254A"/>
                </a:solidFill>
                <a:latin typeface="맑은 고딕"/>
                <a:cs typeface="맑은 고딕"/>
              </a:rPr>
              <a:t>3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588" y="3967988"/>
            <a:ext cx="16294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 err="1">
                <a:solidFill>
                  <a:srgbClr val="18254A"/>
                </a:solidFill>
                <a:latin typeface="맑은 고딕"/>
                <a:cs typeface="맑은 고딕"/>
              </a:rPr>
              <a:t>발표자</a:t>
            </a:r>
            <a:r>
              <a:rPr sz="1100" spc="-1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sz="1100" spc="-50" dirty="0">
                <a:solidFill>
                  <a:srgbClr val="18254A"/>
                </a:solidFill>
                <a:latin typeface="맑은 고딕"/>
                <a:cs typeface="맑은 고딕"/>
              </a:rPr>
              <a:t>:</a:t>
            </a:r>
            <a:r>
              <a:rPr lang="en-US" sz="1100" spc="-50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ko-KR" altLang="en-US" sz="1100" spc="-50" dirty="0" err="1">
                <a:solidFill>
                  <a:srgbClr val="18254A"/>
                </a:solidFill>
                <a:latin typeface="맑은 고딕"/>
                <a:cs typeface="맑은 고딕"/>
              </a:rPr>
              <a:t>최규원</a:t>
            </a:r>
            <a:endParaRPr sz="1100" dirty="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6" name="object 6"/>
            <p:cNvSpPr/>
            <p:nvPr/>
          </p:nvSpPr>
          <p:spPr>
            <a:xfrm>
              <a:off x="153822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0" y="2149094"/>
                  </a:moveTo>
                  <a:lnTo>
                    <a:pt x="38100" y="214909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2149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998"/>
              <a:ext cx="1181087" cy="300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3" name="object 3"/>
            <p:cNvSpPr/>
            <p:nvPr/>
          </p:nvSpPr>
          <p:spPr>
            <a:xfrm>
              <a:off x="153822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0" y="2149094"/>
                  </a:moveTo>
                  <a:lnTo>
                    <a:pt x="38100" y="214909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2149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998"/>
              <a:ext cx="1181087" cy="30005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7805" y="394538"/>
            <a:ext cx="53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18254A"/>
                </a:solidFill>
                <a:latin typeface="맑은 고딕"/>
                <a:cs typeface="맑은 고딕"/>
              </a:rPr>
              <a:t>목차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3943-6848-777B-8ED1-AD28B673962C}"/>
              </a:ext>
            </a:extLst>
          </p:cNvPr>
          <p:cNvSpPr txBox="1"/>
          <p:nvPr/>
        </p:nvSpPr>
        <p:spPr>
          <a:xfrm>
            <a:off x="1487804" y="1366048"/>
            <a:ext cx="422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프로젝트 목적 소개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프로젝트 진행계획 및 상황</a:t>
            </a:r>
            <a:endParaRPr lang="en-US" altLang="ko-KR" b="1" dirty="0">
              <a:latin typeface="+mj-ea"/>
              <a:ea typeface="+mj-ea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0261" y="1242999"/>
            <a:ext cx="4326255" cy="3453129"/>
            <a:chOff x="1580261" y="1242999"/>
            <a:chExt cx="4326255" cy="3453129"/>
          </a:xfrm>
        </p:grpSpPr>
        <p:sp>
          <p:nvSpPr>
            <p:cNvPr id="3" name="object 3"/>
            <p:cNvSpPr/>
            <p:nvPr/>
          </p:nvSpPr>
          <p:spPr>
            <a:xfrm>
              <a:off x="1599311" y="1262049"/>
              <a:ext cx="4288155" cy="3415029"/>
            </a:xfrm>
            <a:custGeom>
              <a:avLst/>
              <a:gdLst/>
              <a:ahLst/>
              <a:cxnLst/>
              <a:rect l="l" t="t" r="r" b="b"/>
              <a:pathLst>
                <a:path w="4288155" h="3415029">
                  <a:moveTo>
                    <a:pt x="4287647" y="0"/>
                  </a:moveTo>
                  <a:lnTo>
                    <a:pt x="0" y="0"/>
                  </a:lnTo>
                  <a:lnTo>
                    <a:pt x="0" y="3414649"/>
                  </a:lnTo>
                  <a:lnTo>
                    <a:pt x="4287647" y="3414649"/>
                  </a:lnTo>
                  <a:lnTo>
                    <a:pt x="4287647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9311" y="1262049"/>
              <a:ext cx="4288155" cy="3415029"/>
            </a:xfrm>
            <a:custGeom>
              <a:avLst/>
              <a:gdLst/>
              <a:ahLst/>
              <a:cxnLst/>
              <a:rect l="l" t="t" r="r" b="b"/>
              <a:pathLst>
                <a:path w="4288155" h="3415029">
                  <a:moveTo>
                    <a:pt x="0" y="3414649"/>
                  </a:moveTo>
                  <a:lnTo>
                    <a:pt x="4287647" y="3414649"/>
                  </a:lnTo>
                  <a:lnTo>
                    <a:pt x="4287647" y="0"/>
                  </a:lnTo>
                  <a:lnTo>
                    <a:pt x="0" y="0"/>
                  </a:lnTo>
                  <a:lnTo>
                    <a:pt x="0" y="3414649"/>
                  </a:lnTo>
                  <a:close/>
                </a:path>
              </a:pathLst>
            </a:custGeom>
            <a:ln w="38100">
              <a:solidFill>
                <a:srgbClr val="182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7805" y="394538"/>
            <a:ext cx="3176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스터디원</a:t>
            </a:r>
            <a:r>
              <a:rPr b="0" spc="-30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소개</a:t>
            </a:r>
            <a:r>
              <a:rPr b="0" spc="-1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및</a:t>
            </a:r>
            <a:r>
              <a:rPr b="0" spc="-1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만남</a:t>
            </a:r>
            <a:r>
              <a:rPr b="0" spc="-25" dirty="0">
                <a:solidFill>
                  <a:srgbClr val="18254A"/>
                </a:solidFill>
                <a:latin typeface="맑은 고딕"/>
                <a:cs typeface="맑은 고딕"/>
              </a:rPr>
              <a:t> 인증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71438" y="1659127"/>
            <a:ext cx="2362962" cy="1444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맑은 고딕"/>
                <a:cs typeface="맑은 고딕"/>
              </a:rPr>
              <a:t>스터디원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1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spc="-50" dirty="0">
                <a:latin typeface="맑은 고딕"/>
                <a:cs typeface="맑은 고딕"/>
              </a:rPr>
              <a:t>:</a:t>
            </a:r>
            <a:r>
              <a:rPr lang="en-US" sz="1400" spc="-50" dirty="0">
                <a:latin typeface="맑은 고딕"/>
                <a:cs typeface="맑은 고딕"/>
              </a:rPr>
              <a:t> </a:t>
            </a:r>
            <a:r>
              <a:rPr lang="ko-KR" altLang="en-US" sz="1400" spc="-50" dirty="0">
                <a:latin typeface="맑은 고딕"/>
                <a:cs typeface="맑은 고딕"/>
              </a:rPr>
              <a:t>문주일</a:t>
            </a:r>
            <a:endParaRPr sz="1400" dirty="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스터디원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2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spc="-50" dirty="0">
                <a:latin typeface="맑은 고딕"/>
                <a:cs typeface="맑은 고딕"/>
              </a:rPr>
              <a:t>:</a:t>
            </a:r>
            <a:r>
              <a:rPr lang="en-US" sz="1400" spc="-50" dirty="0">
                <a:latin typeface="맑은 고딕"/>
                <a:cs typeface="맑은 고딕"/>
              </a:rPr>
              <a:t> </a:t>
            </a:r>
            <a:r>
              <a:rPr lang="ko-KR" altLang="en-US" sz="1400" spc="-50" dirty="0">
                <a:latin typeface="맑은 고딕"/>
                <a:cs typeface="맑은 고딕"/>
              </a:rPr>
              <a:t>조효원</a:t>
            </a:r>
            <a:endParaRPr lang="en-US" sz="1400" spc="-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endParaRPr lang="en-US" sz="1400" spc="-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spc="-50" dirty="0" err="1">
                <a:latin typeface="맑은 고딕"/>
                <a:cs typeface="맑은 고딕"/>
              </a:rPr>
              <a:t>스터디원</a:t>
            </a:r>
            <a:r>
              <a:rPr lang="ko-KR" altLang="en-US" sz="1400" spc="-50" dirty="0">
                <a:latin typeface="맑은 고딕"/>
                <a:cs typeface="맑은 고딕"/>
              </a:rPr>
              <a:t> </a:t>
            </a:r>
            <a:r>
              <a:rPr lang="en-US" altLang="ko-KR" sz="1400" spc="-50" dirty="0">
                <a:latin typeface="맑은 고딕"/>
                <a:cs typeface="맑은 고딕"/>
              </a:rPr>
              <a:t>3 : </a:t>
            </a:r>
            <a:r>
              <a:rPr lang="ko-KR" altLang="en-US" sz="1400" spc="-50" dirty="0" err="1">
                <a:latin typeface="맑은 고딕"/>
                <a:cs typeface="맑은 고딕"/>
              </a:rPr>
              <a:t>최규원</a:t>
            </a:r>
            <a:endParaRPr lang="en-US" altLang="ko-KR" sz="1400" spc="-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endParaRPr lang="en-US" sz="14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dirty="0" err="1">
                <a:latin typeface="맑은 고딕"/>
                <a:cs typeface="맑은 고딕"/>
              </a:rPr>
              <a:t>스터디원</a:t>
            </a:r>
            <a:r>
              <a:rPr lang="en-US" altLang="ko-KR" sz="1400" dirty="0">
                <a:latin typeface="맑은 고딕"/>
                <a:cs typeface="맑은 고딕"/>
              </a:rPr>
              <a:t>4 : </a:t>
            </a:r>
            <a:r>
              <a:rPr lang="ko-KR" altLang="en-US" sz="1400" dirty="0" err="1">
                <a:latin typeface="맑은 고딕"/>
                <a:cs typeface="맑은 고딕"/>
              </a:rPr>
              <a:t>최형용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78799-D439-8F2F-5B42-90ACA2C99062}"/>
              </a:ext>
            </a:extLst>
          </p:cNvPr>
          <p:cNvSpPr txBox="1"/>
          <p:nvPr/>
        </p:nvSpPr>
        <p:spPr>
          <a:xfrm>
            <a:off x="1820803" y="135255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310</a:t>
            </a:r>
            <a:r>
              <a:rPr lang="ko-KR" altLang="en-US" dirty="0"/>
              <a:t>관 </a:t>
            </a:r>
            <a:r>
              <a:rPr lang="en-US" altLang="ko-KR" dirty="0"/>
              <a:t>825</a:t>
            </a:r>
            <a:r>
              <a:rPr lang="ko-KR" altLang="en-US" dirty="0"/>
              <a:t>호 룸</a:t>
            </a:r>
            <a:r>
              <a:rPr lang="en-US" altLang="ko-KR" dirty="0"/>
              <a:t>1</a:t>
            </a:r>
            <a:r>
              <a:rPr lang="ko-KR" altLang="en-US" dirty="0"/>
              <a:t>에서 목요일 </a:t>
            </a:r>
            <a:r>
              <a:rPr lang="en-US" altLang="ko-KR" dirty="0"/>
              <a:t>6:00~8:30</a:t>
            </a:r>
            <a:r>
              <a:rPr lang="ko-KR" altLang="en-US" dirty="0"/>
              <a:t>까지 회의 진행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1259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TASK</a:t>
            </a:r>
            <a:r>
              <a:rPr spc="-10" dirty="0"/>
              <a:t> </a:t>
            </a:r>
            <a:r>
              <a:rPr spc="-25" dirty="0"/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7" y="906221"/>
            <a:ext cx="343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sz="1600" b="1" dirty="0">
                <a:latin typeface="맑은 고딕"/>
                <a:cs typeface="맑은 고딕"/>
              </a:rPr>
              <a:t>감정분석을</a:t>
            </a:r>
            <a:r>
              <a:rPr sz="1600" b="1" spc="-50" dirty="0">
                <a:latin typeface="맑은 고딕"/>
                <a:cs typeface="맑은 고딕"/>
              </a:rPr>
              <a:t> </a:t>
            </a:r>
            <a:r>
              <a:rPr sz="1600" b="1" dirty="0">
                <a:latin typeface="맑은 고딕"/>
                <a:cs typeface="맑은 고딕"/>
              </a:rPr>
              <a:t>통한</a:t>
            </a:r>
            <a:r>
              <a:rPr sz="1600" b="1" spc="-70" dirty="0">
                <a:latin typeface="맑은 고딕"/>
                <a:cs typeface="맑은 고딕"/>
              </a:rPr>
              <a:t> </a:t>
            </a:r>
            <a:r>
              <a:rPr sz="1600" b="1" spc="-20" dirty="0">
                <a:latin typeface="맑은 고딕"/>
                <a:cs typeface="맑은 고딕"/>
              </a:rPr>
              <a:t>MUSIC</a:t>
            </a:r>
            <a:r>
              <a:rPr sz="1600" b="1" dirty="0">
                <a:latin typeface="맑은 고딕"/>
                <a:cs typeface="맑은 고딕"/>
              </a:rPr>
              <a:t>	</a:t>
            </a:r>
            <a:r>
              <a:rPr sz="1600" b="1" spc="-10" dirty="0">
                <a:latin typeface="맑은 고딕"/>
                <a:cs typeface="맑은 고딕"/>
              </a:rPr>
              <a:t>RETRIEVAL</a:t>
            </a:r>
            <a:endParaRPr sz="1600" dirty="0">
              <a:latin typeface="맑은 고딕"/>
              <a:cs typeface="맑은 고딕"/>
            </a:endParaRPr>
          </a:p>
        </p:txBody>
      </p:sp>
      <p:pic>
        <p:nvPicPr>
          <p:cNvPr id="1026" name="Picture 2" descr="Thinking Emoji Sticker - Thinking Emoji Face - Discover &amp; Share GIFs">
            <a:extLst>
              <a:ext uri="{FF2B5EF4-FFF2-40B4-BE49-F238E27FC236}">
                <a16:creationId xmlns:a16="http://schemas.microsoft.com/office/drawing/2014/main" id="{A099C046-EA58-8413-181D-C5E945B5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04950"/>
            <a:ext cx="142181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A3EFB-DAFF-6098-8529-15AF58D8778C}"/>
              </a:ext>
            </a:extLst>
          </p:cNvPr>
          <p:cNvSpPr txBox="1"/>
          <p:nvPr/>
        </p:nvSpPr>
        <p:spPr>
          <a:xfrm>
            <a:off x="5011547" y="32575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태그된</a:t>
            </a:r>
            <a:r>
              <a:rPr lang="ko-KR" altLang="en-US" b="1" dirty="0"/>
              <a:t> 감정 기반 검색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5A1D0A9-4142-8FB5-8CA8-53A2B45CCADA}"/>
              </a:ext>
            </a:extLst>
          </p:cNvPr>
          <p:cNvSpPr/>
          <p:nvPr/>
        </p:nvSpPr>
        <p:spPr>
          <a:xfrm>
            <a:off x="5257800" y="371475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19B11-34BB-24C6-7ABB-48F9D2C2F8EC}"/>
              </a:ext>
            </a:extLst>
          </p:cNvPr>
          <p:cNvSpPr txBox="1"/>
          <p:nvPr/>
        </p:nvSpPr>
        <p:spPr>
          <a:xfrm>
            <a:off x="5001778" y="4407558"/>
            <a:ext cx="420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감정이 드러나는 텍스트 통해 원하는 노래를 추천해줄 수 있을까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pic>
        <p:nvPicPr>
          <p:cNvPr id="2050" name="Picture 2" descr="감정을 기반으로 한 music retrieval model">
            <a:extLst>
              <a:ext uri="{FF2B5EF4-FFF2-40B4-BE49-F238E27FC236}">
                <a16:creationId xmlns:a16="http://schemas.microsoft.com/office/drawing/2014/main" id="{0953D884-B948-1C84-2B63-46F4AF63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4950"/>
            <a:ext cx="3011297" cy="301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1259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TASK</a:t>
            </a:r>
            <a:r>
              <a:rPr spc="-10" dirty="0"/>
              <a:t> </a:t>
            </a:r>
            <a:r>
              <a:rPr spc="-25" dirty="0"/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6" y="906220"/>
            <a:ext cx="56628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sz="1600" b="1" dirty="0">
                <a:latin typeface="맑은 고딕"/>
                <a:cs typeface="맑은 고딕"/>
              </a:rPr>
              <a:t>감정분석을</a:t>
            </a:r>
            <a:r>
              <a:rPr sz="1600" b="1" spc="-50" dirty="0">
                <a:latin typeface="맑은 고딕"/>
                <a:cs typeface="맑은 고딕"/>
              </a:rPr>
              <a:t> </a:t>
            </a:r>
            <a:r>
              <a:rPr sz="1600" b="1" dirty="0">
                <a:latin typeface="맑은 고딕"/>
                <a:cs typeface="맑은 고딕"/>
              </a:rPr>
              <a:t>통한</a:t>
            </a:r>
            <a:r>
              <a:rPr sz="1600" b="1" spc="-70" dirty="0">
                <a:latin typeface="맑은 고딕"/>
                <a:cs typeface="맑은 고딕"/>
              </a:rPr>
              <a:t> </a:t>
            </a:r>
            <a:r>
              <a:rPr sz="1600" b="1" spc="-20" dirty="0">
                <a:latin typeface="맑은 고딕"/>
                <a:cs typeface="맑은 고딕"/>
              </a:rPr>
              <a:t>MUSIC</a:t>
            </a:r>
            <a:r>
              <a:rPr sz="1600" b="1" dirty="0">
                <a:latin typeface="맑은 고딕"/>
                <a:cs typeface="맑은 고딕"/>
              </a:rPr>
              <a:t>	</a:t>
            </a:r>
            <a:r>
              <a:rPr sz="1600" b="1" spc="-10" dirty="0">
                <a:latin typeface="맑은 고딕"/>
                <a:cs typeface="맑은 고딕"/>
              </a:rPr>
              <a:t>RETRIEVAL</a:t>
            </a:r>
            <a:r>
              <a:rPr lang="en-US" sz="1600" b="1" spc="-10" dirty="0">
                <a:latin typeface="맑은 고딕"/>
                <a:cs typeface="맑은 고딕"/>
              </a:rPr>
              <a:t> Application</a:t>
            </a:r>
            <a:endParaRPr sz="1600" dirty="0">
              <a:latin typeface="맑은 고딕"/>
              <a:cs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5D96C5-A2EB-1A1C-1080-F6A5DDEA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627680"/>
            <a:ext cx="1082842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9C194B-5B0C-B9DC-57FC-C6106E3D6D09}"/>
              </a:ext>
            </a:extLst>
          </p:cNvPr>
          <p:cNvSpPr txBox="1"/>
          <p:nvPr/>
        </p:nvSpPr>
        <p:spPr>
          <a:xfrm>
            <a:off x="1676400" y="381936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심리적 안정감을 주는 음악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FFCC4-1E5D-53FC-EE42-B8B822369F3A}"/>
              </a:ext>
            </a:extLst>
          </p:cNvPr>
          <p:cNvSpPr txBox="1"/>
          <p:nvPr/>
        </p:nvSpPr>
        <p:spPr>
          <a:xfrm>
            <a:off x="5092951" y="3654968"/>
            <a:ext cx="273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Ppt,</a:t>
            </a:r>
            <a:r>
              <a:rPr lang="ko-KR" altLang="en-US" b="1" dirty="0"/>
              <a:t> 블로그의</a:t>
            </a:r>
            <a:endParaRPr lang="en-US" altLang="ko-KR" b="1" dirty="0"/>
          </a:p>
          <a:p>
            <a:r>
              <a:rPr lang="ko-KR" altLang="en-US" b="1" dirty="0"/>
              <a:t>배경음악</a:t>
            </a:r>
            <a:endParaRPr lang="en-US" altLang="ko-KR" b="1" dirty="0"/>
          </a:p>
        </p:txBody>
      </p:sp>
      <p:pic>
        <p:nvPicPr>
          <p:cNvPr id="1026" name="Picture 2" descr="네이버 블로그 SEO 검색 상위 노출 팁 | 요우데브위키 | YOWU DEV WIKI">
            <a:extLst>
              <a:ext uri="{FF2B5EF4-FFF2-40B4-BE49-F238E27FC236}">
                <a16:creationId xmlns:a16="http://schemas.microsoft.com/office/drawing/2014/main" id="{AD7165BE-94A1-0A07-8029-041A48510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3240" x2="74250" y2="55587"/>
                        <a14:foregroundMark x1="74250" y1="55587" x2="43000" y2="61732"/>
                        <a14:foregroundMark x1="43000" y1="61732" x2="36000" y2="36313"/>
                        <a14:foregroundMark x1="36000" y1="36313" x2="36000" y2="35196"/>
                        <a14:foregroundMark x1="36250" y1="47486" x2="40750" y2="53073"/>
                        <a14:foregroundMark x1="48250" y1="46648" x2="51750" y2="53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486150"/>
            <a:ext cx="990494" cy="8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erson writing a blog and music flowing from a computer">
            <a:extLst>
              <a:ext uri="{FF2B5EF4-FFF2-40B4-BE49-F238E27FC236}">
                <a16:creationId xmlns:a16="http://schemas.microsoft.com/office/drawing/2014/main" id="{61CCD3E3-851D-C6B3-C2D1-0989F357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69" y="1314450"/>
            <a:ext cx="22669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심리 치료 감정 분석 음악 추천 심리적 안정감">
            <a:extLst>
              <a:ext uri="{FF2B5EF4-FFF2-40B4-BE49-F238E27FC236}">
                <a16:creationId xmlns:a16="http://schemas.microsoft.com/office/drawing/2014/main" id="{2F6B0A30-D4B7-F03E-5A06-8EF3CD92A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13896"/>
            <a:ext cx="2381804" cy="238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6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23862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10"/>
              <a:t>데이터셋</a:t>
            </a:r>
            <a:r>
              <a:rPr spc="-10" dirty="0"/>
              <a:t> </a:t>
            </a:r>
            <a:r>
              <a:rPr spc="-25" dirty="0"/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7" y="868495"/>
            <a:ext cx="5662804" cy="31643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en-US" sz="1600" b="1" dirty="0">
                <a:latin typeface="맑은 고딕"/>
                <a:cs typeface="맑은 고딕"/>
              </a:rPr>
              <a:t>EMOTIFY(363MB)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en-US" sz="1600" b="1" dirty="0">
                <a:latin typeface="맑은 고딕"/>
                <a:cs typeface="맑은 고딕"/>
              </a:rPr>
              <a:t>400</a:t>
            </a:r>
            <a:r>
              <a:rPr lang="ko-KR" altLang="en-US" sz="1600" b="1" dirty="0">
                <a:latin typeface="맑은 고딕"/>
                <a:cs typeface="맑은 고딕"/>
              </a:rPr>
              <a:t>개의 발췌된 </a:t>
            </a:r>
            <a:r>
              <a:rPr lang="en-US" altLang="ko-KR" sz="1600" b="1" dirty="0">
                <a:latin typeface="맑은 고딕"/>
                <a:cs typeface="맑은 고딕"/>
              </a:rPr>
              <a:t>wav </a:t>
            </a:r>
            <a:r>
              <a:rPr lang="ko-KR" altLang="en-US" sz="1600" b="1" dirty="0">
                <a:latin typeface="맑은 고딕"/>
                <a:cs typeface="맑은 고딕"/>
              </a:rPr>
              <a:t>형식의 음악 데이터</a:t>
            </a:r>
            <a:r>
              <a:rPr lang="en-US" altLang="ko-KR" sz="1600" b="1" dirty="0">
                <a:latin typeface="맑은 고딕"/>
                <a:cs typeface="맑은 고딕"/>
              </a:rPr>
              <a:t>(60</a:t>
            </a:r>
            <a:r>
              <a:rPr lang="ko-KR" altLang="en-US" sz="1600" b="1" dirty="0">
                <a:latin typeface="맑은 고딕"/>
                <a:cs typeface="맑은 고딕"/>
              </a:rPr>
              <a:t>초</a:t>
            </a:r>
            <a:r>
              <a:rPr lang="en-US" altLang="ko-KR" sz="1600" b="1" dirty="0">
                <a:latin typeface="맑은 고딕"/>
                <a:cs typeface="맑은 고딕"/>
              </a:rPr>
              <a:t>)</a:t>
            </a:r>
            <a:r>
              <a:rPr lang="ko-KR" altLang="en-US" sz="1600" b="1" dirty="0">
                <a:latin typeface="맑은 고딕"/>
                <a:cs typeface="맑은 고딕"/>
              </a:rPr>
              <a:t>와</a:t>
            </a:r>
            <a:endParaRPr lang="en-US" altLang="ko-KR" sz="1600" b="1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b="1" dirty="0">
                <a:latin typeface="맑은 고딕"/>
                <a:cs typeface="맑은 고딕"/>
              </a:rPr>
              <a:t>총 </a:t>
            </a:r>
            <a:r>
              <a:rPr lang="en-US" sz="1600" b="1" dirty="0">
                <a:latin typeface="맑은 고딕"/>
                <a:cs typeface="맑은 고딕"/>
              </a:rPr>
              <a:t>9</a:t>
            </a:r>
            <a:r>
              <a:rPr lang="ko-KR" altLang="en-US" sz="1600" b="1" dirty="0">
                <a:latin typeface="맑은 고딕"/>
                <a:cs typeface="맑은 고딕"/>
              </a:rPr>
              <a:t>개의 감정이 주석으로 달려있다</a:t>
            </a:r>
            <a:r>
              <a:rPr lang="en-US" altLang="ko-KR" sz="1600" b="1" dirty="0">
                <a:latin typeface="맑은 고딕"/>
                <a:cs typeface="맑은 고딕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b="1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맑은 고딕"/>
                <a:cs typeface="맑은 고딕"/>
              </a:rPr>
              <a:t>Music Styles: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주로 네 가지 장르로 구성</a:t>
            </a:r>
            <a:r>
              <a:rPr lang="en-US" altLang="ko-KR" sz="1100" dirty="0">
                <a:latin typeface="맑은 고딕"/>
                <a:cs typeface="맑은 고딕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록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Rock).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클래식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Classical).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팝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Pop).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전자 음악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Electronic).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D761B-CC37-1804-2CF9-4BB172540826}"/>
              </a:ext>
            </a:extLst>
          </p:cNvPr>
          <p:cNvSpPr txBox="1"/>
          <p:nvPr/>
        </p:nvSpPr>
        <p:spPr>
          <a:xfrm>
            <a:off x="3886201" y="2115952"/>
            <a:ext cx="3352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Annotation (Categorical):</a:t>
            </a:r>
          </a:p>
          <a:p>
            <a:r>
              <a:rPr lang="en-US" altLang="ko-KR" sz="1100" dirty="0">
                <a:latin typeface="+mj-ea"/>
                <a:ea typeface="+mj-ea"/>
              </a:rPr>
              <a:t>1. </a:t>
            </a:r>
            <a:r>
              <a:rPr lang="ko-KR" altLang="en-US" sz="1100" dirty="0">
                <a:latin typeface="+mj-ea"/>
                <a:ea typeface="+mj-ea"/>
              </a:rPr>
              <a:t>놀라움</a:t>
            </a:r>
            <a:r>
              <a:rPr lang="en-US" altLang="ko-KR" sz="1100" dirty="0">
                <a:latin typeface="+mj-ea"/>
                <a:ea typeface="+mj-ea"/>
              </a:rPr>
              <a:t>(Amazement).</a:t>
            </a:r>
          </a:p>
          <a:p>
            <a:r>
              <a:rPr lang="en-US" altLang="ko-KR" sz="1100" dirty="0">
                <a:latin typeface="+mj-ea"/>
                <a:ea typeface="+mj-ea"/>
              </a:rPr>
              <a:t>2. </a:t>
            </a:r>
            <a:r>
              <a:rPr lang="ko-KR" altLang="en-US" sz="1100" dirty="0">
                <a:latin typeface="+mj-ea"/>
                <a:ea typeface="+mj-ea"/>
              </a:rPr>
              <a:t>엄숙함</a:t>
            </a:r>
            <a:r>
              <a:rPr lang="en-US" altLang="ko-KR" sz="1100" dirty="0">
                <a:latin typeface="+mj-ea"/>
                <a:ea typeface="+mj-ea"/>
              </a:rPr>
              <a:t>(Solemnity).</a:t>
            </a:r>
          </a:p>
          <a:p>
            <a:r>
              <a:rPr lang="en-US" altLang="ko-KR" sz="1100" dirty="0">
                <a:latin typeface="+mj-ea"/>
                <a:ea typeface="+mj-ea"/>
              </a:rPr>
              <a:t>3. </a:t>
            </a:r>
            <a:r>
              <a:rPr lang="ko-KR" altLang="en-US" sz="1100" dirty="0">
                <a:latin typeface="+mj-ea"/>
                <a:ea typeface="+mj-ea"/>
              </a:rPr>
              <a:t>부드러움</a:t>
            </a:r>
            <a:r>
              <a:rPr lang="en-US" altLang="ko-KR" sz="1100" dirty="0">
                <a:latin typeface="+mj-ea"/>
                <a:ea typeface="+mj-ea"/>
              </a:rPr>
              <a:t>(Tenderness).</a:t>
            </a:r>
          </a:p>
          <a:p>
            <a:r>
              <a:rPr lang="en-US" altLang="ko-KR" sz="1100" dirty="0">
                <a:latin typeface="+mj-ea"/>
                <a:ea typeface="+mj-ea"/>
              </a:rPr>
              <a:t>4. </a:t>
            </a:r>
            <a:r>
              <a:rPr lang="ko-KR" altLang="en-US" sz="1100" dirty="0">
                <a:latin typeface="+mj-ea"/>
                <a:ea typeface="+mj-ea"/>
              </a:rPr>
              <a:t>향수</a:t>
            </a:r>
            <a:r>
              <a:rPr lang="en-US" altLang="ko-KR" sz="1100" dirty="0">
                <a:latin typeface="+mj-ea"/>
                <a:ea typeface="+mj-ea"/>
              </a:rPr>
              <a:t>(Nostalgia).</a:t>
            </a:r>
          </a:p>
          <a:p>
            <a:r>
              <a:rPr lang="en-US" altLang="ko-KR" sz="1100" dirty="0">
                <a:latin typeface="+mj-ea"/>
                <a:ea typeface="+mj-ea"/>
              </a:rPr>
              <a:t>5. </a:t>
            </a:r>
            <a:r>
              <a:rPr lang="ko-KR" altLang="en-US" sz="1100" dirty="0">
                <a:latin typeface="+mj-ea"/>
                <a:ea typeface="+mj-ea"/>
              </a:rPr>
              <a:t>평온</a:t>
            </a:r>
            <a:r>
              <a:rPr lang="en-US" altLang="ko-KR" sz="1100" dirty="0">
                <a:latin typeface="+mj-ea"/>
                <a:ea typeface="+mj-ea"/>
              </a:rPr>
              <a:t>(Calmness).</a:t>
            </a:r>
          </a:p>
          <a:p>
            <a:r>
              <a:rPr lang="en-US" altLang="ko-KR" sz="1100" dirty="0">
                <a:latin typeface="+mj-ea"/>
                <a:ea typeface="+mj-ea"/>
              </a:rPr>
              <a:t>6. </a:t>
            </a:r>
            <a:r>
              <a:rPr lang="ko-KR" altLang="en-US" sz="1100" dirty="0">
                <a:latin typeface="+mj-ea"/>
                <a:ea typeface="+mj-ea"/>
              </a:rPr>
              <a:t>힘</a:t>
            </a:r>
            <a:r>
              <a:rPr lang="en-US" altLang="ko-KR" sz="1100" dirty="0">
                <a:latin typeface="+mj-ea"/>
                <a:ea typeface="+mj-ea"/>
              </a:rPr>
              <a:t>(Power).</a:t>
            </a:r>
          </a:p>
          <a:p>
            <a:r>
              <a:rPr lang="en-US" altLang="ko-KR" sz="1100" dirty="0">
                <a:latin typeface="+mj-ea"/>
                <a:ea typeface="+mj-ea"/>
              </a:rPr>
              <a:t>7. </a:t>
            </a:r>
            <a:r>
              <a:rPr lang="ko-KR" altLang="en-US" sz="1100" dirty="0">
                <a:latin typeface="+mj-ea"/>
                <a:ea typeface="+mj-ea"/>
              </a:rPr>
              <a:t>기쁨 활성화</a:t>
            </a:r>
            <a:r>
              <a:rPr lang="en-US" altLang="ko-KR" sz="1100" dirty="0">
                <a:latin typeface="+mj-ea"/>
                <a:ea typeface="+mj-ea"/>
              </a:rPr>
              <a:t>(Joyful Activation).</a:t>
            </a:r>
          </a:p>
          <a:p>
            <a:r>
              <a:rPr lang="en-US" altLang="ko-KR" sz="1100" dirty="0">
                <a:latin typeface="+mj-ea"/>
                <a:ea typeface="+mj-ea"/>
              </a:rPr>
              <a:t>8. </a:t>
            </a:r>
            <a:r>
              <a:rPr lang="ko-KR" altLang="en-US" sz="1100" dirty="0">
                <a:latin typeface="+mj-ea"/>
                <a:ea typeface="+mj-ea"/>
              </a:rPr>
              <a:t>긴장</a:t>
            </a:r>
            <a:r>
              <a:rPr lang="en-US" altLang="ko-KR" sz="1100" dirty="0">
                <a:latin typeface="+mj-ea"/>
                <a:ea typeface="+mj-ea"/>
              </a:rPr>
              <a:t>(Tension).</a:t>
            </a:r>
          </a:p>
          <a:p>
            <a:r>
              <a:rPr lang="en-US" altLang="ko-KR" sz="1100" dirty="0">
                <a:latin typeface="+mj-ea"/>
                <a:ea typeface="+mj-ea"/>
              </a:rPr>
              <a:t>9. </a:t>
            </a:r>
            <a:r>
              <a:rPr lang="ko-KR" altLang="en-US" sz="1100" dirty="0">
                <a:latin typeface="+mj-ea"/>
                <a:ea typeface="+mj-ea"/>
              </a:rPr>
              <a:t>슬픔</a:t>
            </a:r>
            <a:r>
              <a:rPr lang="en-US" altLang="ko-KR" sz="1100" dirty="0">
                <a:latin typeface="+mj-ea"/>
                <a:ea typeface="+mj-ea"/>
              </a:rPr>
              <a:t>(Sadness).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7E647-BBD1-BFA3-197D-E9FC2E6F6734}"/>
              </a:ext>
            </a:extLst>
          </p:cNvPr>
          <p:cNvSpPr txBox="1"/>
          <p:nvPr/>
        </p:nvSpPr>
        <p:spPr>
          <a:xfrm>
            <a:off x="1576197" y="447675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중복 감정을 어떻게 다룰 것인가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AACCF4-7528-2A81-CF5B-2DBBE4B0D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01056"/>
            <a:ext cx="1924319" cy="438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315F3-E07A-92EB-7469-60A681196AAE}"/>
              </a:ext>
            </a:extLst>
          </p:cNvPr>
          <p:cNvSpPr txBox="1"/>
          <p:nvPr/>
        </p:nvSpPr>
        <p:spPr>
          <a:xfrm>
            <a:off x="3678564" y="4079110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단일 감정</a:t>
            </a:r>
            <a:r>
              <a:rPr lang="en-US" altLang="ko-KR" sz="1100" dirty="0"/>
              <a:t>, 2</a:t>
            </a:r>
            <a:r>
              <a:rPr lang="ko-KR" altLang="en-US" sz="1100" dirty="0"/>
              <a:t>개의 감정</a:t>
            </a:r>
            <a:r>
              <a:rPr lang="en-US" altLang="ko-KR" sz="1100" dirty="0"/>
              <a:t>, 3</a:t>
            </a:r>
            <a:r>
              <a:rPr lang="ko-KR" altLang="en-US" sz="1100" dirty="0"/>
              <a:t>개의 감정이 </a:t>
            </a:r>
            <a:r>
              <a:rPr lang="ko-KR" altLang="en-US" sz="1100" dirty="0" err="1"/>
              <a:t>태깅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078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23862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10" dirty="0"/>
              <a:t>구체화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76196" y="868494"/>
            <a:ext cx="6729603" cy="39645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600" b="1" i="0" dirty="0" err="1">
                <a:solidFill>
                  <a:srgbClr val="111111"/>
                </a:solidFill>
                <a:effectLst/>
                <a:latin typeface="-apple-system"/>
              </a:rPr>
              <a:t>Softmax</a:t>
            </a: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를 통한 확률 분포 기반 감정 분류</a:t>
            </a:r>
            <a:endParaRPr lang="en-US" altLang="ko-KR" sz="16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ko-KR" altLang="en-US" sz="16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과정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문장을 </a:t>
            </a:r>
            <a:r>
              <a:rPr lang="ko-KR" altLang="en-US" sz="1600" b="0" i="0" dirty="0" err="1">
                <a:solidFill>
                  <a:srgbClr val="111111"/>
                </a:solidFill>
                <a:effectLst/>
                <a:latin typeface="-apple-system"/>
              </a:rPr>
              <a:t>입력받아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 감정 분류 모델에 통과시킨 후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600" b="0" i="0" dirty="0" err="1">
                <a:solidFill>
                  <a:srgbClr val="111111"/>
                </a:solidFill>
                <a:effectLst/>
                <a:latin typeface="-apple-system"/>
              </a:rPr>
              <a:t>Softmax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함수를 사용하여 각 감정에 대한 확률 분포를 계산합니다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결과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가장 높은 확률을 가진 감정 라벨과 </a:t>
            </a:r>
            <a:r>
              <a:rPr lang="ko-KR" altLang="en-US" sz="1600" dirty="0">
                <a:solidFill>
                  <a:srgbClr val="111111"/>
                </a:solidFill>
                <a:latin typeface="-apple-system"/>
              </a:rPr>
              <a:t>임계치 이상의 라벨 수를 통해 감정의 복잡도를 반영합니다</a:t>
            </a:r>
            <a:r>
              <a:rPr lang="en-US" altLang="ko-KR" sz="1600" dirty="0">
                <a:solidFill>
                  <a:srgbClr val="111111"/>
                </a:solidFill>
                <a:latin typeface="-apple-system"/>
              </a:rPr>
              <a:t>.</a:t>
            </a:r>
            <a:endParaRPr lang="en-US" altLang="ko-KR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활용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해당 감정에 맞는 노래를 추천합니다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b="1" i="0" dirty="0">
                <a:solidFill>
                  <a:srgbClr val="111111"/>
                </a:solidFill>
                <a:effectLst/>
                <a:latin typeface="-apple-system"/>
              </a:rPr>
              <a:t>2. </a:t>
            </a: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문장 </a:t>
            </a:r>
            <a:r>
              <a:rPr lang="ko-KR" altLang="en-US" sz="1600" b="1" i="0" dirty="0" err="1">
                <a:solidFill>
                  <a:srgbClr val="111111"/>
                </a:solidFill>
                <a:effectLst/>
                <a:latin typeface="-apple-system"/>
              </a:rPr>
              <a:t>임베딩을</a:t>
            </a: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 통한 유사도 기반 감정 분류</a:t>
            </a:r>
            <a:endParaRPr lang="en-US" altLang="ko-KR" sz="16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ko-KR" altLang="en-US" sz="16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과정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문장을 </a:t>
            </a:r>
            <a:r>
              <a:rPr lang="ko-KR" altLang="en-US" sz="1600" b="0" i="0" dirty="0" err="1">
                <a:solidFill>
                  <a:srgbClr val="111111"/>
                </a:solidFill>
                <a:effectLst/>
                <a:latin typeface="-apple-system"/>
              </a:rPr>
              <a:t>임베딩하여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 고차원 벡터로 변환합니다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감정의 복잡도는 사용자가 선택하거나 마찬가지로 </a:t>
            </a:r>
            <a:r>
              <a:rPr lang="ko-KR" altLang="en-US" sz="1600" dirty="0">
                <a:solidFill>
                  <a:srgbClr val="111111"/>
                </a:solidFill>
                <a:latin typeface="-apple-system"/>
              </a:rPr>
              <a:t>확률을 이용해 복잡도를 계산합니다</a:t>
            </a:r>
            <a:r>
              <a:rPr lang="en-US" altLang="ko-KR" sz="1600" dirty="0">
                <a:solidFill>
                  <a:srgbClr val="111111"/>
                </a:solidFill>
                <a:latin typeface="-apple-system"/>
              </a:rPr>
              <a:t>.</a:t>
            </a:r>
            <a:endParaRPr lang="en-US" altLang="ko-KR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결과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새로운 문장이 들어오면 기존 </a:t>
            </a:r>
            <a:r>
              <a:rPr lang="ko-KR" altLang="en-US" sz="1600" b="0" i="0" dirty="0" err="1">
                <a:solidFill>
                  <a:srgbClr val="111111"/>
                </a:solidFill>
                <a:effectLst/>
                <a:latin typeface="-apple-system"/>
              </a:rPr>
              <a:t>임베딩된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 err="1">
                <a:solidFill>
                  <a:srgbClr val="111111"/>
                </a:solidFill>
                <a:effectLst/>
                <a:latin typeface="-apple-system"/>
              </a:rPr>
              <a:t>문장들과의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 유사도를 계산하여 가장 유사한 감정 라벨을 찾습니다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활용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해당 감정에 맞는 노래를 추천합니다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sz="1600" b="1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776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23862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10" dirty="0"/>
              <a:t>계획 및 진행상황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76196" y="868495"/>
            <a:ext cx="6653403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dirty="0">
                <a:latin typeface="맑은 고딕"/>
                <a:cs typeface="맑은 고딕"/>
              </a:rPr>
              <a:t>시간</a:t>
            </a:r>
            <a:r>
              <a:rPr lang="en-US" altLang="ko-KR" sz="1600" dirty="0">
                <a:latin typeface="맑은 고딕"/>
                <a:cs typeface="맑은 고딕"/>
              </a:rPr>
              <a:t>: </a:t>
            </a:r>
            <a:r>
              <a:rPr lang="ko-KR" altLang="en-US" sz="1600" dirty="0">
                <a:latin typeface="맑은 고딕"/>
                <a:cs typeface="맑은 고딕"/>
              </a:rPr>
              <a:t>목요일 </a:t>
            </a:r>
            <a:r>
              <a:rPr lang="en-US" altLang="ko-KR" sz="1600" dirty="0">
                <a:latin typeface="맑은 고딕"/>
                <a:cs typeface="맑은 고딕"/>
              </a:rPr>
              <a:t>18:00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dirty="0">
                <a:latin typeface="맑은 고딕"/>
                <a:cs typeface="맑은 고딕"/>
              </a:rPr>
              <a:t>장소</a:t>
            </a:r>
            <a:r>
              <a:rPr lang="en-US" altLang="ko-KR" sz="1600" dirty="0">
                <a:latin typeface="맑은 고딕"/>
                <a:cs typeface="맑은 고딕"/>
              </a:rPr>
              <a:t>: 310</a:t>
            </a:r>
            <a:r>
              <a:rPr lang="ko-KR" altLang="en-US" sz="1600" dirty="0">
                <a:latin typeface="맑은 고딕"/>
                <a:cs typeface="맑은 고딕"/>
              </a:rPr>
              <a:t>관</a:t>
            </a:r>
            <a:endParaRPr lang="en-US" altLang="ko-KR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dirty="0">
                <a:latin typeface="맑은 고딕"/>
                <a:cs typeface="맑은 고딕"/>
              </a:rPr>
              <a:t>방식</a:t>
            </a:r>
            <a:r>
              <a:rPr lang="en-US" altLang="ko-KR" sz="1600" dirty="0">
                <a:latin typeface="맑은 고딕"/>
                <a:cs typeface="맑은 고딕"/>
              </a:rPr>
              <a:t>: </a:t>
            </a:r>
            <a:r>
              <a:rPr lang="ko-KR" altLang="en-US" sz="1600" dirty="0">
                <a:latin typeface="맑은 고딕"/>
                <a:cs typeface="맑은 고딕"/>
              </a:rPr>
              <a:t>대면</a:t>
            </a: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D35DF-F481-5FB5-1A17-4DDA0FAFA26F}"/>
              </a:ext>
            </a:extLst>
          </p:cNvPr>
          <p:cNvSpPr txBox="1"/>
          <p:nvPr/>
        </p:nvSpPr>
        <p:spPr>
          <a:xfrm>
            <a:off x="1576196" y="1904035"/>
            <a:ext cx="579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주차 과제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D47F62-2760-CBC4-4766-438F88BF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4" y="2114964"/>
            <a:ext cx="5582270" cy="1563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8A9A1A-61EE-B493-A872-E60DF9079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69" y="3362682"/>
            <a:ext cx="4343400" cy="14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516</Words>
  <Application>Microsoft Office PowerPoint</Application>
  <PresentationFormat>화면 슬라이드 쇼(16:9)</PresentationFormat>
  <Paragraphs>78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스터디원 소개 및 만남 인증</vt:lpstr>
      <vt:lpstr>TASK 소개</vt:lpstr>
      <vt:lpstr>TASK 소개</vt:lpstr>
      <vt:lpstr>데이터셋 소개</vt:lpstr>
      <vt:lpstr>구체화</vt:lpstr>
      <vt:lpstr>계획 및 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효원 조</cp:lastModifiedBy>
  <cp:revision>2</cp:revision>
  <dcterms:created xsi:type="dcterms:W3CDTF">2024-09-13T12:33:40Z</dcterms:created>
  <dcterms:modified xsi:type="dcterms:W3CDTF">2024-09-23T14:10:34Z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2024-09-13T00:00:00Z</vt:filetime>
  </property>
</Properties>
</file>