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1BE55C-8584-4AEE-95A9-60EFF5430CBD}" v="7" dt="2024-09-13T13:00:01.43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946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81100" cy="5143500"/>
          </a:xfrm>
          <a:custGeom>
            <a:avLst/>
            <a:gdLst/>
            <a:ahLst/>
            <a:cxnLst/>
            <a:rect l="l" t="t" r="r" b="b"/>
            <a:pathLst>
              <a:path w="1181100" h="5143500">
                <a:moveTo>
                  <a:pt x="0" y="5143498"/>
                </a:moveTo>
                <a:lnTo>
                  <a:pt x="1181100" y="5143498"/>
                </a:lnTo>
                <a:lnTo>
                  <a:pt x="1181100" y="0"/>
                </a:lnTo>
                <a:lnTo>
                  <a:pt x="0" y="0"/>
                </a:lnTo>
                <a:lnTo>
                  <a:pt x="0" y="5143498"/>
                </a:lnTo>
                <a:close/>
              </a:path>
            </a:pathLst>
          </a:custGeom>
          <a:solidFill>
            <a:srgbClr val="1825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81100" cy="5143500"/>
          </a:xfrm>
          <a:custGeom>
            <a:avLst/>
            <a:gdLst/>
            <a:ahLst/>
            <a:cxnLst/>
            <a:rect l="l" t="t" r="r" b="b"/>
            <a:pathLst>
              <a:path w="1181100" h="5143500">
                <a:moveTo>
                  <a:pt x="0" y="5143498"/>
                </a:moveTo>
                <a:lnTo>
                  <a:pt x="1181100" y="5143498"/>
                </a:lnTo>
                <a:lnTo>
                  <a:pt x="1181100" y="0"/>
                </a:lnTo>
                <a:lnTo>
                  <a:pt x="0" y="0"/>
                </a:lnTo>
                <a:lnTo>
                  <a:pt x="0" y="5143498"/>
                </a:lnTo>
                <a:close/>
              </a:path>
            </a:pathLst>
          </a:custGeom>
          <a:solidFill>
            <a:srgbClr val="1825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3822" y="0"/>
            <a:ext cx="38100" cy="2149475"/>
          </a:xfrm>
          <a:custGeom>
            <a:avLst/>
            <a:gdLst/>
            <a:ahLst/>
            <a:cxnLst/>
            <a:rect l="l" t="t" r="r" b="b"/>
            <a:pathLst>
              <a:path w="38100" h="2149475">
                <a:moveTo>
                  <a:pt x="0" y="2149094"/>
                </a:moveTo>
                <a:lnTo>
                  <a:pt x="38100" y="2149094"/>
                </a:lnTo>
                <a:lnTo>
                  <a:pt x="38100" y="0"/>
                </a:lnTo>
                <a:lnTo>
                  <a:pt x="0" y="0"/>
                </a:lnTo>
                <a:lnTo>
                  <a:pt x="0" y="2149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2142998"/>
            <a:ext cx="1181087" cy="3000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6197" y="295401"/>
            <a:ext cx="5991605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450084"/>
            <a:ext cx="1206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맑은 고딕"/>
                <a:cs typeface="맑은 고딕"/>
              </a:rPr>
              <a:t>T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8589" y="2712077"/>
            <a:ext cx="4067811" cy="754053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500" b="1" dirty="0">
                <a:solidFill>
                  <a:srgbClr val="18254A"/>
                </a:solidFill>
                <a:latin typeface="맑은 고딕"/>
                <a:cs typeface="맑은 고딕"/>
              </a:rPr>
              <a:t>CUAI</a:t>
            </a:r>
            <a:r>
              <a:rPr sz="2500" b="1" spc="-45" dirty="0">
                <a:solidFill>
                  <a:srgbClr val="18254A"/>
                </a:solidFill>
                <a:latin typeface="맑은 고딕"/>
                <a:cs typeface="맑은 고딕"/>
              </a:rPr>
              <a:t> </a:t>
            </a:r>
            <a:r>
              <a:rPr lang="en-US" sz="2500" b="1" spc="-45" dirty="0">
                <a:solidFill>
                  <a:srgbClr val="18254A"/>
                </a:solidFill>
                <a:latin typeface="맑은 고딕"/>
                <a:cs typeface="맑은 고딕"/>
              </a:rPr>
              <a:t>MM</a:t>
            </a:r>
            <a:r>
              <a:rPr sz="2500" b="1" spc="-70" dirty="0">
                <a:solidFill>
                  <a:srgbClr val="18254A"/>
                </a:solidFill>
                <a:latin typeface="맑은 고딕"/>
                <a:cs typeface="맑은 고딕"/>
              </a:rPr>
              <a:t> </a:t>
            </a:r>
            <a:r>
              <a:rPr sz="2500" b="1" dirty="0" err="1">
                <a:solidFill>
                  <a:srgbClr val="18254A"/>
                </a:solidFill>
                <a:latin typeface="맑은 고딕"/>
                <a:cs typeface="맑은 고딕"/>
              </a:rPr>
              <a:t>스터디</a:t>
            </a:r>
            <a:r>
              <a:rPr sz="2500" b="1" spc="-45" dirty="0">
                <a:solidFill>
                  <a:srgbClr val="18254A"/>
                </a:solidFill>
                <a:latin typeface="맑은 고딕"/>
                <a:cs typeface="맑은 고딕"/>
              </a:rPr>
              <a:t> </a:t>
            </a:r>
            <a:r>
              <a:rPr lang="en-US" sz="2500" b="1" spc="-25" dirty="0">
                <a:solidFill>
                  <a:srgbClr val="18254A"/>
                </a:solidFill>
                <a:latin typeface="맑은 고딕"/>
                <a:cs typeface="맑은 고딕"/>
              </a:rPr>
              <a:t>1</a:t>
            </a:r>
            <a:r>
              <a:rPr sz="2500" b="1" spc="-25" dirty="0">
                <a:solidFill>
                  <a:srgbClr val="18254A"/>
                </a:solidFill>
                <a:latin typeface="맑은 고딕"/>
                <a:cs typeface="맑은 고딕"/>
              </a:rPr>
              <a:t>팀</a:t>
            </a:r>
            <a:endParaRPr sz="250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400" spc="-10" dirty="0">
                <a:solidFill>
                  <a:srgbClr val="18254A"/>
                </a:solidFill>
                <a:latin typeface="맑은 고딕"/>
                <a:cs typeface="맑은 고딕"/>
              </a:rPr>
              <a:t>2024.09.13</a:t>
            </a:r>
            <a:endParaRPr sz="1400" dirty="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8589" y="3967988"/>
            <a:ext cx="5245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18254A"/>
                </a:solidFill>
                <a:latin typeface="맑은 고딕"/>
                <a:cs typeface="맑은 고딕"/>
              </a:rPr>
              <a:t>발표자</a:t>
            </a:r>
            <a:r>
              <a:rPr sz="1100" spc="-15" dirty="0">
                <a:solidFill>
                  <a:srgbClr val="18254A"/>
                </a:solidFill>
                <a:latin typeface="맑은 고딕"/>
                <a:cs typeface="맑은 고딕"/>
              </a:rPr>
              <a:t> </a:t>
            </a:r>
            <a:r>
              <a:rPr sz="1100" spc="-50" dirty="0">
                <a:solidFill>
                  <a:srgbClr val="18254A"/>
                </a:solidFill>
                <a:latin typeface="맑은 고딕"/>
                <a:cs typeface="맑은 고딕"/>
              </a:rPr>
              <a:t>:</a:t>
            </a:r>
            <a:endParaRPr sz="1100">
              <a:latin typeface="맑은 고딕"/>
              <a:cs typeface="맑은 고딕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181100" cy="5143500"/>
            <a:chOff x="0" y="0"/>
            <a:chExt cx="1181100" cy="5143500"/>
          </a:xfrm>
        </p:grpSpPr>
        <p:sp>
          <p:nvSpPr>
            <p:cNvPr id="6" name="object 6"/>
            <p:cNvSpPr/>
            <p:nvPr/>
          </p:nvSpPr>
          <p:spPr>
            <a:xfrm>
              <a:off x="153822" y="0"/>
              <a:ext cx="38100" cy="2149475"/>
            </a:xfrm>
            <a:custGeom>
              <a:avLst/>
              <a:gdLst/>
              <a:ahLst/>
              <a:cxnLst/>
              <a:rect l="l" t="t" r="r" b="b"/>
              <a:pathLst>
                <a:path w="38100" h="2149475">
                  <a:moveTo>
                    <a:pt x="0" y="2149094"/>
                  </a:moveTo>
                  <a:lnTo>
                    <a:pt x="38100" y="2149094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21490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42998"/>
              <a:ext cx="1181087" cy="3000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181100" cy="5143500"/>
            <a:chOff x="0" y="0"/>
            <a:chExt cx="1181100" cy="5143500"/>
          </a:xfrm>
        </p:grpSpPr>
        <p:sp>
          <p:nvSpPr>
            <p:cNvPr id="3" name="object 3"/>
            <p:cNvSpPr/>
            <p:nvPr/>
          </p:nvSpPr>
          <p:spPr>
            <a:xfrm>
              <a:off x="153822" y="0"/>
              <a:ext cx="38100" cy="2149475"/>
            </a:xfrm>
            <a:custGeom>
              <a:avLst/>
              <a:gdLst/>
              <a:ahLst/>
              <a:cxnLst/>
              <a:rect l="l" t="t" r="r" b="b"/>
              <a:pathLst>
                <a:path w="38100" h="2149475">
                  <a:moveTo>
                    <a:pt x="0" y="2149094"/>
                  </a:moveTo>
                  <a:lnTo>
                    <a:pt x="38100" y="2149094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21490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42998"/>
              <a:ext cx="1181087" cy="30005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87805" y="394538"/>
            <a:ext cx="5346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18254A"/>
                </a:solidFill>
                <a:latin typeface="맑은 고딕"/>
                <a:cs typeface="맑은 고딕"/>
              </a:rPr>
              <a:t>목차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F3943-6848-777B-8ED1-AD28B673962C}"/>
              </a:ext>
            </a:extLst>
          </p:cNvPr>
          <p:cNvSpPr txBox="1"/>
          <p:nvPr/>
        </p:nvSpPr>
        <p:spPr>
          <a:xfrm>
            <a:off x="1487804" y="1366048"/>
            <a:ext cx="4227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프로젝트 </a:t>
            </a:r>
            <a:r>
              <a:rPr lang="en-US" altLang="ko-KR" b="1" dirty="0">
                <a:latin typeface="+mj-ea"/>
                <a:ea typeface="+mj-ea"/>
              </a:rPr>
              <a:t>TASK </a:t>
            </a:r>
            <a:r>
              <a:rPr lang="ko-KR" altLang="en-US" b="1" dirty="0">
                <a:latin typeface="+mj-ea"/>
                <a:ea typeface="+mj-ea"/>
              </a:rPr>
              <a:t>소개</a:t>
            </a:r>
            <a:endParaRPr lang="en-US" altLang="ko-KR" b="1" dirty="0">
              <a:latin typeface="+mj-ea"/>
              <a:ea typeface="+mj-ea"/>
            </a:endParaRPr>
          </a:p>
          <a:p>
            <a:endParaRPr lang="en-US" altLang="ko-KR" b="1" dirty="0">
              <a:latin typeface="+mj-ea"/>
              <a:ea typeface="+mj-ea"/>
            </a:endParaRPr>
          </a:p>
          <a:p>
            <a:r>
              <a:rPr lang="ko-KR" altLang="en-US" b="1" dirty="0">
                <a:latin typeface="+mj-ea"/>
                <a:ea typeface="+mj-ea"/>
              </a:rPr>
              <a:t>프로젝트 진행계획 및 상황</a:t>
            </a:r>
            <a:endParaRPr lang="en-US" altLang="ko-KR" b="1" dirty="0">
              <a:latin typeface="+mj-ea"/>
              <a:ea typeface="+mj-ea"/>
            </a:endParaRPr>
          </a:p>
          <a:p>
            <a:endParaRPr lang="ko-KR" altLang="en-US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80261" y="1242999"/>
            <a:ext cx="4326255" cy="3453129"/>
            <a:chOff x="1580261" y="1242999"/>
            <a:chExt cx="4326255" cy="3453129"/>
          </a:xfrm>
        </p:grpSpPr>
        <p:sp>
          <p:nvSpPr>
            <p:cNvPr id="3" name="object 3"/>
            <p:cNvSpPr/>
            <p:nvPr/>
          </p:nvSpPr>
          <p:spPr>
            <a:xfrm>
              <a:off x="1599311" y="1262049"/>
              <a:ext cx="4288155" cy="3415029"/>
            </a:xfrm>
            <a:custGeom>
              <a:avLst/>
              <a:gdLst/>
              <a:ahLst/>
              <a:cxnLst/>
              <a:rect l="l" t="t" r="r" b="b"/>
              <a:pathLst>
                <a:path w="4288155" h="3415029">
                  <a:moveTo>
                    <a:pt x="4287647" y="0"/>
                  </a:moveTo>
                  <a:lnTo>
                    <a:pt x="0" y="0"/>
                  </a:lnTo>
                  <a:lnTo>
                    <a:pt x="0" y="3414649"/>
                  </a:lnTo>
                  <a:lnTo>
                    <a:pt x="4287647" y="3414649"/>
                  </a:lnTo>
                  <a:lnTo>
                    <a:pt x="4287647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99311" y="1262049"/>
              <a:ext cx="4288155" cy="3415029"/>
            </a:xfrm>
            <a:custGeom>
              <a:avLst/>
              <a:gdLst/>
              <a:ahLst/>
              <a:cxnLst/>
              <a:rect l="l" t="t" r="r" b="b"/>
              <a:pathLst>
                <a:path w="4288155" h="3415029">
                  <a:moveTo>
                    <a:pt x="0" y="3414649"/>
                  </a:moveTo>
                  <a:lnTo>
                    <a:pt x="4287647" y="3414649"/>
                  </a:lnTo>
                  <a:lnTo>
                    <a:pt x="4287647" y="0"/>
                  </a:lnTo>
                  <a:lnTo>
                    <a:pt x="0" y="0"/>
                  </a:lnTo>
                  <a:lnTo>
                    <a:pt x="0" y="3414649"/>
                  </a:lnTo>
                  <a:close/>
                </a:path>
              </a:pathLst>
            </a:custGeom>
            <a:ln w="38100">
              <a:solidFill>
                <a:srgbClr val="1825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87805" y="394538"/>
            <a:ext cx="31762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solidFill>
                  <a:srgbClr val="18254A"/>
                </a:solidFill>
                <a:latin typeface="맑은 고딕"/>
                <a:cs typeface="맑은 고딕"/>
              </a:rPr>
              <a:t>스터디원</a:t>
            </a:r>
            <a:r>
              <a:rPr b="0" spc="-30" dirty="0">
                <a:solidFill>
                  <a:srgbClr val="18254A"/>
                </a:solidFill>
                <a:latin typeface="맑은 고딕"/>
                <a:cs typeface="맑은 고딕"/>
              </a:rPr>
              <a:t> </a:t>
            </a:r>
            <a:r>
              <a:rPr b="0" dirty="0">
                <a:solidFill>
                  <a:srgbClr val="18254A"/>
                </a:solidFill>
                <a:latin typeface="맑은 고딕"/>
                <a:cs typeface="맑은 고딕"/>
              </a:rPr>
              <a:t>소개</a:t>
            </a:r>
            <a:r>
              <a:rPr b="0" spc="-15" dirty="0">
                <a:solidFill>
                  <a:srgbClr val="18254A"/>
                </a:solidFill>
                <a:latin typeface="맑은 고딕"/>
                <a:cs typeface="맑은 고딕"/>
              </a:rPr>
              <a:t> </a:t>
            </a:r>
            <a:r>
              <a:rPr b="0" dirty="0">
                <a:solidFill>
                  <a:srgbClr val="18254A"/>
                </a:solidFill>
                <a:latin typeface="맑은 고딕"/>
                <a:cs typeface="맑은 고딕"/>
              </a:rPr>
              <a:t>및</a:t>
            </a:r>
            <a:r>
              <a:rPr b="0" spc="-15" dirty="0">
                <a:solidFill>
                  <a:srgbClr val="18254A"/>
                </a:solidFill>
                <a:latin typeface="맑은 고딕"/>
                <a:cs typeface="맑은 고딕"/>
              </a:rPr>
              <a:t> </a:t>
            </a:r>
            <a:r>
              <a:rPr b="0" dirty="0">
                <a:solidFill>
                  <a:srgbClr val="18254A"/>
                </a:solidFill>
                <a:latin typeface="맑은 고딕"/>
                <a:cs typeface="맑은 고딕"/>
              </a:rPr>
              <a:t>만남</a:t>
            </a:r>
            <a:r>
              <a:rPr b="0" spc="-25" dirty="0">
                <a:solidFill>
                  <a:srgbClr val="18254A"/>
                </a:solidFill>
                <a:latin typeface="맑은 고딕"/>
                <a:cs typeface="맑은 고딕"/>
              </a:rPr>
              <a:t> 인증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71438" y="1659127"/>
            <a:ext cx="2362962" cy="14446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맑은 고딕"/>
                <a:cs typeface="맑은 고딕"/>
              </a:rPr>
              <a:t>스터디원</a:t>
            </a:r>
            <a:r>
              <a:rPr sz="1400" spc="-2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1</a:t>
            </a:r>
            <a:r>
              <a:rPr sz="1400" spc="-5" dirty="0">
                <a:latin typeface="맑은 고딕"/>
                <a:cs typeface="맑은 고딕"/>
              </a:rPr>
              <a:t> </a:t>
            </a:r>
            <a:r>
              <a:rPr sz="1400" spc="-50" dirty="0">
                <a:latin typeface="맑은 고딕"/>
                <a:cs typeface="맑은 고딕"/>
              </a:rPr>
              <a:t>:</a:t>
            </a:r>
            <a:r>
              <a:rPr lang="en-US" sz="1400" spc="-50" dirty="0">
                <a:latin typeface="맑은 고딕"/>
                <a:cs typeface="맑은 고딕"/>
              </a:rPr>
              <a:t> </a:t>
            </a:r>
            <a:r>
              <a:rPr lang="ko-KR" altLang="en-US" sz="1400" spc="-50" dirty="0">
                <a:latin typeface="맑은 고딕"/>
                <a:cs typeface="맑은 고딕"/>
              </a:rPr>
              <a:t>문주일</a:t>
            </a:r>
            <a:endParaRPr sz="1400" dirty="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맑은 고딕"/>
                <a:cs typeface="맑은 고딕"/>
              </a:rPr>
              <a:t>스터디원</a:t>
            </a:r>
            <a:r>
              <a:rPr sz="1400" spc="-2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2</a:t>
            </a:r>
            <a:r>
              <a:rPr sz="1400" spc="-5" dirty="0">
                <a:latin typeface="맑은 고딕"/>
                <a:cs typeface="맑은 고딕"/>
              </a:rPr>
              <a:t> </a:t>
            </a:r>
            <a:r>
              <a:rPr sz="1400" spc="-50" dirty="0">
                <a:latin typeface="맑은 고딕"/>
                <a:cs typeface="맑은 고딕"/>
              </a:rPr>
              <a:t>:</a:t>
            </a:r>
            <a:r>
              <a:rPr lang="en-US" sz="1400" spc="-50" dirty="0">
                <a:latin typeface="맑은 고딕"/>
                <a:cs typeface="맑은 고딕"/>
              </a:rPr>
              <a:t> </a:t>
            </a:r>
            <a:r>
              <a:rPr lang="ko-KR" altLang="en-US" sz="1400" spc="-50" dirty="0">
                <a:latin typeface="맑은 고딕"/>
                <a:cs typeface="맑은 고딕"/>
              </a:rPr>
              <a:t>조효원</a:t>
            </a:r>
            <a:endParaRPr lang="en-US" sz="1400" spc="-5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endParaRPr lang="en-US" sz="1400" spc="-5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1400" spc="-50" dirty="0" err="1">
                <a:latin typeface="맑은 고딕"/>
                <a:cs typeface="맑은 고딕"/>
              </a:rPr>
              <a:t>스터디원</a:t>
            </a:r>
            <a:r>
              <a:rPr lang="ko-KR" altLang="en-US" sz="1400" spc="-50" dirty="0">
                <a:latin typeface="맑은 고딕"/>
                <a:cs typeface="맑은 고딕"/>
              </a:rPr>
              <a:t> </a:t>
            </a:r>
            <a:r>
              <a:rPr lang="en-US" altLang="ko-KR" sz="1400" spc="-50" dirty="0">
                <a:latin typeface="맑은 고딕"/>
                <a:cs typeface="맑은 고딕"/>
              </a:rPr>
              <a:t>3 : </a:t>
            </a:r>
            <a:r>
              <a:rPr lang="ko-KR" altLang="en-US" sz="1400" spc="-50" dirty="0" err="1">
                <a:latin typeface="맑은 고딕"/>
                <a:cs typeface="맑은 고딕"/>
              </a:rPr>
              <a:t>최규원</a:t>
            </a:r>
            <a:endParaRPr lang="en-US" altLang="ko-KR" sz="1400" spc="-5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endParaRPr lang="en-US" sz="140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1400" dirty="0" err="1">
                <a:latin typeface="맑은 고딕"/>
                <a:cs typeface="맑은 고딕"/>
              </a:rPr>
              <a:t>스터디원</a:t>
            </a:r>
            <a:r>
              <a:rPr lang="en-US" altLang="ko-KR" sz="1400" dirty="0">
                <a:latin typeface="맑은 고딕"/>
                <a:cs typeface="맑은 고딕"/>
              </a:rPr>
              <a:t>4 : </a:t>
            </a:r>
            <a:r>
              <a:rPr lang="ko-KR" altLang="en-US" sz="1400" dirty="0" err="1">
                <a:latin typeface="맑은 고딕"/>
                <a:cs typeface="맑은 고딕"/>
              </a:rPr>
              <a:t>최형용</a:t>
            </a:r>
            <a:endParaRPr sz="1400" dirty="0">
              <a:latin typeface="맑은 고딕"/>
              <a:cs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3C5A56-DD4D-ACD9-29E7-A16D89DF3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771" y="1659127"/>
            <a:ext cx="3681233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197" y="295401"/>
            <a:ext cx="1259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TASK</a:t>
            </a:r>
            <a:r>
              <a:rPr spc="-10" dirty="0"/>
              <a:t> </a:t>
            </a:r>
            <a:r>
              <a:rPr spc="-25" dirty="0"/>
              <a:t>소개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6197" y="906221"/>
            <a:ext cx="3435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r>
              <a:rPr sz="1600" b="1" dirty="0">
                <a:latin typeface="맑은 고딕"/>
                <a:cs typeface="맑은 고딕"/>
              </a:rPr>
              <a:t>감정분석을</a:t>
            </a:r>
            <a:r>
              <a:rPr sz="1600" b="1" spc="-50" dirty="0">
                <a:latin typeface="맑은 고딕"/>
                <a:cs typeface="맑은 고딕"/>
              </a:rPr>
              <a:t> </a:t>
            </a:r>
            <a:r>
              <a:rPr sz="1600" b="1" dirty="0">
                <a:latin typeface="맑은 고딕"/>
                <a:cs typeface="맑은 고딕"/>
              </a:rPr>
              <a:t>통한</a:t>
            </a:r>
            <a:r>
              <a:rPr sz="1600" b="1" spc="-70" dirty="0">
                <a:latin typeface="맑은 고딕"/>
                <a:cs typeface="맑은 고딕"/>
              </a:rPr>
              <a:t> </a:t>
            </a:r>
            <a:r>
              <a:rPr sz="1600" b="1" spc="-20" dirty="0">
                <a:latin typeface="맑은 고딕"/>
                <a:cs typeface="맑은 고딕"/>
              </a:rPr>
              <a:t>MUSIC</a:t>
            </a:r>
            <a:r>
              <a:rPr sz="1600" b="1" dirty="0">
                <a:latin typeface="맑은 고딕"/>
                <a:cs typeface="맑은 고딕"/>
              </a:rPr>
              <a:t>	</a:t>
            </a:r>
            <a:r>
              <a:rPr sz="1600" b="1" spc="-10" dirty="0">
                <a:latin typeface="맑은 고딕"/>
                <a:cs typeface="맑은 고딕"/>
              </a:rPr>
              <a:t>RETRIEVAL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41525" y="1524749"/>
            <a:ext cx="57264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sz="1400" b="1" dirty="0" err="1">
                <a:latin typeface="맑은 고딕"/>
                <a:cs typeface="맑은 고딕"/>
              </a:rPr>
              <a:t>문장</a:t>
            </a:r>
            <a:r>
              <a:rPr lang="ko-KR" altLang="en-US" sz="1400" b="1" dirty="0">
                <a:latin typeface="맑은 고딕"/>
                <a:cs typeface="맑은 고딕"/>
              </a:rPr>
              <a:t>이나 비디오를 입력</a:t>
            </a:r>
            <a:endParaRPr sz="1400" dirty="0">
              <a:latin typeface="맑은 고딕"/>
              <a:cs typeface="맑은 고딕"/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F4CDF58-B226-1EB8-EAE1-B38171D59D4A}"/>
              </a:ext>
            </a:extLst>
          </p:cNvPr>
          <p:cNvSpPr/>
          <p:nvPr/>
        </p:nvSpPr>
        <p:spPr>
          <a:xfrm>
            <a:off x="5906897" y="2038350"/>
            <a:ext cx="330073" cy="751129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2B90D3DB-17D9-7F79-917A-2EED3F4A5860}"/>
              </a:ext>
            </a:extLst>
          </p:cNvPr>
          <p:cNvSpPr txBox="1"/>
          <p:nvPr/>
        </p:nvSpPr>
        <p:spPr>
          <a:xfrm>
            <a:off x="5246370" y="3105150"/>
            <a:ext cx="57264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ko-KR" altLang="en-US" sz="1400" b="1" dirty="0">
                <a:latin typeface="맑은 고딕"/>
                <a:cs typeface="맑은 고딕"/>
              </a:rPr>
              <a:t>감정에 맞는 노래 추천</a:t>
            </a:r>
            <a:endParaRPr sz="1400" b="1" dirty="0">
              <a:latin typeface="맑은 고딕"/>
              <a:cs typeface="맑은 고딕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0D7A79A9-1293-646A-4B4B-99747EB2FE36}"/>
              </a:ext>
            </a:extLst>
          </p:cNvPr>
          <p:cNvSpPr txBox="1"/>
          <p:nvPr/>
        </p:nvSpPr>
        <p:spPr>
          <a:xfrm>
            <a:off x="6400800" y="2240134"/>
            <a:ext cx="57264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ko-KR" altLang="en-US" sz="1400" dirty="0">
                <a:latin typeface="맑은 고딕"/>
                <a:cs typeface="맑은 고딕"/>
              </a:rPr>
              <a:t>감정 분석</a:t>
            </a:r>
            <a:endParaRPr sz="1400" dirty="0">
              <a:latin typeface="맑은 고딕"/>
              <a:cs typeface="맑은 고딕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46080AF-AEED-55D4-C7DC-41CFA7026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059" y="1524749"/>
            <a:ext cx="2758372" cy="18873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197" y="295401"/>
            <a:ext cx="1259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TASK</a:t>
            </a:r>
            <a:r>
              <a:rPr spc="-10" dirty="0"/>
              <a:t> </a:t>
            </a:r>
            <a:r>
              <a:rPr spc="-25" dirty="0"/>
              <a:t>소개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6196" y="906220"/>
            <a:ext cx="444360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r>
              <a:rPr sz="1600" b="1" dirty="0">
                <a:latin typeface="맑은 고딕"/>
                <a:cs typeface="맑은 고딕"/>
              </a:rPr>
              <a:t>감정분석을</a:t>
            </a:r>
            <a:r>
              <a:rPr sz="1600" b="1" spc="-50" dirty="0">
                <a:latin typeface="맑은 고딕"/>
                <a:cs typeface="맑은 고딕"/>
              </a:rPr>
              <a:t> </a:t>
            </a:r>
            <a:r>
              <a:rPr sz="1600" b="1" dirty="0">
                <a:latin typeface="맑은 고딕"/>
                <a:cs typeface="맑은 고딕"/>
              </a:rPr>
              <a:t>통한</a:t>
            </a:r>
            <a:r>
              <a:rPr sz="1600" b="1" spc="-70" dirty="0">
                <a:latin typeface="맑은 고딕"/>
                <a:cs typeface="맑은 고딕"/>
              </a:rPr>
              <a:t> </a:t>
            </a:r>
            <a:r>
              <a:rPr sz="1600" b="1" spc="-20" dirty="0">
                <a:latin typeface="맑은 고딕"/>
                <a:cs typeface="맑은 고딕"/>
              </a:rPr>
              <a:t>MUSIC</a:t>
            </a:r>
            <a:r>
              <a:rPr sz="1600" b="1" dirty="0">
                <a:latin typeface="맑은 고딕"/>
                <a:cs typeface="맑은 고딕"/>
              </a:rPr>
              <a:t>	</a:t>
            </a:r>
            <a:r>
              <a:rPr sz="1600" b="1" spc="-10" dirty="0">
                <a:latin typeface="맑은 고딕"/>
                <a:cs typeface="맑은 고딕"/>
              </a:rPr>
              <a:t>RETRIEVAL</a:t>
            </a:r>
            <a:r>
              <a:rPr lang="en-US" sz="1600" b="1" spc="-10" dirty="0">
                <a:latin typeface="맑은 고딕"/>
                <a:cs typeface="맑은 고딕"/>
              </a:rPr>
              <a:t> </a:t>
            </a:r>
            <a:r>
              <a:rPr lang="ko-KR" altLang="en-US" sz="1600" b="1" spc="-10" dirty="0">
                <a:latin typeface="맑은 고딕"/>
                <a:cs typeface="맑은 고딕"/>
              </a:rPr>
              <a:t>개요</a:t>
            </a:r>
            <a:endParaRPr sz="1600" dirty="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4918" y="3678173"/>
            <a:ext cx="6998081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dirty="0" err="1">
                <a:latin typeface="맑은 고딕"/>
                <a:cs typeface="맑은 고딕"/>
              </a:rPr>
              <a:t>기존</a:t>
            </a:r>
            <a:r>
              <a:rPr sz="1400" b="1" spc="-20" dirty="0">
                <a:latin typeface="맑은 고딕"/>
                <a:cs typeface="맑은 고딕"/>
              </a:rPr>
              <a:t> </a:t>
            </a:r>
            <a:r>
              <a:rPr sz="1400" b="1" dirty="0">
                <a:latin typeface="맑은 고딕"/>
                <a:cs typeface="맑은 고딕"/>
              </a:rPr>
              <a:t>음악</a:t>
            </a:r>
            <a:r>
              <a:rPr sz="1400" b="1" spc="-15" dirty="0">
                <a:latin typeface="맑은 고딕"/>
                <a:cs typeface="맑은 고딕"/>
              </a:rPr>
              <a:t> </a:t>
            </a:r>
            <a:r>
              <a:rPr sz="1400" b="1" dirty="0">
                <a:latin typeface="맑은 고딕"/>
                <a:cs typeface="맑은 고딕"/>
              </a:rPr>
              <a:t>데이터</a:t>
            </a:r>
            <a:r>
              <a:rPr sz="1400" b="1" spc="-15" dirty="0">
                <a:latin typeface="맑은 고딕"/>
                <a:cs typeface="맑은 고딕"/>
              </a:rPr>
              <a:t> </a:t>
            </a:r>
            <a:r>
              <a:rPr sz="1400" b="1" dirty="0">
                <a:latin typeface="맑은 고딕"/>
                <a:cs typeface="맑은 고딕"/>
              </a:rPr>
              <a:t>셋</a:t>
            </a:r>
            <a:r>
              <a:rPr sz="1400" b="1" spc="-15" dirty="0">
                <a:latin typeface="맑은 고딕"/>
                <a:cs typeface="맑은 고딕"/>
              </a:rPr>
              <a:t> </a:t>
            </a:r>
            <a:r>
              <a:rPr sz="1400" b="1" dirty="0">
                <a:latin typeface="맑은 고딕"/>
                <a:cs typeface="맑은 고딕"/>
              </a:rPr>
              <a:t>EMOTIFY</a:t>
            </a:r>
            <a:r>
              <a:rPr sz="1400" b="1" spc="-25" dirty="0">
                <a:latin typeface="맑은 고딕"/>
                <a:cs typeface="맑은 고딕"/>
              </a:rPr>
              <a:t> </a:t>
            </a:r>
            <a:r>
              <a:rPr sz="1400" b="1" dirty="0">
                <a:latin typeface="맑은 고딕"/>
                <a:cs typeface="맑은 고딕"/>
              </a:rPr>
              <a:t>와</a:t>
            </a:r>
            <a:r>
              <a:rPr sz="1400" b="1" spc="-10" dirty="0">
                <a:latin typeface="맑은 고딕"/>
                <a:cs typeface="맑은 고딕"/>
              </a:rPr>
              <a:t> </a:t>
            </a:r>
            <a:r>
              <a:rPr sz="1400" b="1" dirty="0">
                <a:latin typeface="맑은 고딕"/>
                <a:cs typeface="맑은 고딕"/>
              </a:rPr>
              <a:t>감정분석</a:t>
            </a:r>
            <a:r>
              <a:rPr sz="1400" b="1" spc="-25" dirty="0">
                <a:latin typeface="맑은 고딕"/>
                <a:cs typeface="맑은 고딕"/>
              </a:rPr>
              <a:t> </a:t>
            </a:r>
            <a:r>
              <a:rPr sz="1400" b="1" dirty="0">
                <a:latin typeface="맑은 고딕"/>
                <a:cs typeface="맑은 고딕"/>
              </a:rPr>
              <a:t>데이터를</a:t>
            </a:r>
            <a:r>
              <a:rPr sz="1400" b="1" spc="-25" dirty="0">
                <a:latin typeface="맑은 고딕"/>
                <a:cs typeface="맑은 고딕"/>
              </a:rPr>
              <a:t> </a:t>
            </a:r>
            <a:r>
              <a:rPr sz="1400" b="1" dirty="0">
                <a:latin typeface="맑은 고딕"/>
                <a:cs typeface="맑은 고딕"/>
              </a:rPr>
              <a:t>이용해</a:t>
            </a:r>
            <a:r>
              <a:rPr sz="1400" b="1" spc="-15" dirty="0">
                <a:latin typeface="맑은 고딕"/>
                <a:cs typeface="맑은 고딕"/>
              </a:rPr>
              <a:t> </a:t>
            </a:r>
            <a:r>
              <a:rPr sz="1400" b="1" spc="-25" dirty="0">
                <a:latin typeface="맑은 고딕"/>
                <a:cs typeface="맑은 고딕"/>
              </a:rPr>
              <a:t>새로운 </a:t>
            </a:r>
            <a:r>
              <a:rPr sz="1400" b="1" dirty="0">
                <a:latin typeface="맑은 고딕"/>
                <a:cs typeface="맑은 고딕"/>
              </a:rPr>
              <a:t>데이터</a:t>
            </a:r>
            <a:r>
              <a:rPr sz="1400" b="1" spc="-15" dirty="0">
                <a:latin typeface="맑은 고딕"/>
                <a:cs typeface="맑은 고딕"/>
              </a:rPr>
              <a:t> </a:t>
            </a:r>
            <a:r>
              <a:rPr sz="1400" b="1" dirty="0">
                <a:latin typeface="맑은 고딕"/>
                <a:cs typeface="맑은 고딕"/>
              </a:rPr>
              <a:t>셋</a:t>
            </a:r>
            <a:r>
              <a:rPr sz="1400" b="1" spc="-15" dirty="0">
                <a:latin typeface="맑은 고딕"/>
                <a:cs typeface="맑은 고딕"/>
              </a:rPr>
              <a:t> </a:t>
            </a:r>
            <a:r>
              <a:rPr sz="1400" b="1" spc="-25" dirty="0">
                <a:latin typeface="맑은 고딕"/>
                <a:cs typeface="맑은 고딕"/>
              </a:rPr>
              <a:t>구축</a:t>
            </a:r>
            <a:endParaRPr sz="1400" dirty="0">
              <a:latin typeface="맑은 고딕"/>
              <a:cs typeface="맑은 고딕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latin typeface="맑은 고딕"/>
                <a:cs typeface="맑은 고딕"/>
              </a:rPr>
              <a:t>캡션</a:t>
            </a:r>
            <a:r>
              <a:rPr sz="1400" b="1" spc="-20" dirty="0">
                <a:latin typeface="맑은 고딕"/>
                <a:cs typeface="맑은 고딕"/>
              </a:rPr>
              <a:t> </a:t>
            </a:r>
            <a:r>
              <a:rPr sz="1400" b="1" dirty="0">
                <a:latin typeface="맑은 고딕"/>
                <a:cs typeface="맑은 고딕"/>
              </a:rPr>
              <a:t>or</a:t>
            </a:r>
            <a:r>
              <a:rPr sz="1400" b="1" spc="-20" dirty="0">
                <a:latin typeface="맑은 고딕"/>
                <a:cs typeface="맑은 고딕"/>
              </a:rPr>
              <a:t> </a:t>
            </a:r>
            <a:r>
              <a:rPr sz="1400" b="1" dirty="0">
                <a:latin typeface="맑은 고딕"/>
                <a:cs typeface="맑은 고딕"/>
              </a:rPr>
              <a:t>비디오</a:t>
            </a:r>
            <a:r>
              <a:rPr sz="1400" b="1" spc="-20" dirty="0">
                <a:latin typeface="맑은 고딕"/>
                <a:cs typeface="맑은 고딕"/>
              </a:rPr>
              <a:t> </a:t>
            </a:r>
            <a:r>
              <a:rPr sz="1400" b="1" dirty="0">
                <a:latin typeface="맑은 고딕"/>
                <a:cs typeface="맑은 고딕"/>
              </a:rPr>
              <a:t>feature</a:t>
            </a:r>
            <a:r>
              <a:rPr sz="1400" b="1" spc="-25" dirty="0">
                <a:latin typeface="맑은 고딕"/>
                <a:cs typeface="맑은 고딕"/>
              </a:rPr>
              <a:t> </a:t>
            </a:r>
            <a:r>
              <a:rPr sz="1400" b="1" spc="-10" dirty="0">
                <a:latin typeface="맑은 고딕"/>
                <a:cs typeface="맑은 고딕"/>
              </a:rPr>
              <a:t>-</a:t>
            </a:r>
            <a:r>
              <a:rPr sz="1400" b="1" dirty="0">
                <a:latin typeface="맑은 고딕"/>
                <a:cs typeface="맑은 고딕"/>
              </a:rPr>
              <a:t>&gt;</a:t>
            </a:r>
            <a:r>
              <a:rPr sz="1400" b="1" spc="-5" dirty="0">
                <a:latin typeface="맑은 고딕"/>
                <a:cs typeface="맑은 고딕"/>
              </a:rPr>
              <a:t> </a:t>
            </a:r>
            <a:r>
              <a:rPr sz="1400" b="1" dirty="0">
                <a:latin typeface="맑은 고딕"/>
                <a:cs typeface="맑은 고딕"/>
              </a:rPr>
              <a:t>BERT</a:t>
            </a:r>
            <a:r>
              <a:rPr sz="1400" b="1" spc="-30" dirty="0">
                <a:latin typeface="맑은 고딕"/>
                <a:cs typeface="맑은 고딕"/>
              </a:rPr>
              <a:t> </a:t>
            </a:r>
            <a:r>
              <a:rPr sz="1400" b="1" dirty="0">
                <a:latin typeface="맑은 고딕"/>
                <a:cs typeface="맑은 고딕"/>
              </a:rPr>
              <a:t>or</a:t>
            </a:r>
            <a:r>
              <a:rPr sz="1400" b="1" spc="-5" dirty="0">
                <a:latin typeface="맑은 고딕"/>
                <a:cs typeface="맑은 고딕"/>
              </a:rPr>
              <a:t> </a:t>
            </a:r>
            <a:r>
              <a:rPr sz="1400" b="1" spc="-25" dirty="0">
                <a:latin typeface="맑은 고딕"/>
                <a:cs typeface="맑은 고딕"/>
              </a:rPr>
              <a:t>ViT</a:t>
            </a:r>
            <a:endParaRPr sz="1400" dirty="0">
              <a:latin typeface="맑은 고딕"/>
              <a:cs typeface="맑은 고딕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latin typeface="맑은 고딕"/>
                <a:cs typeface="맑은 고딕"/>
              </a:rPr>
              <a:t>audio</a:t>
            </a:r>
            <a:r>
              <a:rPr sz="1400" b="1" spc="-50" dirty="0">
                <a:latin typeface="맑은 고딕"/>
                <a:cs typeface="맑은 고딕"/>
              </a:rPr>
              <a:t> </a:t>
            </a:r>
            <a:r>
              <a:rPr sz="1400" b="1" dirty="0">
                <a:latin typeface="맑은 고딕"/>
                <a:cs typeface="맑은 고딕"/>
              </a:rPr>
              <a:t>dataset</a:t>
            </a:r>
            <a:r>
              <a:rPr sz="1400" b="1" spc="-25" dirty="0">
                <a:latin typeface="맑은 고딕"/>
                <a:cs typeface="맑은 고딕"/>
              </a:rPr>
              <a:t> </a:t>
            </a:r>
            <a:r>
              <a:rPr sz="1400" b="1" dirty="0">
                <a:latin typeface="맑은 고딕"/>
                <a:cs typeface="맑은 고딕"/>
              </a:rPr>
              <a:t>feature</a:t>
            </a:r>
            <a:r>
              <a:rPr sz="1400" b="1" spc="-15" dirty="0">
                <a:latin typeface="맑은 고딕"/>
                <a:cs typeface="맑은 고딕"/>
              </a:rPr>
              <a:t> </a:t>
            </a:r>
            <a:r>
              <a:rPr sz="1400" b="1" spc="-10" dirty="0">
                <a:latin typeface="맑은 고딕"/>
                <a:cs typeface="맑은 고딕"/>
              </a:rPr>
              <a:t>-</a:t>
            </a:r>
            <a:r>
              <a:rPr sz="1400" b="1" dirty="0">
                <a:latin typeface="맑은 고딕"/>
                <a:cs typeface="맑은 고딕"/>
              </a:rPr>
              <a:t>&gt;</a:t>
            </a:r>
            <a:r>
              <a:rPr sz="1400" b="1" spc="-20" dirty="0">
                <a:latin typeface="맑은 고딕"/>
                <a:cs typeface="맑은 고딕"/>
              </a:rPr>
              <a:t> </a:t>
            </a:r>
            <a:r>
              <a:rPr sz="1400" b="1" dirty="0">
                <a:latin typeface="맑은 고딕"/>
                <a:cs typeface="맑은 고딕"/>
              </a:rPr>
              <a:t>ConvNext</a:t>
            </a:r>
            <a:r>
              <a:rPr sz="1400" b="1" spc="-35" dirty="0">
                <a:latin typeface="맑은 고딕"/>
                <a:cs typeface="맑은 고딕"/>
              </a:rPr>
              <a:t> </a:t>
            </a:r>
            <a:r>
              <a:rPr sz="1400" b="1" dirty="0">
                <a:latin typeface="맑은 고딕"/>
                <a:cs typeface="맑은 고딕"/>
              </a:rPr>
              <a:t>-</a:t>
            </a:r>
            <a:r>
              <a:rPr sz="1400" b="1" spc="-30" dirty="0">
                <a:latin typeface="맑은 고딕"/>
                <a:cs typeface="맑은 고딕"/>
              </a:rPr>
              <a:t> </a:t>
            </a:r>
            <a:r>
              <a:rPr sz="1400" b="1" dirty="0">
                <a:latin typeface="맑은 고딕"/>
                <a:cs typeface="맑은 고딕"/>
              </a:rPr>
              <a:t>clap</a:t>
            </a:r>
            <a:r>
              <a:rPr sz="1400" b="1" spc="-20" dirty="0">
                <a:latin typeface="맑은 고딕"/>
                <a:cs typeface="맑은 고딕"/>
              </a:rPr>
              <a:t> </a:t>
            </a:r>
            <a:r>
              <a:rPr sz="1400" b="1" dirty="0">
                <a:latin typeface="맑은 고딕"/>
                <a:cs typeface="맑은 고딕"/>
              </a:rPr>
              <a:t>을</a:t>
            </a:r>
            <a:r>
              <a:rPr sz="1400" b="1" spc="-25" dirty="0">
                <a:latin typeface="맑은 고딕"/>
                <a:cs typeface="맑은 고딕"/>
              </a:rPr>
              <a:t> </a:t>
            </a:r>
            <a:r>
              <a:rPr sz="1400" b="1" dirty="0">
                <a:latin typeface="맑은 고딕"/>
                <a:cs typeface="맑은 고딕"/>
              </a:rPr>
              <a:t>이용한</a:t>
            </a:r>
            <a:r>
              <a:rPr sz="1400" b="1" spc="-25" dirty="0">
                <a:latin typeface="맑은 고딕"/>
                <a:cs typeface="맑은 고딕"/>
              </a:rPr>
              <a:t> </a:t>
            </a:r>
            <a:r>
              <a:rPr sz="1400" b="1" spc="-10" dirty="0">
                <a:latin typeface="맑은 고딕"/>
                <a:cs typeface="맑은 고딕"/>
              </a:rPr>
              <a:t>audio</a:t>
            </a:r>
            <a:endParaRPr sz="1400" dirty="0">
              <a:latin typeface="맑은 고딕"/>
              <a:cs typeface="맑은 고딕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맑은 고딕"/>
                <a:cs typeface="맑은 고딕"/>
              </a:rPr>
              <a:t>retrieval</a:t>
            </a:r>
            <a:r>
              <a:rPr sz="1400" b="1" spc="-25" dirty="0">
                <a:latin typeface="맑은 고딕"/>
                <a:cs typeface="맑은 고딕"/>
              </a:rPr>
              <a:t> </a:t>
            </a:r>
            <a:r>
              <a:rPr sz="1400" b="1" spc="-10" dirty="0">
                <a:latin typeface="맑은 고딕"/>
                <a:cs typeface="맑은 고딕"/>
              </a:rPr>
              <a:t>system</a:t>
            </a:r>
            <a:endParaRPr sz="1400" dirty="0">
              <a:latin typeface="맑은 고딕"/>
              <a:cs typeface="맑은 고딕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9368DC5-8D8A-20D2-7AF5-377B3FFA0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212" y="1425499"/>
            <a:ext cx="3639575" cy="200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6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197" y="295401"/>
            <a:ext cx="2386203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pc="-10"/>
              <a:t>데이터셋</a:t>
            </a:r>
            <a:r>
              <a:rPr spc="-10" dirty="0"/>
              <a:t> </a:t>
            </a:r>
            <a:r>
              <a:rPr spc="-25" dirty="0"/>
              <a:t>소개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6197" y="868495"/>
            <a:ext cx="5662804" cy="31643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r>
              <a:rPr lang="en-US" sz="1600" b="1" dirty="0">
                <a:latin typeface="맑은 고딕"/>
                <a:cs typeface="맑은 고딕"/>
              </a:rPr>
              <a:t>EMOTIFY(363MB)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endParaRPr lang="en-US" sz="160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r>
              <a:rPr lang="en-US" sz="1600" b="1" dirty="0">
                <a:latin typeface="맑은 고딕"/>
                <a:cs typeface="맑은 고딕"/>
              </a:rPr>
              <a:t>400</a:t>
            </a:r>
            <a:r>
              <a:rPr lang="ko-KR" altLang="en-US" sz="1600" b="1" dirty="0">
                <a:latin typeface="맑은 고딕"/>
                <a:cs typeface="맑은 고딕"/>
              </a:rPr>
              <a:t>개의 발췌된 </a:t>
            </a:r>
            <a:r>
              <a:rPr lang="en-US" altLang="ko-KR" sz="1600" b="1" dirty="0">
                <a:latin typeface="맑은 고딕"/>
                <a:cs typeface="맑은 고딕"/>
              </a:rPr>
              <a:t>wav </a:t>
            </a:r>
            <a:r>
              <a:rPr lang="ko-KR" altLang="en-US" sz="1600" b="1" dirty="0">
                <a:latin typeface="맑은 고딕"/>
                <a:cs typeface="맑은 고딕"/>
              </a:rPr>
              <a:t>형식의 음악 데이터</a:t>
            </a:r>
            <a:r>
              <a:rPr lang="en-US" altLang="ko-KR" sz="1600" b="1" dirty="0">
                <a:latin typeface="맑은 고딕"/>
                <a:cs typeface="맑은 고딕"/>
              </a:rPr>
              <a:t>(60</a:t>
            </a:r>
            <a:r>
              <a:rPr lang="ko-KR" altLang="en-US" sz="1600" b="1" dirty="0">
                <a:latin typeface="맑은 고딕"/>
                <a:cs typeface="맑은 고딕"/>
              </a:rPr>
              <a:t>초</a:t>
            </a:r>
            <a:r>
              <a:rPr lang="en-US" altLang="ko-KR" sz="1600" b="1" dirty="0">
                <a:latin typeface="맑은 고딕"/>
                <a:cs typeface="맑은 고딕"/>
              </a:rPr>
              <a:t>)</a:t>
            </a:r>
            <a:r>
              <a:rPr lang="ko-KR" altLang="en-US" sz="1600" b="1" dirty="0">
                <a:latin typeface="맑은 고딕"/>
                <a:cs typeface="맑은 고딕"/>
              </a:rPr>
              <a:t>와</a:t>
            </a:r>
            <a:endParaRPr lang="en-US" altLang="ko-KR" sz="1600" b="1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r>
              <a:rPr lang="ko-KR" altLang="en-US" sz="1600" b="1" dirty="0">
                <a:latin typeface="맑은 고딕"/>
                <a:cs typeface="맑은 고딕"/>
              </a:rPr>
              <a:t>총 </a:t>
            </a:r>
            <a:r>
              <a:rPr lang="en-US" sz="1600" b="1" dirty="0">
                <a:latin typeface="맑은 고딕"/>
                <a:cs typeface="맑은 고딕"/>
              </a:rPr>
              <a:t>9</a:t>
            </a:r>
            <a:r>
              <a:rPr lang="ko-KR" altLang="en-US" sz="1600" b="1" dirty="0">
                <a:latin typeface="맑은 고딕"/>
                <a:cs typeface="맑은 고딕"/>
              </a:rPr>
              <a:t>개의 감정이 주석으로 달려있다</a:t>
            </a:r>
            <a:r>
              <a:rPr lang="en-US" altLang="ko-KR" sz="1600" b="1" dirty="0">
                <a:latin typeface="맑은 고딕"/>
                <a:cs typeface="맑은 고딕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endParaRPr lang="en-US" sz="1600" b="1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latin typeface="맑은 고딕"/>
                <a:cs typeface="맑은 고딕"/>
              </a:rPr>
              <a:t>Music Styles: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r>
              <a:rPr lang="ko-KR" altLang="en-US" sz="1100" dirty="0">
                <a:latin typeface="맑은 고딕"/>
                <a:cs typeface="맑은 고딕"/>
              </a:rPr>
              <a:t>주로 네 가지 장르로 구성</a:t>
            </a:r>
            <a:r>
              <a:rPr lang="en-US" altLang="ko-KR" sz="1100" dirty="0">
                <a:latin typeface="맑은 고딕"/>
                <a:cs typeface="맑은 고딕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r>
              <a:rPr lang="ko-KR" altLang="en-US" sz="1100" dirty="0">
                <a:latin typeface="맑은 고딕"/>
                <a:cs typeface="맑은 고딕"/>
              </a:rPr>
              <a:t>록</a:t>
            </a:r>
            <a:r>
              <a:rPr lang="en-US" altLang="ko-KR" sz="1100" dirty="0">
                <a:latin typeface="맑은 고딕"/>
                <a:cs typeface="맑은 고딕"/>
              </a:rPr>
              <a:t>(</a:t>
            </a:r>
            <a:r>
              <a:rPr lang="en-US" sz="1100" dirty="0">
                <a:latin typeface="맑은 고딕"/>
                <a:cs typeface="맑은 고딕"/>
              </a:rPr>
              <a:t>Rock).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r>
              <a:rPr lang="ko-KR" altLang="en-US" sz="1100" dirty="0">
                <a:latin typeface="맑은 고딕"/>
                <a:cs typeface="맑은 고딕"/>
              </a:rPr>
              <a:t>클래식</a:t>
            </a:r>
            <a:r>
              <a:rPr lang="en-US" altLang="ko-KR" sz="1100" dirty="0">
                <a:latin typeface="맑은 고딕"/>
                <a:cs typeface="맑은 고딕"/>
              </a:rPr>
              <a:t>(</a:t>
            </a:r>
            <a:r>
              <a:rPr lang="en-US" sz="1100" dirty="0">
                <a:latin typeface="맑은 고딕"/>
                <a:cs typeface="맑은 고딕"/>
              </a:rPr>
              <a:t>Classical).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r>
              <a:rPr lang="ko-KR" altLang="en-US" sz="1100" dirty="0">
                <a:latin typeface="맑은 고딕"/>
                <a:cs typeface="맑은 고딕"/>
              </a:rPr>
              <a:t>팝</a:t>
            </a:r>
            <a:r>
              <a:rPr lang="en-US" altLang="ko-KR" sz="1100" dirty="0">
                <a:latin typeface="맑은 고딕"/>
                <a:cs typeface="맑은 고딕"/>
              </a:rPr>
              <a:t>(</a:t>
            </a:r>
            <a:r>
              <a:rPr lang="en-US" sz="1100" dirty="0">
                <a:latin typeface="맑은 고딕"/>
                <a:cs typeface="맑은 고딕"/>
              </a:rPr>
              <a:t>Pop).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r>
              <a:rPr lang="ko-KR" altLang="en-US" sz="1100" dirty="0">
                <a:latin typeface="맑은 고딕"/>
                <a:cs typeface="맑은 고딕"/>
              </a:rPr>
              <a:t>전자 음악</a:t>
            </a:r>
            <a:r>
              <a:rPr lang="en-US" altLang="ko-KR" sz="1100" dirty="0">
                <a:latin typeface="맑은 고딕"/>
                <a:cs typeface="맑은 고딕"/>
              </a:rPr>
              <a:t>(</a:t>
            </a:r>
            <a:r>
              <a:rPr lang="en-US" sz="1100" dirty="0">
                <a:latin typeface="맑은 고딕"/>
                <a:cs typeface="맑은 고딕"/>
              </a:rPr>
              <a:t>Electronic).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endParaRPr lang="en-US" sz="160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endParaRPr lang="en-US" sz="160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endParaRPr sz="1600" dirty="0">
              <a:latin typeface="맑은 고딕"/>
              <a:cs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BD761B-CC37-1804-2CF9-4BB172540826}"/>
              </a:ext>
            </a:extLst>
          </p:cNvPr>
          <p:cNvSpPr txBox="1"/>
          <p:nvPr/>
        </p:nvSpPr>
        <p:spPr>
          <a:xfrm>
            <a:off x="3886201" y="2115952"/>
            <a:ext cx="3352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Annotation (Categorical):</a:t>
            </a:r>
          </a:p>
          <a:p>
            <a:r>
              <a:rPr lang="en-US" altLang="ko-KR" sz="1100" dirty="0">
                <a:latin typeface="+mj-ea"/>
                <a:ea typeface="+mj-ea"/>
              </a:rPr>
              <a:t>1. </a:t>
            </a:r>
            <a:r>
              <a:rPr lang="ko-KR" altLang="en-US" sz="1100" dirty="0">
                <a:latin typeface="+mj-ea"/>
                <a:ea typeface="+mj-ea"/>
              </a:rPr>
              <a:t>놀라움</a:t>
            </a:r>
            <a:r>
              <a:rPr lang="en-US" altLang="ko-KR" sz="1100" dirty="0">
                <a:latin typeface="+mj-ea"/>
                <a:ea typeface="+mj-ea"/>
              </a:rPr>
              <a:t>(Amazement).</a:t>
            </a:r>
          </a:p>
          <a:p>
            <a:r>
              <a:rPr lang="en-US" altLang="ko-KR" sz="1100" dirty="0">
                <a:latin typeface="+mj-ea"/>
                <a:ea typeface="+mj-ea"/>
              </a:rPr>
              <a:t>2. </a:t>
            </a:r>
            <a:r>
              <a:rPr lang="ko-KR" altLang="en-US" sz="1100" dirty="0">
                <a:latin typeface="+mj-ea"/>
                <a:ea typeface="+mj-ea"/>
              </a:rPr>
              <a:t>엄숙함</a:t>
            </a:r>
            <a:r>
              <a:rPr lang="en-US" altLang="ko-KR" sz="1100" dirty="0">
                <a:latin typeface="+mj-ea"/>
                <a:ea typeface="+mj-ea"/>
              </a:rPr>
              <a:t>(Solemnity).</a:t>
            </a:r>
          </a:p>
          <a:p>
            <a:r>
              <a:rPr lang="en-US" altLang="ko-KR" sz="1100" dirty="0">
                <a:latin typeface="+mj-ea"/>
                <a:ea typeface="+mj-ea"/>
              </a:rPr>
              <a:t>3. </a:t>
            </a:r>
            <a:r>
              <a:rPr lang="ko-KR" altLang="en-US" sz="1100" dirty="0">
                <a:latin typeface="+mj-ea"/>
                <a:ea typeface="+mj-ea"/>
              </a:rPr>
              <a:t>부드러움</a:t>
            </a:r>
            <a:r>
              <a:rPr lang="en-US" altLang="ko-KR" sz="1100" dirty="0">
                <a:latin typeface="+mj-ea"/>
                <a:ea typeface="+mj-ea"/>
              </a:rPr>
              <a:t>(Tenderness).</a:t>
            </a:r>
          </a:p>
          <a:p>
            <a:r>
              <a:rPr lang="en-US" altLang="ko-KR" sz="1100" dirty="0">
                <a:latin typeface="+mj-ea"/>
                <a:ea typeface="+mj-ea"/>
              </a:rPr>
              <a:t>4. </a:t>
            </a:r>
            <a:r>
              <a:rPr lang="ko-KR" altLang="en-US" sz="1100" dirty="0">
                <a:latin typeface="+mj-ea"/>
                <a:ea typeface="+mj-ea"/>
              </a:rPr>
              <a:t>향수</a:t>
            </a:r>
            <a:r>
              <a:rPr lang="en-US" altLang="ko-KR" sz="1100" dirty="0">
                <a:latin typeface="+mj-ea"/>
                <a:ea typeface="+mj-ea"/>
              </a:rPr>
              <a:t>(Nostalgia).</a:t>
            </a:r>
          </a:p>
          <a:p>
            <a:r>
              <a:rPr lang="en-US" altLang="ko-KR" sz="1100" dirty="0">
                <a:latin typeface="+mj-ea"/>
                <a:ea typeface="+mj-ea"/>
              </a:rPr>
              <a:t>5. </a:t>
            </a:r>
            <a:r>
              <a:rPr lang="ko-KR" altLang="en-US" sz="1100" dirty="0">
                <a:latin typeface="+mj-ea"/>
                <a:ea typeface="+mj-ea"/>
              </a:rPr>
              <a:t>평온</a:t>
            </a:r>
            <a:r>
              <a:rPr lang="en-US" altLang="ko-KR" sz="1100" dirty="0">
                <a:latin typeface="+mj-ea"/>
                <a:ea typeface="+mj-ea"/>
              </a:rPr>
              <a:t>(Calmness).</a:t>
            </a:r>
          </a:p>
          <a:p>
            <a:r>
              <a:rPr lang="en-US" altLang="ko-KR" sz="1100" dirty="0">
                <a:latin typeface="+mj-ea"/>
                <a:ea typeface="+mj-ea"/>
              </a:rPr>
              <a:t>6. </a:t>
            </a:r>
            <a:r>
              <a:rPr lang="ko-KR" altLang="en-US" sz="1100" dirty="0">
                <a:latin typeface="+mj-ea"/>
                <a:ea typeface="+mj-ea"/>
              </a:rPr>
              <a:t>힘</a:t>
            </a:r>
            <a:r>
              <a:rPr lang="en-US" altLang="ko-KR" sz="1100" dirty="0">
                <a:latin typeface="+mj-ea"/>
                <a:ea typeface="+mj-ea"/>
              </a:rPr>
              <a:t>(Power).</a:t>
            </a:r>
          </a:p>
          <a:p>
            <a:r>
              <a:rPr lang="en-US" altLang="ko-KR" sz="1100" dirty="0">
                <a:latin typeface="+mj-ea"/>
                <a:ea typeface="+mj-ea"/>
              </a:rPr>
              <a:t>7. </a:t>
            </a:r>
            <a:r>
              <a:rPr lang="ko-KR" altLang="en-US" sz="1100" dirty="0">
                <a:latin typeface="+mj-ea"/>
                <a:ea typeface="+mj-ea"/>
              </a:rPr>
              <a:t>기쁨 활성화</a:t>
            </a:r>
            <a:r>
              <a:rPr lang="en-US" altLang="ko-KR" sz="1100" dirty="0">
                <a:latin typeface="+mj-ea"/>
                <a:ea typeface="+mj-ea"/>
              </a:rPr>
              <a:t>(Joyful Activation).</a:t>
            </a:r>
          </a:p>
          <a:p>
            <a:r>
              <a:rPr lang="en-US" altLang="ko-KR" sz="1100" dirty="0">
                <a:latin typeface="+mj-ea"/>
                <a:ea typeface="+mj-ea"/>
              </a:rPr>
              <a:t>8. </a:t>
            </a:r>
            <a:r>
              <a:rPr lang="ko-KR" altLang="en-US" sz="1100" dirty="0">
                <a:latin typeface="+mj-ea"/>
                <a:ea typeface="+mj-ea"/>
              </a:rPr>
              <a:t>긴장</a:t>
            </a:r>
            <a:r>
              <a:rPr lang="en-US" altLang="ko-KR" sz="1100" dirty="0">
                <a:latin typeface="+mj-ea"/>
                <a:ea typeface="+mj-ea"/>
              </a:rPr>
              <a:t>(Tension).</a:t>
            </a:r>
          </a:p>
          <a:p>
            <a:r>
              <a:rPr lang="en-US" altLang="ko-KR" sz="1100" dirty="0">
                <a:latin typeface="+mj-ea"/>
                <a:ea typeface="+mj-ea"/>
              </a:rPr>
              <a:t>9. </a:t>
            </a:r>
            <a:r>
              <a:rPr lang="ko-KR" altLang="en-US" sz="1100" dirty="0">
                <a:latin typeface="+mj-ea"/>
                <a:ea typeface="+mj-ea"/>
              </a:rPr>
              <a:t>슬픔</a:t>
            </a:r>
            <a:r>
              <a:rPr lang="en-US" altLang="ko-KR" sz="1100" dirty="0">
                <a:latin typeface="+mj-ea"/>
                <a:ea typeface="+mj-ea"/>
              </a:rPr>
              <a:t>(Sadness).</a:t>
            </a:r>
            <a:endParaRPr lang="ko-KR" altLang="en-US" sz="11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078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197" y="295401"/>
            <a:ext cx="2386203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pc="-10" dirty="0"/>
              <a:t>계획 및 진행상황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76196" y="868495"/>
            <a:ext cx="6653403" cy="1035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r>
              <a:rPr lang="ko-KR" altLang="en-US" sz="1600" dirty="0">
                <a:latin typeface="맑은 고딕"/>
                <a:cs typeface="맑은 고딕"/>
              </a:rPr>
              <a:t>시간</a:t>
            </a:r>
            <a:r>
              <a:rPr lang="en-US" altLang="ko-KR" sz="1600" dirty="0">
                <a:latin typeface="맑은 고딕"/>
                <a:cs typeface="맑은 고딕"/>
              </a:rPr>
              <a:t>: </a:t>
            </a:r>
            <a:r>
              <a:rPr lang="ko-KR" altLang="en-US" sz="1600" dirty="0">
                <a:latin typeface="맑은 고딕"/>
                <a:cs typeface="맑은 고딕"/>
              </a:rPr>
              <a:t>목요일 </a:t>
            </a:r>
            <a:r>
              <a:rPr lang="en-US" altLang="ko-KR" sz="1600" dirty="0">
                <a:latin typeface="맑은 고딕"/>
                <a:cs typeface="맑은 고딕"/>
              </a:rPr>
              <a:t>18:00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r>
              <a:rPr lang="ko-KR" altLang="en-US" sz="1600" dirty="0">
                <a:latin typeface="맑은 고딕"/>
                <a:cs typeface="맑은 고딕"/>
              </a:rPr>
              <a:t>장소</a:t>
            </a:r>
            <a:r>
              <a:rPr lang="en-US" altLang="ko-KR" sz="1600" dirty="0">
                <a:latin typeface="맑은 고딕"/>
                <a:cs typeface="맑은 고딕"/>
              </a:rPr>
              <a:t>: 310</a:t>
            </a:r>
            <a:r>
              <a:rPr lang="ko-KR" altLang="en-US" sz="1600" dirty="0">
                <a:latin typeface="맑은 고딕"/>
                <a:cs typeface="맑은 고딕"/>
              </a:rPr>
              <a:t>관</a:t>
            </a:r>
            <a:endParaRPr lang="en-US" altLang="ko-KR" sz="160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r>
              <a:rPr lang="ko-KR" altLang="en-US" sz="1600" dirty="0">
                <a:latin typeface="맑은 고딕"/>
                <a:cs typeface="맑은 고딕"/>
              </a:rPr>
              <a:t>방식</a:t>
            </a:r>
            <a:r>
              <a:rPr lang="en-US" altLang="ko-KR" sz="1600" dirty="0">
                <a:latin typeface="맑은 고딕"/>
                <a:cs typeface="맑은 고딕"/>
              </a:rPr>
              <a:t>: </a:t>
            </a:r>
            <a:r>
              <a:rPr lang="ko-KR" altLang="en-US" sz="1600" dirty="0">
                <a:latin typeface="맑은 고딕"/>
                <a:cs typeface="맑은 고딕"/>
              </a:rPr>
              <a:t>대면</a:t>
            </a:r>
            <a:endParaRPr lang="en-US" sz="160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73630" algn="l"/>
              </a:tabLst>
            </a:pPr>
            <a:endParaRPr sz="1600" dirty="0">
              <a:latin typeface="맑은 고딕"/>
              <a:cs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D35DF-F481-5FB5-1A17-4DDA0FAFA26F}"/>
              </a:ext>
            </a:extLst>
          </p:cNvPr>
          <p:cNvSpPr txBox="1"/>
          <p:nvPr/>
        </p:nvSpPr>
        <p:spPr>
          <a:xfrm>
            <a:off x="1576196" y="1904035"/>
            <a:ext cx="5791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1</a:t>
            </a:r>
            <a:r>
              <a:rPr lang="ko-KR" altLang="en-US" sz="1400" b="1" dirty="0">
                <a:latin typeface="+mj-ea"/>
                <a:ea typeface="+mj-ea"/>
              </a:rPr>
              <a:t>주차 과제</a:t>
            </a:r>
            <a:endParaRPr lang="en-US" altLang="ko-KR" sz="1400" b="1" dirty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1. </a:t>
            </a:r>
            <a:r>
              <a:rPr lang="ko-KR" altLang="en-US" sz="1400" dirty="0">
                <a:latin typeface="+mj-ea"/>
                <a:ea typeface="+mj-ea"/>
              </a:rPr>
              <a:t>감정이 </a:t>
            </a:r>
            <a:r>
              <a:rPr lang="ko-KR" altLang="en-US" sz="1400" dirty="0" err="1">
                <a:latin typeface="+mj-ea"/>
                <a:ea typeface="+mj-ea"/>
              </a:rPr>
              <a:t>태깅</a:t>
            </a:r>
            <a:r>
              <a:rPr lang="ko-KR" altLang="en-US" sz="1400" dirty="0">
                <a:latin typeface="+mj-ea"/>
                <a:ea typeface="+mj-ea"/>
              </a:rPr>
              <a:t> 된 텍스트</a:t>
            </a:r>
            <a:r>
              <a:rPr lang="en-US" altLang="ko-KR" sz="1400" dirty="0">
                <a:latin typeface="+mj-ea"/>
                <a:ea typeface="+mj-ea"/>
              </a:rPr>
              <a:t>/</a:t>
            </a:r>
            <a:r>
              <a:rPr lang="ko-KR" altLang="en-US" sz="1400" dirty="0">
                <a:latin typeface="+mj-ea"/>
                <a:ea typeface="+mj-ea"/>
              </a:rPr>
              <a:t>비디오 데이터셋 찾기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모두</a:t>
            </a:r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2. </a:t>
            </a:r>
            <a:r>
              <a:rPr lang="ko-KR" altLang="en-US" sz="1400" dirty="0">
                <a:latin typeface="+mj-ea"/>
                <a:ea typeface="+mj-ea"/>
              </a:rPr>
              <a:t>데이터셋 </a:t>
            </a:r>
            <a:r>
              <a:rPr lang="en-US" altLang="ko-KR" sz="1400" dirty="0">
                <a:latin typeface="+mj-ea"/>
                <a:ea typeface="+mj-ea"/>
              </a:rPr>
              <a:t>EDA (</a:t>
            </a:r>
            <a:r>
              <a:rPr lang="ko-KR" altLang="en-US" sz="1400" dirty="0" err="1">
                <a:latin typeface="+mj-ea"/>
                <a:ea typeface="+mj-ea"/>
              </a:rPr>
              <a:t>감정별</a:t>
            </a:r>
            <a:r>
              <a:rPr lang="ko-KR" altLang="en-US" sz="1400" dirty="0">
                <a:latin typeface="+mj-ea"/>
                <a:ea typeface="+mj-ea"/>
              </a:rPr>
              <a:t> 분포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>
                <a:latin typeface="+mj-ea"/>
                <a:ea typeface="+mj-ea"/>
              </a:rPr>
              <a:t>결측치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등 확인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j-ea"/>
                <a:ea typeface="+mj-ea"/>
              </a:rPr>
              <a:t>규원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효원</a:t>
            </a:r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3. </a:t>
            </a:r>
            <a:r>
              <a:rPr lang="ko-KR" altLang="en-US" sz="1400" dirty="0">
                <a:latin typeface="+mj-ea"/>
                <a:ea typeface="+mj-ea"/>
              </a:rPr>
              <a:t>음성 데이터 </a:t>
            </a:r>
            <a:r>
              <a:rPr lang="ko-KR" altLang="en-US" sz="1400" dirty="0" err="1">
                <a:latin typeface="+mj-ea"/>
                <a:ea typeface="+mj-ea"/>
              </a:rPr>
              <a:t>전처리</a:t>
            </a:r>
            <a:endParaRPr lang="en-US" altLang="ko-KR" sz="1400" dirty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j-ea"/>
                <a:ea typeface="+mj-ea"/>
              </a:rPr>
              <a:t>형용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주일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0417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259</Words>
  <Application>Microsoft Office PowerPoint</Application>
  <PresentationFormat>화면 슬라이드 쇼(16:9)</PresentationFormat>
  <Paragraphs>64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스터디원 소개 및 만남 인증</vt:lpstr>
      <vt:lpstr>TASK 소개</vt:lpstr>
      <vt:lpstr>TASK 소개</vt:lpstr>
      <vt:lpstr>데이터셋 소개</vt:lpstr>
      <vt:lpstr>계획 및 진행상황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효원 조</cp:lastModifiedBy>
  <cp:revision>1</cp:revision>
  <dcterms:created xsi:type="dcterms:W3CDTF">2024-09-13T12:33:40Z</dcterms:created>
  <dcterms:modified xsi:type="dcterms:W3CDTF">2024-09-13T13:01:31Z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2024-09-13T00:00:00Z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2024-09-13T00:00:00Z</vt:filetime>
  </property>
</Properties>
</file>