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6" r:id="rId6"/>
    <p:sldId id="268" r:id="rId7"/>
    <p:sldId id="267" r:id="rId8"/>
    <p:sldId id="269" r:id="rId9"/>
    <p:sldId id="263" r:id="rId10"/>
    <p:sldId id="265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ADA"/>
    <a:srgbClr val="BBF7C6"/>
    <a:srgbClr val="F8FFB3"/>
    <a:srgbClr val="140F33"/>
    <a:srgbClr val="090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72904" autoAdjust="0"/>
  </p:normalViewPr>
  <p:slideViewPr>
    <p:cSldViewPr snapToGrid="0">
      <p:cViewPr varScale="1">
        <p:scale>
          <a:sx n="82" d="100"/>
          <a:sy n="82" d="100"/>
        </p:scale>
        <p:origin x="144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07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질병 카테고리별 분포 시각화를 </a:t>
            </a:r>
            <a:r>
              <a:rPr lang="en-US" altLang="ko-KR" dirty="0"/>
              <a:t>-&gt; </a:t>
            </a:r>
            <a:r>
              <a:rPr lang="ko-KR" altLang="en-US" dirty="0"/>
              <a:t>데이터 불균형 특성 파악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내용을 바탕으로 모델 학습 전 데이터 </a:t>
            </a:r>
            <a:r>
              <a:rPr lang="ko-KR" altLang="en-US" dirty="0" err="1"/>
              <a:t>전처리</a:t>
            </a:r>
            <a:r>
              <a:rPr lang="ko-KR" altLang="en-US" dirty="0"/>
              <a:t> 시 데이터 증강이나 샘플링 과정을 진행할 예정이라고 설명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43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8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031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124A2E0-7E76-6706-5D8C-797CD3B3F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85B4668-7D42-315C-67A4-C8525BE66B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61E5421-16E2-0F8D-D54B-1C0A7B4A23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질병에 따라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질문 혹은 답변의 </a:t>
            </a:r>
            <a:r>
              <a:rPr lang="en-US" altLang="ko-KR" dirty="0"/>
              <a:t>‘</a:t>
            </a:r>
            <a:r>
              <a:rPr lang="ko-KR" altLang="en-US" dirty="0"/>
              <a:t>의도</a:t>
            </a:r>
            <a:r>
              <a:rPr lang="en-US" altLang="ko-KR" dirty="0"/>
              <a:t>(</a:t>
            </a:r>
            <a:r>
              <a:rPr lang="ko-KR" altLang="en-US" dirty="0"/>
              <a:t>예방</a:t>
            </a:r>
            <a:r>
              <a:rPr lang="en-US" altLang="ko-KR" dirty="0"/>
              <a:t>, </a:t>
            </a:r>
            <a:r>
              <a:rPr lang="ko-KR" altLang="en-US" dirty="0"/>
              <a:t>원인</a:t>
            </a:r>
            <a:r>
              <a:rPr lang="en-US" altLang="ko-KR" dirty="0"/>
              <a:t>, 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증상 등 질병에 따라 다양함</a:t>
            </a:r>
            <a:r>
              <a:rPr lang="en-US" altLang="ko-KR" dirty="0"/>
              <a:t>)’</a:t>
            </a:r>
            <a:r>
              <a:rPr lang="ko-KR" altLang="en-US" dirty="0"/>
              <a:t>가 있고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</a:t>
            </a:r>
            <a:r>
              <a:rPr lang="ko-KR" altLang="en-US" b="1" dirty="0"/>
              <a:t>의도</a:t>
            </a:r>
            <a:r>
              <a:rPr lang="ko-KR" altLang="en-US" dirty="0"/>
              <a:t>에 대한 </a:t>
            </a:r>
            <a:r>
              <a:rPr lang="en-US" altLang="ko-KR" dirty="0"/>
              <a:t>‘question/answer </a:t>
            </a:r>
            <a:r>
              <a:rPr lang="ko-KR" altLang="en-US" dirty="0"/>
              <a:t>데이터</a:t>
            </a:r>
            <a:r>
              <a:rPr lang="en-US" altLang="ko-KR" dirty="0"/>
              <a:t>’</a:t>
            </a:r>
            <a:r>
              <a:rPr lang="ko-KR" altLang="en-US" dirty="0"/>
              <a:t>가 각각 </a:t>
            </a:r>
            <a:r>
              <a:rPr lang="en-US" altLang="ko-KR" dirty="0"/>
              <a:t>JSON </a:t>
            </a:r>
            <a:r>
              <a:rPr lang="ko-KR" altLang="en-US" dirty="0"/>
              <a:t>파일로 나눠서 저장되어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80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15BA095-8E2A-B189-59AF-87AB53824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DB4DC52-2991-085B-9411-AB7CFFB649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05556F4-CA0D-4827-6431-69594A70F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42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9DBDECA-C3E6-6099-1C5D-19479B866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DD41B45-DD13-FC50-F052-0C7ED9A45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6429B18-C427-C6FE-F51F-DA66B24B0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데이터는 총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주요 질환 카테고리로 분류되어 있었으며 다양한 유형의 질병을 포함하고 있었다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데이터셋의 질병 카테고리별 분포를 확인한 결과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뇌신경정신질환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근골격질환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종양혈액진환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감염성질환은 데이터가 풍부하게 제공된 반면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치과 질환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성형미용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 질환 등은 상대적으로 적게 구성되어 있었다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불균형이 모델의 편향을 불러 일으킬 수 있다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 추후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과정에서 데이터 증강 혹은 샘플링의 필요성을 확인했다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912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39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</a:t>
            </a:r>
            <a:r>
              <a:rPr lang="ko-KR" altLang="en-US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29</a:t>
            </a: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임현오</a:t>
            </a:r>
            <a:endParaRPr sz="11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모델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D1EF2A0-687B-43EE-979E-BF1FCF1D0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222" y="2715591"/>
            <a:ext cx="3931325" cy="22303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842343-39F7-4EF3-8201-68AC3E61615F}"/>
              </a:ext>
            </a:extLst>
          </p:cNvPr>
          <p:cNvSpPr txBox="1"/>
          <p:nvPr/>
        </p:nvSpPr>
        <p:spPr>
          <a:xfrm>
            <a:off x="1408962" y="1600968"/>
            <a:ext cx="716849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</a:t>
            </a:r>
            <a:r>
              <a:rPr lang="ko-KR" altLang="en-US" dirty="0">
                <a:latin typeface="+mn-ea"/>
                <a:ea typeface="+mn-ea"/>
              </a:rPr>
              <a:t> 텍스트를 입력 받아 텍스트를 출력하는 모델로 질의응답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요약 등에 적합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en-US" altLang="ko-KR" b="1" dirty="0">
                <a:latin typeface="+mn-ea"/>
                <a:ea typeface="+mn-ea"/>
              </a:rPr>
              <a:t>Attention mechanism</a:t>
            </a:r>
            <a:r>
              <a:rPr lang="ko-KR" altLang="en-US" dirty="0">
                <a:latin typeface="+mn-ea"/>
                <a:ea typeface="+mn-ea"/>
              </a:rPr>
              <a:t>을 이용하여 입력과 출력 각 텍스트의 전역적인 맥락 고려 가능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많은 양의 데이터를 이용해  훈련된 </a:t>
            </a:r>
            <a:r>
              <a:rPr lang="en-US" altLang="ko-KR" b="1" dirty="0">
                <a:latin typeface="+mn-ea"/>
                <a:ea typeface="+mn-ea"/>
              </a:rPr>
              <a:t>pretrained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모델을 이용하므로 미세조정 학습에 많은 양의 데이터가 필요 없다는 장점이 있음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07931-18A7-48CF-9BD7-71D881EB48AE}"/>
              </a:ext>
            </a:extLst>
          </p:cNvPr>
          <p:cNvSpPr txBox="1"/>
          <p:nvPr/>
        </p:nvSpPr>
        <p:spPr>
          <a:xfrm>
            <a:off x="1408962" y="104487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333333"/>
                </a:solidFill>
                <a:effectLst/>
                <a:latin typeface="S-CoreDream-7ExtraBold"/>
                <a:ea typeface="나눔스퀘어 ExtraBold" panose="020B0600000101010101"/>
              </a:rPr>
              <a:t>한국어 이해생성 언어모델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S-CoreDream-7ExtraBold"/>
                <a:ea typeface="나눔스퀘어 ExtraBold" panose="020B0600000101010101"/>
              </a:rPr>
              <a:t>(ET5)</a:t>
            </a:r>
          </a:p>
        </p:txBody>
      </p:sp>
    </p:spTree>
    <p:extLst>
      <p:ext uri="{BB962C8B-B14F-4D97-AF65-F5344CB8AC3E}">
        <p14:creationId xmlns:p14="http://schemas.microsoft.com/office/powerpoint/2010/main" val="299088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향후 진행 계획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9D0AC1A4-A305-4D2D-9CCB-83F1CFD7E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75" y="949188"/>
            <a:ext cx="2714625" cy="771525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378FBD3-862E-4338-AA12-F2F780D95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600" y="705373"/>
            <a:ext cx="4930144" cy="426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7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87511" y="160367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1: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김소원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2: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이주엽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3: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임현오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응용통계학과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조민지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(AI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주제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B58E7-EC70-9C8B-CF16-A5D7388FF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4" y="1489576"/>
            <a:ext cx="4343314" cy="1847117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F376B9F1-F062-B82A-A2E0-E79FE9E0DCB9}"/>
              </a:ext>
            </a:extLst>
          </p:cNvPr>
          <p:cNvSpPr txBox="1"/>
          <p:nvPr/>
        </p:nvSpPr>
        <p:spPr>
          <a:xfrm>
            <a:off x="1408974" y="3881180"/>
            <a:ext cx="476214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헬스케어 질의응답 데이터를 활용한 의료 서비스 제안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23AD14-F2FE-4F70-977B-398143408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408" y="1168945"/>
            <a:ext cx="3212563" cy="2439991"/>
          </a:xfrm>
          <a:prstGeom prst="rect">
            <a:avLst/>
          </a:prstGeom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679406F4-31B5-4EC7-AAA5-33093C3F45E8}"/>
              </a:ext>
            </a:extLst>
          </p:cNvPr>
          <p:cNvSpPr txBox="1"/>
          <p:nvPr/>
        </p:nvSpPr>
        <p:spPr>
          <a:xfrm>
            <a:off x="1408974" y="4338075"/>
            <a:ext cx="737721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키트처럼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병원에 가기 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문답을 통한 일차적인 진단 및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제안  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9F23B7-AA3D-E2AC-A189-16F23706B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919" y="1891511"/>
            <a:ext cx="5056244" cy="2604918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A841D5A2-4A9A-D9E4-4750-C918275095EA}"/>
              </a:ext>
            </a:extLst>
          </p:cNvPr>
          <p:cNvSpPr txBox="1"/>
          <p:nvPr/>
        </p:nvSpPr>
        <p:spPr>
          <a:xfrm>
            <a:off x="1908314" y="1055550"/>
            <a:ext cx="630787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분야 카테고리에 대한 질문 및 답변 유형으로 구성된 말뭉치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6FEC2467-2E66-28AA-7BE4-6E88FDEDF2B8}"/>
              </a:ext>
            </a:extLst>
          </p:cNvPr>
          <p:cNvSpPr txBox="1"/>
          <p:nvPr/>
        </p:nvSpPr>
        <p:spPr>
          <a:xfrm>
            <a:off x="6953975" y="2024434"/>
            <a:ext cx="19177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데이터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 정보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카테고리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데이터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카테고리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- …</a:t>
            </a:r>
          </a:p>
        </p:txBody>
      </p:sp>
    </p:spTree>
    <p:extLst>
      <p:ext uri="{BB962C8B-B14F-4D97-AF65-F5344CB8AC3E}">
        <p14:creationId xmlns:p14="http://schemas.microsoft.com/office/powerpoint/2010/main" val="150198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정제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01AA6803-F70C-FFF6-7DA0-B5B79D793AA7}"/>
              </a:ext>
            </a:extLst>
          </p:cNvPr>
          <p:cNvSpPr txBox="1"/>
          <p:nvPr/>
        </p:nvSpPr>
        <p:spPr>
          <a:xfrm>
            <a:off x="1535586" y="1650991"/>
            <a:ext cx="7177663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리소스 데이터 정제 방법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명확성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구체성 어법 같은 질문 패턴의 정재 기준에 맞춰 정제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대화 주제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문장 구조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문맥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등과 같은 답변 패턴의 정제 기준에 맞춰 정제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증강 데이터 수집 방법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증강 기법과 함께 자연어 생성 모델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Polygot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-ko)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훈련 후 데이터 증강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별로 데이터 증강을 하여 환각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(Hallucination)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문제가 최소화 되도록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역시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Polygot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-ko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훈련 후 분류된 카테고리 별로 데이터 증강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46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B00502A-4350-4125-4FCF-BC3FFAF0C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7CA44A6-2EC6-199D-7F34-7FD428D45C8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EB844EA-AC6A-4768-86D4-E3F70550831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5BF5DAD-11A0-636C-4AC2-482BC98CAE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F36FCF69-40C8-D0B2-EE97-26021AB7973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폴더 구조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8301611F-AE63-D855-E3E3-F776CE5C9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1256835"/>
            <a:ext cx="1588182" cy="2863308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9B54E54A-F4B9-2528-5948-C1BAF606A3DC}"/>
              </a:ext>
            </a:extLst>
          </p:cNvPr>
          <p:cNvGrpSpPr/>
          <p:nvPr/>
        </p:nvGrpSpPr>
        <p:grpSpPr>
          <a:xfrm>
            <a:off x="3148956" y="1305635"/>
            <a:ext cx="5822169" cy="3430192"/>
            <a:chOff x="3148956" y="1519097"/>
            <a:chExt cx="5822169" cy="3430192"/>
          </a:xfrm>
        </p:grpSpPr>
        <p:sp>
          <p:nvSpPr>
            <p:cNvPr id="71" name="Google Shape;66;p14">
              <a:extLst>
                <a:ext uri="{FF2B5EF4-FFF2-40B4-BE49-F238E27FC236}">
                  <a16:creationId xmlns:a16="http://schemas.microsoft.com/office/drawing/2014/main" id="{C0F5B06F-535B-53FF-5606-C8F7E5ADDE4E}"/>
                </a:ext>
              </a:extLst>
            </p:cNvPr>
            <p:cNvSpPr txBox="1"/>
            <p:nvPr/>
          </p:nvSpPr>
          <p:spPr>
            <a:xfrm>
              <a:off x="3148970" y="2697480"/>
              <a:ext cx="5444966" cy="467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2. </a:t>
              </a:r>
              <a:r>
                <a:rPr lang="ko-KR" altLang="en-US" sz="1600" b="1" dirty="0" err="1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질병명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: 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결핵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곰팡이 감염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광우병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 err="1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구순염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구순포진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…</a:t>
              </a:r>
              <a:endParaRPr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endParaRPr>
            </a:p>
          </p:txBody>
        </p:sp>
        <p:sp>
          <p:nvSpPr>
            <p:cNvPr id="75" name="Google Shape;66;p14">
              <a:extLst>
                <a:ext uri="{FF2B5EF4-FFF2-40B4-BE49-F238E27FC236}">
                  <a16:creationId xmlns:a16="http://schemas.microsoft.com/office/drawing/2014/main" id="{20C6604F-F2C0-6D7A-84E3-EF1A44A12DB0}"/>
                </a:ext>
              </a:extLst>
            </p:cNvPr>
            <p:cNvSpPr txBox="1"/>
            <p:nvPr/>
          </p:nvSpPr>
          <p:spPr>
            <a:xfrm>
              <a:off x="3148968" y="3865815"/>
              <a:ext cx="5204937" cy="467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3. </a:t>
              </a:r>
              <a:r>
                <a:rPr lang="ko-KR" altLang="en-US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질문</a:t>
              </a:r>
              <a:r>
                <a:rPr lang="en-US" altLang="ko-KR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(</a:t>
              </a:r>
              <a:r>
                <a:rPr lang="ko-KR" altLang="en-US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답변</a:t>
              </a:r>
              <a:r>
                <a:rPr lang="en-US" altLang="ko-KR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) </a:t>
              </a:r>
              <a:r>
                <a:rPr lang="ko-KR" altLang="en-US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의도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: 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예방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원인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정의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증상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 진단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치료</a:t>
              </a:r>
              <a:endParaRPr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endParaRPr>
            </a:p>
          </p:txBody>
        </p:sp>
        <p:sp>
          <p:nvSpPr>
            <p:cNvPr id="76" name="Google Shape;66;p14">
              <a:extLst>
                <a:ext uri="{FF2B5EF4-FFF2-40B4-BE49-F238E27FC236}">
                  <a16:creationId xmlns:a16="http://schemas.microsoft.com/office/drawing/2014/main" id="{0819D27B-0742-30D3-7D94-4D9EAE07F474}"/>
                </a:ext>
              </a:extLst>
            </p:cNvPr>
            <p:cNvSpPr txBox="1"/>
            <p:nvPr/>
          </p:nvSpPr>
          <p:spPr>
            <a:xfrm>
              <a:off x="3148956" y="1541896"/>
              <a:ext cx="5822169" cy="467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1. </a:t>
              </a:r>
              <a:r>
                <a:rPr lang="ko-KR" altLang="en-US" sz="1600" b="1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질문 카테고리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: 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감염성질환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근골격질환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, </a:t>
              </a:r>
              <a:r>
                <a:rPr lang="ko-KR" altLang="en-US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뇌신경정신질환</a:t>
              </a:r>
              <a:r>
                <a:rPr lang="en-US" altLang="ko-KR" sz="1600" dirty="0">
                  <a:solidFill>
                    <a:srgbClr val="1926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NanumGothic ExtraBold"/>
                  <a:sym typeface="NanumGothic ExtraBold"/>
                </a:rPr>
                <a:t>…</a:t>
              </a:r>
              <a:endParaRPr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92B2723-6C16-A1D2-6545-BEAEB9E4C09F}"/>
                </a:ext>
              </a:extLst>
            </p:cNvPr>
            <p:cNvGrpSpPr/>
            <p:nvPr/>
          </p:nvGrpSpPr>
          <p:grpSpPr>
            <a:xfrm>
              <a:off x="4883439" y="1519097"/>
              <a:ext cx="3024556" cy="2435055"/>
              <a:chOff x="4883439" y="1519097"/>
              <a:chExt cx="3024556" cy="2435055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9F923F0-C2AE-8B08-82EC-807942626FE5}"/>
                  </a:ext>
                </a:extLst>
              </p:cNvPr>
              <p:cNvSpPr/>
              <p:nvPr/>
            </p:nvSpPr>
            <p:spPr>
              <a:xfrm>
                <a:off x="4883439" y="1519097"/>
                <a:ext cx="1145512" cy="467790"/>
              </a:xfrm>
              <a:prstGeom prst="ellipse">
                <a:avLst/>
              </a:prstGeom>
              <a:solidFill>
                <a:srgbClr val="F8FFB3">
                  <a:alpha val="4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1393D7D-A95B-F05F-C629-9F5B3482FE85}"/>
                  </a:ext>
                </a:extLst>
              </p:cNvPr>
              <p:cNvSpPr/>
              <p:nvPr/>
            </p:nvSpPr>
            <p:spPr>
              <a:xfrm>
                <a:off x="5930407" y="2687432"/>
                <a:ext cx="761737" cy="467790"/>
              </a:xfrm>
              <a:prstGeom prst="ellipse">
                <a:avLst/>
              </a:prstGeom>
              <a:solidFill>
                <a:srgbClr val="F8BADA">
                  <a:alpha val="4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FCAE83F5-55E9-E5A0-15B0-E1D56DB2F70E}"/>
                  </a:ext>
                </a:extLst>
              </p:cNvPr>
              <p:cNvCxnSpPr>
                <a:stCxn id="89" idx="4"/>
                <a:endCxn id="90" idx="0"/>
              </p:cNvCxnSpPr>
              <p:nvPr/>
            </p:nvCxnSpPr>
            <p:spPr>
              <a:xfrm>
                <a:off x="5456195" y="1986887"/>
                <a:ext cx="855081" cy="7005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12091506-F590-0267-CD01-4DA83508041E}"/>
                  </a:ext>
                </a:extLst>
              </p:cNvPr>
              <p:cNvGrpSpPr/>
              <p:nvPr/>
            </p:nvGrpSpPr>
            <p:grpSpPr>
              <a:xfrm>
                <a:off x="5295338" y="3155222"/>
                <a:ext cx="2612657" cy="798930"/>
                <a:chOff x="5295338" y="3155222"/>
                <a:chExt cx="2612657" cy="798930"/>
              </a:xfrm>
            </p:grpSpPr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BA11B6D6-C2FB-BB70-5116-79A0057B9876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V="1">
                  <a:off x="5295338" y="3155222"/>
                  <a:ext cx="1015938" cy="798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EB655E84-BA9A-367F-902E-53139BA2AC76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V="1">
                  <a:off x="5803307" y="3155222"/>
                  <a:ext cx="507969" cy="798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26EFC8-AF69-CC7A-BD0B-9CF93EA893F0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V="1">
                  <a:off x="6311275" y="3155222"/>
                  <a:ext cx="1" cy="798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42A6D269-9EB9-8016-8231-6353BCCFF3D7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H="1" flipV="1">
                  <a:off x="6311276" y="3155222"/>
                  <a:ext cx="507968" cy="798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2B8EE379-424D-B82B-45DC-AB3D9B53CCAA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H="1" flipV="1">
                  <a:off x="6311276" y="3155222"/>
                  <a:ext cx="1022397" cy="798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E156E250-DAC5-C8AC-7918-14948842DFB1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H="1" flipV="1">
                  <a:off x="6311276" y="3155222"/>
                  <a:ext cx="1596719" cy="798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CB3F7A9-D07E-CAF4-7EF2-03DC6D8768AD}"/>
                </a:ext>
              </a:extLst>
            </p:cNvPr>
            <p:cNvGrpSpPr/>
            <p:nvPr/>
          </p:nvGrpSpPr>
          <p:grpSpPr>
            <a:xfrm>
              <a:off x="4983062" y="4216620"/>
              <a:ext cx="1902238" cy="732669"/>
              <a:chOff x="4983062" y="4216620"/>
              <a:chExt cx="1902238" cy="73266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F1BDB742-9FD6-A22B-3A49-B1A43429E023}"/>
                  </a:ext>
                </a:extLst>
              </p:cNvPr>
              <p:cNvGrpSpPr/>
              <p:nvPr/>
            </p:nvGrpSpPr>
            <p:grpSpPr>
              <a:xfrm>
                <a:off x="4983062" y="4222469"/>
                <a:ext cx="753942" cy="725049"/>
                <a:chOff x="4983062" y="4222469"/>
                <a:chExt cx="753942" cy="72504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099FB75F-7896-BEE2-18ED-50FC7214C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5338" y="4222469"/>
                  <a:ext cx="0" cy="33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Google Shape;66;p14">
                  <a:extLst>
                    <a:ext uri="{FF2B5EF4-FFF2-40B4-BE49-F238E27FC236}">
                      <a16:creationId xmlns:a16="http://schemas.microsoft.com/office/drawing/2014/main" id="{7394CBA3-DD14-E2FD-796E-82C567BBB038}"/>
                    </a:ext>
                  </a:extLst>
                </p:cNvPr>
                <p:cNvSpPr txBox="1"/>
                <p:nvPr/>
              </p:nvSpPr>
              <p:spPr>
                <a:xfrm>
                  <a:off x="4983062" y="4515122"/>
                  <a:ext cx="753942" cy="4323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solidFill>
                        <a:srgbClr val="19264B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  <a:cs typeface="NanumGothic ExtraBold"/>
                      <a:sym typeface="NanumGothic ExtraBold"/>
                    </a:rPr>
                    <a:t>JSON</a:t>
                  </a:r>
                  <a:endParaRPr dirty="0">
                    <a:solidFill>
                      <a:srgbClr val="19264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NanumGothic ExtraBold"/>
                    <a:sym typeface="NanumGothic ExtraBold"/>
                  </a:endParaRP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775F8E37-0FB6-F350-ADAD-96108E87FDB4}"/>
                  </a:ext>
                </a:extLst>
              </p:cNvPr>
              <p:cNvGrpSpPr/>
              <p:nvPr/>
            </p:nvGrpSpPr>
            <p:grpSpPr>
              <a:xfrm>
                <a:off x="5506764" y="4224240"/>
                <a:ext cx="753942" cy="725049"/>
                <a:chOff x="4983062" y="4222469"/>
                <a:chExt cx="753942" cy="725049"/>
              </a:xfrm>
            </p:grpSpPr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4B8481FF-3034-69A1-96A2-EA9F9D2FB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5338" y="4222469"/>
                  <a:ext cx="0" cy="33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Google Shape;66;p14">
                  <a:extLst>
                    <a:ext uri="{FF2B5EF4-FFF2-40B4-BE49-F238E27FC236}">
                      <a16:creationId xmlns:a16="http://schemas.microsoft.com/office/drawing/2014/main" id="{C4ED4C8A-3344-0A2A-4817-CFCAF163C1A1}"/>
                    </a:ext>
                  </a:extLst>
                </p:cNvPr>
                <p:cNvSpPr txBox="1"/>
                <p:nvPr/>
              </p:nvSpPr>
              <p:spPr>
                <a:xfrm>
                  <a:off x="4983062" y="4515122"/>
                  <a:ext cx="753942" cy="4323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solidFill>
                        <a:srgbClr val="19264B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  <a:cs typeface="NanumGothic ExtraBold"/>
                      <a:sym typeface="NanumGothic ExtraBold"/>
                    </a:rPr>
                    <a:t>JSON</a:t>
                  </a:r>
                  <a:endParaRPr dirty="0">
                    <a:solidFill>
                      <a:srgbClr val="19264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NanumGothic ExtraBold"/>
                    <a:sym typeface="NanumGothic ExtraBold"/>
                  </a:endParaRP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709D17A-3449-2A37-3307-E477102CB72A}"/>
                  </a:ext>
                </a:extLst>
              </p:cNvPr>
              <p:cNvGrpSpPr/>
              <p:nvPr/>
            </p:nvGrpSpPr>
            <p:grpSpPr>
              <a:xfrm>
                <a:off x="6013494" y="4216620"/>
                <a:ext cx="753942" cy="725049"/>
                <a:chOff x="4983062" y="4222469"/>
                <a:chExt cx="753942" cy="725049"/>
              </a:xfrm>
            </p:grpSpPr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0D761BB7-53CD-A567-4E98-46E15E392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5338" y="4222469"/>
                  <a:ext cx="0" cy="33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Google Shape;66;p14">
                  <a:extLst>
                    <a:ext uri="{FF2B5EF4-FFF2-40B4-BE49-F238E27FC236}">
                      <a16:creationId xmlns:a16="http://schemas.microsoft.com/office/drawing/2014/main" id="{48B2B02E-0095-02F7-5A94-EA451F19E6EE}"/>
                    </a:ext>
                  </a:extLst>
                </p:cNvPr>
                <p:cNvSpPr txBox="1"/>
                <p:nvPr/>
              </p:nvSpPr>
              <p:spPr>
                <a:xfrm>
                  <a:off x="4983062" y="4515122"/>
                  <a:ext cx="753942" cy="4323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solidFill>
                        <a:srgbClr val="19264B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  <a:cs typeface="NanumGothic ExtraBold"/>
                      <a:sym typeface="NanumGothic ExtraBold"/>
                    </a:rPr>
                    <a:t>JSON</a:t>
                  </a:r>
                  <a:endParaRPr dirty="0">
                    <a:solidFill>
                      <a:srgbClr val="19264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NanumGothic ExtraBold"/>
                    <a:sym typeface="NanumGothic ExtraBold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DEB2782-22B1-7FBE-29FD-59FFD6C2180D}"/>
                  </a:ext>
                </a:extLst>
              </p:cNvPr>
              <p:cNvSpPr txBox="1"/>
              <p:nvPr/>
            </p:nvSpPr>
            <p:spPr>
              <a:xfrm>
                <a:off x="6565260" y="4483814"/>
                <a:ext cx="3200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solidFill>
                      <a:srgbClr val="19264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NanumGothic ExtraBold"/>
                    <a:sym typeface="NanumGothic ExtraBold"/>
                  </a:rPr>
                  <a:t>…</a:t>
                </a:r>
                <a:endParaRPr lang="ko-KR" altLang="en-US" dirty="0"/>
              </a:p>
            </p:txBody>
          </p: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3F41582-6AE7-5688-47FB-853AE30D18E4}"/>
              </a:ext>
            </a:extLst>
          </p:cNvPr>
          <p:cNvSpPr/>
          <p:nvPr/>
        </p:nvSpPr>
        <p:spPr>
          <a:xfrm>
            <a:off x="4983062" y="3697509"/>
            <a:ext cx="3259238" cy="371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9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01F96E8-9615-FE2C-A7B0-AAEBEA3CE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24B787C-07C0-3958-58EB-BFFF8F45D9F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5A21CC7-3285-87EC-645F-FBC33E2A508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FE33661-FD42-8BE9-2585-33BD5881A3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F46BC9E1-28D9-B0EA-C3AE-13751DB939E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샘플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JSON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파일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65C9090-9AD2-408E-F93D-825890D3C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94" y="1067009"/>
            <a:ext cx="3412580" cy="2489072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1168030-54D7-E469-7EB2-7B4459241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260" y="1109118"/>
            <a:ext cx="4109865" cy="2413321"/>
          </a:xfrm>
          <a:prstGeom prst="rect">
            <a:avLst/>
          </a:prstGeom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D5042188-2E50-8BBA-7F57-B2EC68EA2CF2}"/>
              </a:ext>
            </a:extLst>
          </p:cNvPr>
          <p:cNvSpPr txBox="1"/>
          <p:nvPr/>
        </p:nvSpPr>
        <p:spPr>
          <a:xfrm>
            <a:off x="1942868" y="3599547"/>
            <a:ext cx="208363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데이터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JSON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Google Shape;67;p14">
            <a:extLst>
              <a:ext uri="{FF2B5EF4-FFF2-40B4-BE49-F238E27FC236}">
                <a16:creationId xmlns:a16="http://schemas.microsoft.com/office/drawing/2014/main" id="{ACBEF354-29EE-7688-02D5-BCFD2B881117}"/>
              </a:ext>
            </a:extLst>
          </p:cNvPr>
          <p:cNvSpPr txBox="1"/>
          <p:nvPr/>
        </p:nvSpPr>
        <p:spPr>
          <a:xfrm>
            <a:off x="5915314" y="3606145"/>
            <a:ext cx="200175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 데이터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JSON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22FED-453E-A827-AECC-29BF98F300A5}"/>
              </a:ext>
            </a:extLst>
          </p:cNvPr>
          <p:cNvSpPr txBox="1"/>
          <p:nvPr/>
        </p:nvSpPr>
        <p:spPr>
          <a:xfrm>
            <a:off x="1278394" y="4481767"/>
            <a:ext cx="71684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질문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답변 데이터에 포함되는 메타 정보에는 차이가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27D1BE-55CD-AB90-50A5-C4E9C206C98A}"/>
              </a:ext>
            </a:extLst>
          </p:cNvPr>
          <p:cNvSpPr/>
          <p:nvPr/>
        </p:nvSpPr>
        <p:spPr>
          <a:xfrm>
            <a:off x="1619071" y="2430609"/>
            <a:ext cx="2556138" cy="328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BD700A-8A75-7946-D847-19704DA03A9B}"/>
              </a:ext>
            </a:extLst>
          </p:cNvPr>
          <p:cNvSpPr/>
          <p:nvPr/>
        </p:nvSpPr>
        <p:spPr>
          <a:xfrm>
            <a:off x="5135373" y="2068446"/>
            <a:ext cx="3694302" cy="733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67;p14">
            <a:extLst>
              <a:ext uri="{FF2B5EF4-FFF2-40B4-BE49-F238E27FC236}">
                <a16:creationId xmlns:a16="http://schemas.microsoft.com/office/drawing/2014/main" id="{88ED5B59-7B7E-CE77-0B2A-47C0A3EF2911}"/>
              </a:ext>
            </a:extLst>
          </p:cNvPr>
          <p:cNvSpPr txBox="1"/>
          <p:nvPr/>
        </p:nvSpPr>
        <p:spPr>
          <a:xfrm>
            <a:off x="1724464" y="3903382"/>
            <a:ext cx="2375144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question/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감염성질환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/HIV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감염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검진</a:t>
            </a:r>
            <a:endParaRPr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Google Shape;67;p14">
            <a:extLst>
              <a:ext uri="{FF2B5EF4-FFF2-40B4-BE49-F238E27FC236}">
                <a16:creationId xmlns:a16="http://schemas.microsoft.com/office/drawing/2014/main" id="{6080DD40-D116-32D8-5743-E14938ADAB64}"/>
              </a:ext>
            </a:extLst>
          </p:cNvPr>
          <p:cNvSpPr txBox="1"/>
          <p:nvPr/>
        </p:nvSpPr>
        <p:spPr>
          <a:xfrm>
            <a:off x="5766720" y="3903382"/>
            <a:ext cx="2375144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answer/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감염성질환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/HIV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감염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검진</a:t>
            </a:r>
            <a:endParaRPr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9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E42158A-D6A3-93C4-5D45-15A7F9970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1BFCD02-ED7F-7E9E-4728-31684D970B9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B366D29-744A-72C4-AA79-7BDFA6E5570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A020C8C-ADEA-F742-91CA-C039F49ED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6F9A3132-5A45-3DD1-4322-B86B20A3291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질병 카테고리별 분포 시각화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5644784C-DE74-2AE6-E818-DEF51C221AE9}"/>
              </a:ext>
            </a:extLst>
          </p:cNvPr>
          <p:cNvSpPr txBox="1"/>
          <p:nvPr/>
        </p:nvSpPr>
        <p:spPr>
          <a:xfrm>
            <a:off x="2311399" y="3976826"/>
            <a:ext cx="60198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뇌신경정신 질환</a:t>
            </a:r>
            <a:r>
              <a:rPr lang="en-US" altLang="ko-KR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b="1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근골격</a:t>
            </a:r>
            <a:r>
              <a:rPr lang="ko-KR" altLang="en-US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질환</a:t>
            </a:r>
            <a:r>
              <a:rPr lang="en-US" altLang="ko-KR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종양 혈액 진환</a:t>
            </a:r>
            <a:r>
              <a:rPr lang="en-US" altLang="ko-KR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감염성 질환 ↑</a:t>
            </a:r>
            <a:endParaRPr lang="en-US" altLang="ko-KR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치과 질환</a:t>
            </a:r>
            <a:r>
              <a:rPr lang="en-US" altLang="ko-KR" sz="16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성형 미용</a:t>
            </a:r>
            <a:r>
              <a:rPr lang="en-US" altLang="ko-KR" sz="16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유전 질환 ↓</a:t>
            </a:r>
            <a:endParaRPr sz="1600" b="1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8" name="그림 17" descr="텍스트, 디스플레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5163BCD-7FF7-CD72-C1A5-ECB6097D2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011" y="997213"/>
            <a:ext cx="4768575" cy="28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5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71FA0-E481-4107-A006-A738752E9A4C}"/>
              </a:ext>
            </a:extLst>
          </p:cNvPr>
          <p:cNvSpPr txBox="1"/>
          <p:nvPr/>
        </p:nvSpPr>
        <p:spPr>
          <a:xfrm>
            <a:off x="1408975" y="105555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333333"/>
                </a:solidFill>
                <a:effectLst/>
                <a:latin typeface="S-CoreDream-7ExtraBold"/>
                <a:ea typeface="나눔스퀘어 ExtraBold" panose="020B0600000101010101"/>
              </a:rPr>
              <a:t>한국어 이해생성 언어모델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S-CoreDream-7ExtraBold"/>
                <a:ea typeface="나눔스퀘어 ExtraBold" panose="020B0600000101010101"/>
              </a:rPr>
              <a:t>(ET5)</a:t>
            </a:r>
          </a:p>
        </p:txBody>
      </p:sp>
      <p:pic>
        <p:nvPicPr>
          <p:cNvPr id="8" name="그림 7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3A70644D-ED91-4A95-8385-89EA15FB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566" y="2847692"/>
            <a:ext cx="6530009" cy="17852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516163-AE6E-4979-AB43-64E601B85D49}"/>
              </a:ext>
            </a:extLst>
          </p:cNvPr>
          <p:cNvSpPr txBox="1"/>
          <p:nvPr/>
        </p:nvSpPr>
        <p:spPr>
          <a:xfrm>
            <a:off x="1540566" y="1961134"/>
            <a:ext cx="7335078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i="0" dirty="0">
                <a:solidFill>
                  <a:schemeClr val="tx1"/>
                </a:solidFill>
                <a:effectLst/>
                <a:latin typeface="나눔스퀘어"/>
                <a:ea typeface="나눔스퀘어 ExtraBold" panose="020B0600000101010101"/>
              </a:rPr>
              <a:t>대용량 원시 텍스트로부터 </a:t>
            </a:r>
            <a:endParaRPr lang="en-US" altLang="ko-KR" sz="1200" b="1" i="0" dirty="0">
              <a:solidFill>
                <a:schemeClr val="tx1"/>
              </a:solidFill>
              <a:effectLst/>
              <a:latin typeface="나눔스퀘어"/>
              <a:ea typeface="나눔스퀘어 ExtraBold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빈칸 단어 맞추기</a:t>
            </a:r>
            <a:r>
              <a:rPr lang="en-US" altLang="ko-KR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(T5 </a:t>
            </a:r>
            <a:r>
              <a:rPr lang="ko-KR" altLang="en-US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학습 유형</a:t>
            </a:r>
            <a:r>
              <a:rPr lang="en-US" altLang="ko-KR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와 다음 단어 맞추기</a:t>
            </a:r>
            <a:r>
              <a:rPr lang="en-US" altLang="ko-KR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(GPT </a:t>
            </a:r>
            <a:r>
              <a:rPr lang="ko-KR" altLang="en-US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학습 유형</a:t>
            </a:r>
            <a:r>
              <a:rPr lang="en-US" altLang="ko-KR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나눔스퀘어"/>
                <a:ea typeface="나눔스퀘어 ExtraBold" panose="020B0600000101010101"/>
              </a:rPr>
              <a:t>를 동시에 사전학습</a:t>
            </a:r>
          </a:p>
        </p:txBody>
      </p:sp>
    </p:spTree>
    <p:extLst>
      <p:ext uri="{BB962C8B-B14F-4D97-AF65-F5344CB8AC3E}">
        <p14:creationId xmlns:p14="http://schemas.microsoft.com/office/powerpoint/2010/main" val="30844288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567</Words>
  <Application>Microsoft Office PowerPoint</Application>
  <PresentationFormat>화면 슬라이드 쇼(16:9)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S-CoreDream-7ExtraBold</vt:lpstr>
      <vt:lpstr>나눔고딕</vt:lpstr>
      <vt:lpstr>나눔스퀘어</vt:lpstr>
      <vt:lpstr>나눔스퀘어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Sowon Kim</cp:lastModifiedBy>
  <cp:revision>49</cp:revision>
  <dcterms:modified xsi:type="dcterms:W3CDTF">2024-10-28T17:03:40Z</dcterms:modified>
</cp:coreProperties>
</file>